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32" r:id="rId1"/>
  </p:sldMasterIdLst>
  <p:sldIdLst>
    <p:sldId id="257" r:id="rId2"/>
    <p:sldId id="335" r:id="rId3"/>
    <p:sldId id="298" r:id="rId4"/>
    <p:sldId id="336" r:id="rId5"/>
    <p:sldId id="337" r:id="rId6"/>
    <p:sldId id="338" r:id="rId7"/>
    <p:sldId id="340" r:id="rId8"/>
    <p:sldId id="342" r:id="rId9"/>
    <p:sldId id="281" r:id="rId10"/>
    <p:sldId id="343" r:id="rId11"/>
    <p:sldId id="283" r:id="rId12"/>
    <p:sldId id="284" r:id="rId13"/>
    <p:sldId id="294" r:id="rId14"/>
    <p:sldId id="285" r:id="rId15"/>
    <p:sldId id="286" r:id="rId16"/>
    <p:sldId id="287" r:id="rId17"/>
    <p:sldId id="345" r:id="rId18"/>
    <p:sldId id="288" r:id="rId19"/>
    <p:sldId id="289" r:id="rId20"/>
    <p:sldId id="290" r:id="rId21"/>
    <p:sldId id="291" r:id="rId22"/>
    <p:sldId id="300" r:id="rId23"/>
    <p:sldId id="301" r:id="rId24"/>
    <p:sldId id="295" r:id="rId25"/>
    <p:sldId id="296" r:id="rId26"/>
    <p:sldId id="297" r:id="rId2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Styl jasny 3 — Ak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9CF1AB2-1976-4502-BF36-3FF5EA218861}" styleName="Styl pośredni 4 — Ak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148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Zeszyt1"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941809205775911E-2"/>
          <c:y val="9.062744456041108E-2"/>
          <c:w val="0.87163788093759942"/>
          <c:h val="0.6487577251717197"/>
        </c:manualLayout>
      </c:layout>
      <c:barChart>
        <c:barDir val="col"/>
        <c:grouping val="clustered"/>
        <c:varyColors val="0"/>
        <c:ser>
          <c:idx val="0"/>
          <c:order val="0"/>
          <c:tx>
            <c:strRef>
              <c:f>Arkusz1!$B$1</c:f>
              <c:strCache>
                <c:ptCount val="1"/>
                <c:pt idx="0">
                  <c:v>Seria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Arkusz1!$A$2:$A$3</c:f>
              <c:strCache>
                <c:ptCount val="2"/>
                <c:pt idx="0">
                  <c:v>CAWI survey with the beneficiaries of Measure 5.2</c:v>
                </c:pt>
                <c:pt idx="1">
                  <c:v>CATI study with the representatives of medical workers</c:v>
                </c:pt>
              </c:strCache>
            </c:strRef>
          </c:cat>
          <c:val>
            <c:numRef>
              <c:f>Arkusz1!$B$2:$B$3</c:f>
              <c:numCache>
                <c:formatCode>General</c:formatCode>
                <c:ptCount val="2"/>
                <c:pt idx="0">
                  <c:v>8.1999999999999993</c:v>
                </c:pt>
                <c:pt idx="1">
                  <c:v>8.9</c:v>
                </c:pt>
              </c:numCache>
            </c:numRef>
          </c:val>
          <c:extLst>
            <c:ext xmlns:c16="http://schemas.microsoft.com/office/drawing/2014/chart" uri="{C3380CC4-5D6E-409C-BE32-E72D297353CC}">
              <c16:uniqueId val="{00000000-D8B5-49B9-8BD3-C4148AA2E33A}"/>
            </c:ext>
          </c:extLst>
        </c:ser>
        <c:dLbls>
          <c:showLegendKey val="0"/>
          <c:showVal val="0"/>
          <c:showCatName val="0"/>
          <c:showSerName val="0"/>
          <c:showPercent val="0"/>
          <c:showBubbleSize val="0"/>
        </c:dLbls>
        <c:gapWidth val="87"/>
        <c:overlap val="-27"/>
        <c:axId val="385293024"/>
        <c:axId val="385297728"/>
      </c:barChart>
      <c:catAx>
        <c:axId val="3852930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pl-PL"/>
          </a:p>
        </c:txPr>
        <c:crossAx val="385297728"/>
        <c:crosses val="autoZero"/>
        <c:auto val="1"/>
        <c:lblAlgn val="ctr"/>
        <c:lblOffset val="100"/>
        <c:noMultiLvlLbl val="0"/>
      </c:catAx>
      <c:valAx>
        <c:axId val="385297728"/>
        <c:scaling>
          <c:orientation val="minMax"/>
          <c:max val="10"/>
          <c:min val="0"/>
        </c:scaling>
        <c:delete val="1"/>
        <c:axPos val="l"/>
        <c:numFmt formatCode="General" sourceLinked="1"/>
        <c:majorTickMark val="out"/>
        <c:minorTickMark val="none"/>
        <c:tickLblPos val="nextTo"/>
        <c:crossAx val="38529302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l-P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941809205775911E-2"/>
          <c:y val="9.062744456041108E-2"/>
          <c:w val="0.87163788093759942"/>
          <c:h val="0.6487577251717197"/>
        </c:manualLayout>
      </c:layout>
      <c:barChart>
        <c:barDir val="col"/>
        <c:grouping val="clustered"/>
        <c:varyColors val="0"/>
        <c:ser>
          <c:idx val="0"/>
          <c:order val="0"/>
          <c:tx>
            <c:strRef>
              <c:f>Arkusz1!$B$1</c:f>
              <c:strCache>
                <c:ptCount val="1"/>
                <c:pt idx="0">
                  <c:v>Seria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Arkusz1!$A$2:$A$3</c:f>
              <c:strCache>
                <c:ptCount val="2"/>
                <c:pt idx="0">
                  <c:v>CAWI survey with the beneficiaries of Measure 5.4</c:v>
                </c:pt>
                <c:pt idx="1">
                  <c:v>CATI study with the representatives of medical workers</c:v>
                </c:pt>
              </c:strCache>
            </c:strRef>
          </c:cat>
          <c:val>
            <c:numRef>
              <c:f>Arkusz1!$B$2:$B$3</c:f>
              <c:numCache>
                <c:formatCode>General</c:formatCode>
                <c:ptCount val="2"/>
                <c:pt idx="0">
                  <c:v>8.6999999999999993</c:v>
                </c:pt>
                <c:pt idx="1">
                  <c:v>8.6</c:v>
                </c:pt>
              </c:numCache>
            </c:numRef>
          </c:val>
          <c:extLst>
            <c:ext xmlns:c16="http://schemas.microsoft.com/office/drawing/2014/chart" uri="{C3380CC4-5D6E-409C-BE32-E72D297353CC}">
              <c16:uniqueId val="{00000000-0D68-46EB-8A9A-19542D5FF877}"/>
            </c:ext>
          </c:extLst>
        </c:ser>
        <c:dLbls>
          <c:showLegendKey val="0"/>
          <c:showVal val="0"/>
          <c:showCatName val="0"/>
          <c:showSerName val="0"/>
          <c:showPercent val="0"/>
          <c:showBubbleSize val="0"/>
        </c:dLbls>
        <c:gapWidth val="87"/>
        <c:overlap val="-27"/>
        <c:axId val="385291848"/>
        <c:axId val="385297336"/>
      </c:barChart>
      <c:catAx>
        <c:axId val="385291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pl-PL"/>
          </a:p>
        </c:txPr>
        <c:crossAx val="385297336"/>
        <c:crosses val="autoZero"/>
        <c:auto val="1"/>
        <c:lblAlgn val="ctr"/>
        <c:lblOffset val="100"/>
        <c:noMultiLvlLbl val="0"/>
      </c:catAx>
      <c:valAx>
        <c:axId val="385297336"/>
        <c:scaling>
          <c:orientation val="minMax"/>
          <c:max val="10"/>
          <c:min val="0"/>
        </c:scaling>
        <c:delete val="1"/>
        <c:axPos val="l"/>
        <c:numFmt formatCode="General" sourceLinked="1"/>
        <c:majorTickMark val="out"/>
        <c:minorTickMark val="none"/>
        <c:tickLblPos val="nextTo"/>
        <c:crossAx val="3852918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l-PL"/>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Arkusz1!$B$1</c:f>
              <c:strCache>
                <c:ptCount val="1"/>
                <c:pt idx="0">
                  <c:v>Seria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Arkusz1!$A$2:$A$3</c:f>
              <c:strCache>
                <c:ptCount val="2"/>
                <c:pt idx="0">
                  <c:v>Administrative staff: positive evaluation of the given upport</c:v>
                </c:pt>
                <c:pt idx="1">
                  <c:v>Medical staff: positive evaluation of the given support</c:v>
                </c:pt>
              </c:strCache>
            </c:strRef>
          </c:cat>
          <c:val>
            <c:numRef>
              <c:f>Arkusz1!$B$2:$B$3</c:f>
              <c:numCache>
                <c:formatCode>0%</c:formatCode>
                <c:ptCount val="2"/>
                <c:pt idx="0">
                  <c:v>0.86</c:v>
                </c:pt>
                <c:pt idx="1">
                  <c:v>0.88</c:v>
                </c:pt>
              </c:numCache>
            </c:numRef>
          </c:val>
          <c:extLst>
            <c:ext xmlns:c16="http://schemas.microsoft.com/office/drawing/2014/chart" uri="{C3380CC4-5D6E-409C-BE32-E72D297353CC}">
              <c16:uniqueId val="{00000000-644F-4B28-A73F-5A37BA0ADCE2}"/>
            </c:ext>
          </c:extLst>
        </c:ser>
        <c:dLbls>
          <c:showLegendKey val="0"/>
          <c:showVal val="0"/>
          <c:showCatName val="0"/>
          <c:showSerName val="0"/>
          <c:showPercent val="0"/>
          <c:showBubbleSize val="0"/>
        </c:dLbls>
        <c:gapWidth val="100"/>
        <c:axId val="23879944"/>
        <c:axId val="23877984"/>
      </c:barChart>
      <c:catAx>
        <c:axId val="238799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pl-PL"/>
          </a:p>
        </c:txPr>
        <c:crossAx val="23877984"/>
        <c:crosses val="autoZero"/>
        <c:auto val="1"/>
        <c:lblAlgn val="ctr"/>
        <c:lblOffset val="100"/>
        <c:noMultiLvlLbl val="0"/>
      </c:catAx>
      <c:valAx>
        <c:axId val="23877984"/>
        <c:scaling>
          <c:orientation val="minMax"/>
          <c:max val="1"/>
          <c:min val="0"/>
        </c:scaling>
        <c:delete val="1"/>
        <c:axPos val="b"/>
        <c:numFmt formatCode="0%" sourceLinked="1"/>
        <c:majorTickMark val="none"/>
        <c:minorTickMark val="none"/>
        <c:tickLblPos val="nextTo"/>
        <c:crossAx val="23879944"/>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l-PL"/>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941809205775911E-2"/>
          <c:y val="9.062744456041108E-2"/>
          <c:w val="0.87163788093759942"/>
          <c:h val="0.6487577251717197"/>
        </c:manualLayout>
      </c:layout>
      <c:barChart>
        <c:barDir val="col"/>
        <c:grouping val="clustered"/>
        <c:varyColors val="0"/>
        <c:ser>
          <c:idx val="0"/>
          <c:order val="0"/>
          <c:tx>
            <c:strRef>
              <c:f>Arkusz1!$B$1</c:f>
              <c:strCache>
                <c:ptCount val="1"/>
                <c:pt idx="0">
                  <c:v>Seria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Arkusz1!$A$2:$A$3</c:f>
              <c:strCache>
                <c:ptCount val="2"/>
                <c:pt idx="0">
                  <c:v>knowledge usefulness </c:v>
                </c:pt>
                <c:pt idx="1">
                  <c:v>level of meeting the expectations</c:v>
                </c:pt>
              </c:strCache>
            </c:strRef>
          </c:cat>
          <c:val>
            <c:numRef>
              <c:f>Arkusz1!$B$2:$B$3</c:f>
              <c:numCache>
                <c:formatCode>General</c:formatCode>
                <c:ptCount val="2"/>
                <c:pt idx="0" formatCode="0.0">
                  <c:v>9</c:v>
                </c:pt>
                <c:pt idx="1">
                  <c:v>8.9</c:v>
                </c:pt>
              </c:numCache>
            </c:numRef>
          </c:val>
          <c:extLst>
            <c:ext xmlns:c16="http://schemas.microsoft.com/office/drawing/2014/chart" uri="{C3380CC4-5D6E-409C-BE32-E72D297353CC}">
              <c16:uniqueId val="{00000000-B1AD-4662-A5DF-627B53B7D16A}"/>
            </c:ext>
          </c:extLst>
        </c:ser>
        <c:dLbls>
          <c:showLegendKey val="0"/>
          <c:showVal val="0"/>
          <c:showCatName val="0"/>
          <c:showSerName val="0"/>
          <c:showPercent val="0"/>
          <c:showBubbleSize val="0"/>
        </c:dLbls>
        <c:gapWidth val="87"/>
        <c:overlap val="-27"/>
        <c:axId val="386401992"/>
        <c:axId val="386407088"/>
      </c:barChart>
      <c:catAx>
        <c:axId val="386401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pl-PL"/>
          </a:p>
        </c:txPr>
        <c:crossAx val="386407088"/>
        <c:crosses val="autoZero"/>
        <c:auto val="1"/>
        <c:lblAlgn val="ctr"/>
        <c:lblOffset val="100"/>
        <c:noMultiLvlLbl val="0"/>
      </c:catAx>
      <c:valAx>
        <c:axId val="386407088"/>
        <c:scaling>
          <c:orientation val="minMax"/>
          <c:max val="10"/>
          <c:min val="0"/>
        </c:scaling>
        <c:delete val="1"/>
        <c:axPos val="l"/>
        <c:numFmt formatCode="0.0" sourceLinked="1"/>
        <c:majorTickMark val="out"/>
        <c:minorTickMark val="none"/>
        <c:tickLblPos val="nextTo"/>
        <c:crossAx val="3864019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l-PL"/>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941809205775911E-2"/>
          <c:y val="9.062744456041108E-2"/>
          <c:w val="0.87163788093759942"/>
          <c:h val="0.6487577251717197"/>
        </c:manualLayout>
      </c:layout>
      <c:barChart>
        <c:barDir val="col"/>
        <c:grouping val="clustered"/>
        <c:varyColors val="0"/>
        <c:ser>
          <c:idx val="0"/>
          <c:order val="0"/>
          <c:tx>
            <c:strRef>
              <c:f>Arkusz1!$B$1</c:f>
              <c:strCache>
                <c:ptCount val="1"/>
                <c:pt idx="0">
                  <c:v>Seria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Arkusz1!$A$2:$A$3</c:f>
              <c:strCache>
                <c:ptCount val="2"/>
                <c:pt idx="0">
                  <c:v>knowledge usefulness </c:v>
                </c:pt>
                <c:pt idx="1">
                  <c:v>level of meeting the expectations</c:v>
                </c:pt>
              </c:strCache>
            </c:strRef>
          </c:cat>
          <c:val>
            <c:numRef>
              <c:f>Arkusz1!$B$2:$B$3</c:f>
              <c:numCache>
                <c:formatCode>General</c:formatCode>
                <c:ptCount val="2"/>
                <c:pt idx="0">
                  <c:v>8.6999999999999993</c:v>
                </c:pt>
                <c:pt idx="1">
                  <c:v>8.3000000000000007</c:v>
                </c:pt>
              </c:numCache>
            </c:numRef>
          </c:val>
          <c:extLst>
            <c:ext xmlns:c16="http://schemas.microsoft.com/office/drawing/2014/chart" uri="{C3380CC4-5D6E-409C-BE32-E72D297353CC}">
              <c16:uniqueId val="{00000000-B554-477E-9067-2D8718AC8DD7}"/>
            </c:ext>
          </c:extLst>
        </c:ser>
        <c:dLbls>
          <c:showLegendKey val="0"/>
          <c:showVal val="0"/>
          <c:showCatName val="0"/>
          <c:showSerName val="0"/>
          <c:showPercent val="0"/>
          <c:showBubbleSize val="0"/>
        </c:dLbls>
        <c:gapWidth val="87"/>
        <c:overlap val="-27"/>
        <c:axId val="386407480"/>
        <c:axId val="386406304"/>
      </c:barChart>
      <c:catAx>
        <c:axId val="386407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pl-PL"/>
          </a:p>
        </c:txPr>
        <c:crossAx val="386406304"/>
        <c:crosses val="autoZero"/>
        <c:auto val="1"/>
        <c:lblAlgn val="ctr"/>
        <c:lblOffset val="100"/>
        <c:noMultiLvlLbl val="0"/>
      </c:catAx>
      <c:valAx>
        <c:axId val="386406304"/>
        <c:scaling>
          <c:orientation val="minMax"/>
          <c:max val="10"/>
          <c:min val="0"/>
        </c:scaling>
        <c:delete val="1"/>
        <c:axPos val="l"/>
        <c:numFmt formatCode="General" sourceLinked="1"/>
        <c:majorTickMark val="out"/>
        <c:minorTickMark val="none"/>
        <c:tickLblPos val="nextTo"/>
        <c:crossAx val="3864074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l-PL"/>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dLbls>
          <c:showLegendKey val="0"/>
          <c:showVal val="0"/>
          <c:showCatName val="0"/>
          <c:showSerName val="0"/>
          <c:showPercent val="0"/>
          <c:showBubbleSize val="0"/>
        </c:dLbls>
        <c:gapWidth val="50"/>
        <c:axId val="386404344"/>
        <c:axId val="386406696"/>
      </c:barChart>
      <c:catAx>
        <c:axId val="3864043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pl-PL"/>
          </a:p>
        </c:txPr>
        <c:crossAx val="386406696"/>
        <c:crosses val="autoZero"/>
        <c:auto val="1"/>
        <c:lblAlgn val="ctr"/>
        <c:lblOffset val="100"/>
        <c:noMultiLvlLbl val="0"/>
      </c:catAx>
      <c:valAx>
        <c:axId val="386406696"/>
        <c:scaling>
          <c:orientation val="minMax"/>
        </c:scaling>
        <c:delete val="1"/>
        <c:axPos val="b"/>
        <c:numFmt formatCode="0.0%" sourceLinked="1"/>
        <c:majorTickMark val="none"/>
        <c:minorTickMark val="none"/>
        <c:tickLblPos val="nextTo"/>
        <c:crossAx val="386404344"/>
        <c:crosses val="autoZero"/>
        <c:crossBetween val="between"/>
        <c:majorUnit val="0.15000000000000002"/>
      </c:valAx>
      <c:spPr>
        <a:noFill/>
        <a:ln>
          <a:noFill/>
        </a:ln>
        <a:effectLst/>
      </c:spPr>
    </c:plotArea>
    <c:plotVisOnly val="1"/>
    <c:dispBlanksAs val="gap"/>
    <c:showDLblsOverMax val="0"/>
  </c:chart>
  <c:spPr>
    <a:noFill/>
    <a:ln>
      <a:noFill/>
    </a:ln>
    <a:effectLst/>
  </c:spPr>
  <c:txPr>
    <a:bodyPr/>
    <a:lstStyle/>
    <a:p>
      <a:pPr>
        <a:defRPr sz="1400">
          <a:latin typeface="Arial" panose="020B0604020202020204" pitchFamily="34" charset="0"/>
          <a:cs typeface="Arial" panose="020B0604020202020204" pitchFamily="34" charset="0"/>
        </a:defRPr>
      </a:pPr>
      <a:endParaRPr lang="pl-PL"/>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Arkusz1!$B$1</c:f>
              <c:strCache>
                <c:ptCount val="1"/>
                <c:pt idx="0">
                  <c:v>Seria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Arkusz1!$A$2:$A$8</c:f>
              <c:strCache>
                <c:ptCount val="7"/>
                <c:pt idx="0">
                  <c:v>None of the above</c:v>
                </c:pt>
                <c:pt idx="1">
                  <c:v>Other</c:v>
                </c:pt>
                <c:pt idx="2">
                  <c:v>Management - mainly in the case of non-wage aspects of employment</c:v>
                </c:pt>
                <c:pt idx="3">
                  <c:v>Medical - discussing the procedures for dealing with an epidemic</c:v>
                </c:pt>
                <c:pt idx="4">
                  <c:v>Psychological - coping with stress</c:v>
                </c:pt>
                <c:pt idx="5">
                  <c:v>Medical - presentation of the main symptoms of the disease</c:v>
                </c:pt>
                <c:pt idx="6">
                  <c:v>Communication - providing information to patients and their families</c:v>
                </c:pt>
              </c:strCache>
            </c:strRef>
          </c:cat>
          <c:val>
            <c:numRef>
              <c:f>Arkusz1!$B$2:$B$8</c:f>
              <c:numCache>
                <c:formatCode>0.0%</c:formatCode>
                <c:ptCount val="7"/>
                <c:pt idx="0">
                  <c:v>6.0000000000000001E-3</c:v>
                </c:pt>
                <c:pt idx="1">
                  <c:v>6.0000000000000001E-3</c:v>
                </c:pt>
                <c:pt idx="2">
                  <c:v>0.61699999999999999</c:v>
                </c:pt>
                <c:pt idx="3">
                  <c:v>0.66900000000000004</c:v>
                </c:pt>
                <c:pt idx="4">
                  <c:v>0.83199999999999996</c:v>
                </c:pt>
                <c:pt idx="5">
                  <c:v>0.84</c:v>
                </c:pt>
                <c:pt idx="6">
                  <c:v>0.90900000000000003</c:v>
                </c:pt>
              </c:numCache>
            </c:numRef>
          </c:val>
          <c:extLst>
            <c:ext xmlns:c16="http://schemas.microsoft.com/office/drawing/2014/chart" uri="{C3380CC4-5D6E-409C-BE32-E72D297353CC}">
              <c16:uniqueId val="{00000000-7E1F-4BDC-B417-79A4F3C8635B}"/>
            </c:ext>
          </c:extLst>
        </c:ser>
        <c:dLbls>
          <c:showLegendKey val="0"/>
          <c:showVal val="0"/>
          <c:showCatName val="0"/>
          <c:showSerName val="0"/>
          <c:showPercent val="0"/>
          <c:showBubbleSize val="0"/>
        </c:dLbls>
        <c:gapWidth val="100"/>
        <c:axId val="386402384"/>
        <c:axId val="386403168"/>
      </c:barChart>
      <c:catAx>
        <c:axId val="38640238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pl-PL"/>
          </a:p>
        </c:txPr>
        <c:crossAx val="386403168"/>
        <c:crosses val="autoZero"/>
        <c:auto val="1"/>
        <c:lblAlgn val="ctr"/>
        <c:lblOffset val="100"/>
        <c:noMultiLvlLbl val="0"/>
      </c:catAx>
      <c:valAx>
        <c:axId val="386403168"/>
        <c:scaling>
          <c:orientation val="minMax"/>
          <c:max val="1"/>
          <c:min val="0"/>
        </c:scaling>
        <c:delete val="1"/>
        <c:axPos val="b"/>
        <c:numFmt formatCode="0.0%" sourceLinked="1"/>
        <c:majorTickMark val="none"/>
        <c:minorTickMark val="none"/>
        <c:tickLblPos val="nextTo"/>
        <c:crossAx val="386402384"/>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l-PL"/>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Arkusz1!$B$1</c:f>
              <c:strCache>
                <c:ptCount val="1"/>
                <c:pt idx="0">
                  <c:v>Seria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Arkusz1!$A$2:$A$7</c:f>
              <c:strCache>
                <c:ptCount val="6"/>
                <c:pt idx="0">
                  <c:v>None of the above</c:v>
                </c:pt>
                <c:pt idx="1">
                  <c:v>Other</c:v>
                </c:pt>
                <c:pt idx="2">
                  <c:v>Medical - presentation of the main symptoms of the disease</c:v>
                </c:pt>
                <c:pt idx="3">
                  <c:v>Communication - providing information to patients and their families</c:v>
                </c:pt>
                <c:pt idx="4">
                  <c:v>medical - discussing the procedures for dealing with an epidemic</c:v>
                </c:pt>
                <c:pt idx="5">
                  <c:v>Psychological - coping with stress</c:v>
                </c:pt>
              </c:strCache>
            </c:strRef>
          </c:cat>
          <c:val>
            <c:numRef>
              <c:f>Arkusz1!$B$2:$B$7</c:f>
              <c:numCache>
                <c:formatCode>0.0%</c:formatCode>
                <c:ptCount val="6"/>
                <c:pt idx="0">
                  <c:v>0</c:v>
                </c:pt>
                <c:pt idx="1">
                  <c:v>7.0000000000000001E-3</c:v>
                </c:pt>
                <c:pt idx="2">
                  <c:v>0.27200000000000002</c:v>
                </c:pt>
                <c:pt idx="3">
                  <c:v>0.51100000000000001</c:v>
                </c:pt>
                <c:pt idx="4">
                  <c:v>0.79700000000000004</c:v>
                </c:pt>
                <c:pt idx="5">
                  <c:v>0.877</c:v>
                </c:pt>
              </c:numCache>
            </c:numRef>
          </c:val>
          <c:extLst>
            <c:ext xmlns:c16="http://schemas.microsoft.com/office/drawing/2014/chart" uri="{C3380CC4-5D6E-409C-BE32-E72D297353CC}">
              <c16:uniqueId val="{00000000-7E1F-4BDC-B417-79A4F3C8635B}"/>
            </c:ext>
          </c:extLst>
        </c:ser>
        <c:dLbls>
          <c:showLegendKey val="0"/>
          <c:showVal val="0"/>
          <c:showCatName val="0"/>
          <c:showSerName val="0"/>
          <c:showPercent val="0"/>
          <c:showBubbleSize val="0"/>
        </c:dLbls>
        <c:gapWidth val="100"/>
        <c:axId val="493397144"/>
        <c:axId val="493398320"/>
      </c:barChart>
      <c:catAx>
        <c:axId val="4933971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pl-PL"/>
          </a:p>
        </c:txPr>
        <c:crossAx val="493398320"/>
        <c:crosses val="autoZero"/>
        <c:auto val="1"/>
        <c:lblAlgn val="ctr"/>
        <c:lblOffset val="100"/>
        <c:noMultiLvlLbl val="0"/>
      </c:catAx>
      <c:valAx>
        <c:axId val="493398320"/>
        <c:scaling>
          <c:orientation val="minMax"/>
          <c:max val="1"/>
          <c:min val="0"/>
        </c:scaling>
        <c:delete val="1"/>
        <c:axPos val="b"/>
        <c:numFmt formatCode="0.0%" sourceLinked="1"/>
        <c:majorTickMark val="none"/>
        <c:minorTickMark val="none"/>
        <c:tickLblPos val="nextTo"/>
        <c:crossAx val="493397144"/>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l-P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52E96D-AB80-4045-9579-E739457695D2}"/>
              </a:ext>
            </a:extLst>
          </p:cNvPr>
          <p:cNvSpPr>
            <a:spLocks noGrp="1"/>
          </p:cNvSpPr>
          <p:nvPr>
            <p:ph type="ctrTitle"/>
          </p:nvPr>
        </p:nvSpPr>
        <p:spPr>
          <a:xfrm>
            <a:off x="1143000" y="1122363"/>
            <a:ext cx="6858000" cy="2387600"/>
          </a:xfrm>
        </p:spPr>
        <p:txBody>
          <a:bodyPr anchor="b"/>
          <a:lstStyle>
            <a:lvl1pPr algn="ctr">
              <a:defRPr sz="4500"/>
            </a:lvl1pPr>
          </a:lstStyle>
          <a:p>
            <a:r>
              <a:rPr lang="pl-PL"/>
              <a:t>Kliknij, aby edytować styl</a:t>
            </a:r>
          </a:p>
        </p:txBody>
      </p:sp>
      <p:sp>
        <p:nvSpPr>
          <p:cNvPr id="3" name="Podtytuł 2">
            <a:extLst>
              <a:ext uri="{FF2B5EF4-FFF2-40B4-BE49-F238E27FC236}">
                <a16:creationId xmlns:a16="http://schemas.microsoft.com/office/drawing/2014/main" id="{79ED3E6A-76B1-45DE-8BE1-D73E32469C23}"/>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pl-PL"/>
              <a:t>Kliknij, aby edytować styl wzorca podtytułu</a:t>
            </a:r>
          </a:p>
        </p:txBody>
      </p:sp>
      <p:sp>
        <p:nvSpPr>
          <p:cNvPr id="4" name="Symbol zastępczy daty 3">
            <a:extLst>
              <a:ext uri="{FF2B5EF4-FFF2-40B4-BE49-F238E27FC236}">
                <a16:creationId xmlns:a16="http://schemas.microsoft.com/office/drawing/2014/main" id="{BECE577E-DE9A-4577-B0D4-5DC8569684DC}"/>
              </a:ext>
            </a:extLst>
          </p:cNvPr>
          <p:cNvSpPr>
            <a:spLocks noGrp="1"/>
          </p:cNvSpPr>
          <p:nvPr>
            <p:ph type="dt" sz="half" idx="10"/>
          </p:nvPr>
        </p:nvSpPr>
        <p:spPr/>
        <p:txBody>
          <a:bodyPr/>
          <a:lstStyle/>
          <a:p>
            <a:fld id="{DF68428A-7307-4EAF-B7B2-7150EA99D80B}" type="datetimeFigureOut">
              <a:rPr lang="pl-PL" smtClean="0"/>
              <a:t>22.12.2020</a:t>
            </a:fld>
            <a:endParaRPr lang="pl-PL"/>
          </a:p>
        </p:txBody>
      </p:sp>
      <p:sp>
        <p:nvSpPr>
          <p:cNvPr id="5" name="Symbol zastępczy stopki 4">
            <a:extLst>
              <a:ext uri="{FF2B5EF4-FFF2-40B4-BE49-F238E27FC236}">
                <a16:creationId xmlns:a16="http://schemas.microsoft.com/office/drawing/2014/main" id="{B57DE514-B180-423B-A70A-E14A7BF40A8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49EFDC81-86E2-42CC-B5E5-C58B2F5A0DD5}"/>
              </a:ext>
            </a:extLst>
          </p:cNvPr>
          <p:cNvSpPr>
            <a:spLocks noGrp="1"/>
          </p:cNvSpPr>
          <p:nvPr>
            <p:ph type="sldNum" sz="quarter" idx="12"/>
          </p:nvPr>
        </p:nvSpPr>
        <p:spPr/>
        <p:txBody>
          <a:bodyPr/>
          <a:lstStyle/>
          <a:p>
            <a:fld id="{54EF8DA0-E565-4A62-9E43-FDCB63879CBD}" type="slidenum">
              <a:rPr lang="pl-PL" smtClean="0"/>
              <a:t>‹#›</a:t>
            </a:fld>
            <a:endParaRPr lang="pl-PL"/>
          </a:p>
        </p:txBody>
      </p:sp>
    </p:spTree>
    <p:extLst>
      <p:ext uri="{BB962C8B-B14F-4D97-AF65-F5344CB8AC3E}">
        <p14:creationId xmlns:p14="http://schemas.microsoft.com/office/powerpoint/2010/main" val="1218214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3927C9-1BC9-4E85-9513-C2C0C122924E}"/>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E08F43E1-9174-4CCF-B54A-2775CA599EC4}"/>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67D1CC8-2B25-46DB-B55B-519612926998}"/>
              </a:ext>
            </a:extLst>
          </p:cNvPr>
          <p:cNvSpPr>
            <a:spLocks noGrp="1"/>
          </p:cNvSpPr>
          <p:nvPr>
            <p:ph type="dt" sz="half" idx="10"/>
          </p:nvPr>
        </p:nvSpPr>
        <p:spPr/>
        <p:txBody>
          <a:bodyPr/>
          <a:lstStyle/>
          <a:p>
            <a:fld id="{DF68428A-7307-4EAF-B7B2-7150EA99D80B}" type="datetimeFigureOut">
              <a:rPr lang="pl-PL" smtClean="0"/>
              <a:t>22.12.2020</a:t>
            </a:fld>
            <a:endParaRPr lang="pl-PL"/>
          </a:p>
        </p:txBody>
      </p:sp>
      <p:sp>
        <p:nvSpPr>
          <p:cNvPr id="5" name="Symbol zastępczy stopki 4">
            <a:extLst>
              <a:ext uri="{FF2B5EF4-FFF2-40B4-BE49-F238E27FC236}">
                <a16:creationId xmlns:a16="http://schemas.microsoft.com/office/drawing/2014/main" id="{610FCFCF-5462-433F-AD0D-B428F07C4B4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F630AD3-1B1A-458B-AA3C-4002A974FE5D}"/>
              </a:ext>
            </a:extLst>
          </p:cNvPr>
          <p:cNvSpPr>
            <a:spLocks noGrp="1"/>
          </p:cNvSpPr>
          <p:nvPr>
            <p:ph type="sldNum" sz="quarter" idx="12"/>
          </p:nvPr>
        </p:nvSpPr>
        <p:spPr/>
        <p:txBody>
          <a:bodyPr/>
          <a:lstStyle/>
          <a:p>
            <a:fld id="{54EF8DA0-E565-4A62-9E43-FDCB63879CBD}" type="slidenum">
              <a:rPr lang="pl-PL" smtClean="0"/>
              <a:t>‹#›</a:t>
            </a:fld>
            <a:endParaRPr lang="pl-PL"/>
          </a:p>
        </p:txBody>
      </p:sp>
    </p:spTree>
    <p:extLst>
      <p:ext uri="{BB962C8B-B14F-4D97-AF65-F5344CB8AC3E}">
        <p14:creationId xmlns:p14="http://schemas.microsoft.com/office/powerpoint/2010/main" val="1872376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50555055-B1CA-4117-9913-F1EB59DB367D}"/>
              </a:ext>
            </a:extLst>
          </p:cNvPr>
          <p:cNvSpPr>
            <a:spLocks noGrp="1"/>
          </p:cNvSpPr>
          <p:nvPr>
            <p:ph type="title" orient="vert"/>
          </p:nvPr>
        </p:nvSpPr>
        <p:spPr>
          <a:xfrm>
            <a:off x="6543675" y="365125"/>
            <a:ext cx="1971675"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FDA71449-B6C1-4F35-8ECD-8F59FB58918C}"/>
              </a:ext>
            </a:extLst>
          </p:cNvPr>
          <p:cNvSpPr>
            <a:spLocks noGrp="1"/>
          </p:cNvSpPr>
          <p:nvPr>
            <p:ph type="body" orient="vert" idx="1"/>
          </p:nvPr>
        </p:nvSpPr>
        <p:spPr>
          <a:xfrm>
            <a:off x="628650" y="365125"/>
            <a:ext cx="5800725"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AC8F6670-1FBF-4252-9896-CCF923531971}"/>
              </a:ext>
            </a:extLst>
          </p:cNvPr>
          <p:cNvSpPr>
            <a:spLocks noGrp="1"/>
          </p:cNvSpPr>
          <p:nvPr>
            <p:ph type="dt" sz="half" idx="10"/>
          </p:nvPr>
        </p:nvSpPr>
        <p:spPr/>
        <p:txBody>
          <a:bodyPr/>
          <a:lstStyle/>
          <a:p>
            <a:fld id="{DF68428A-7307-4EAF-B7B2-7150EA99D80B}" type="datetimeFigureOut">
              <a:rPr lang="pl-PL" smtClean="0"/>
              <a:t>22.12.2020</a:t>
            </a:fld>
            <a:endParaRPr lang="pl-PL"/>
          </a:p>
        </p:txBody>
      </p:sp>
      <p:sp>
        <p:nvSpPr>
          <p:cNvPr id="5" name="Symbol zastępczy stopki 4">
            <a:extLst>
              <a:ext uri="{FF2B5EF4-FFF2-40B4-BE49-F238E27FC236}">
                <a16:creationId xmlns:a16="http://schemas.microsoft.com/office/drawing/2014/main" id="{EF1F72EA-4EB4-470F-81E3-002ACBB0DE5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CCBA2F9-E302-4372-91B1-EB6B7DCD8B8E}"/>
              </a:ext>
            </a:extLst>
          </p:cNvPr>
          <p:cNvSpPr>
            <a:spLocks noGrp="1"/>
          </p:cNvSpPr>
          <p:nvPr>
            <p:ph type="sldNum" sz="quarter" idx="12"/>
          </p:nvPr>
        </p:nvSpPr>
        <p:spPr/>
        <p:txBody>
          <a:bodyPr/>
          <a:lstStyle/>
          <a:p>
            <a:fld id="{54EF8DA0-E565-4A62-9E43-FDCB63879CBD}" type="slidenum">
              <a:rPr lang="pl-PL" smtClean="0"/>
              <a:t>‹#›</a:t>
            </a:fld>
            <a:endParaRPr lang="pl-PL"/>
          </a:p>
        </p:txBody>
      </p:sp>
    </p:spTree>
    <p:extLst>
      <p:ext uri="{BB962C8B-B14F-4D97-AF65-F5344CB8AC3E}">
        <p14:creationId xmlns:p14="http://schemas.microsoft.com/office/powerpoint/2010/main" val="3333780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E996703-2F94-40B1-9020-9BC7839F4D2D}"/>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5E6D580B-74BE-4FB7-A34B-63AB9149FEB7}"/>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1938D5D4-1057-4E35-B80A-EEDA333898ED}"/>
              </a:ext>
            </a:extLst>
          </p:cNvPr>
          <p:cNvSpPr>
            <a:spLocks noGrp="1"/>
          </p:cNvSpPr>
          <p:nvPr>
            <p:ph type="dt" sz="half" idx="10"/>
          </p:nvPr>
        </p:nvSpPr>
        <p:spPr/>
        <p:txBody>
          <a:bodyPr/>
          <a:lstStyle/>
          <a:p>
            <a:fld id="{DF68428A-7307-4EAF-B7B2-7150EA99D80B}" type="datetimeFigureOut">
              <a:rPr lang="pl-PL" smtClean="0"/>
              <a:t>22.12.2020</a:t>
            </a:fld>
            <a:endParaRPr lang="pl-PL"/>
          </a:p>
        </p:txBody>
      </p:sp>
      <p:sp>
        <p:nvSpPr>
          <p:cNvPr id="5" name="Symbol zastępczy stopki 4">
            <a:extLst>
              <a:ext uri="{FF2B5EF4-FFF2-40B4-BE49-F238E27FC236}">
                <a16:creationId xmlns:a16="http://schemas.microsoft.com/office/drawing/2014/main" id="{4952C33A-5653-49F1-AC6A-17529FC6A93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4B51F1EF-7C23-4F2C-A0D0-6B220731D0FE}"/>
              </a:ext>
            </a:extLst>
          </p:cNvPr>
          <p:cNvSpPr>
            <a:spLocks noGrp="1"/>
          </p:cNvSpPr>
          <p:nvPr>
            <p:ph type="sldNum" sz="quarter" idx="12"/>
          </p:nvPr>
        </p:nvSpPr>
        <p:spPr/>
        <p:txBody>
          <a:bodyPr/>
          <a:lstStyle/>
          <a:p>
            <a:fld id="{54EF8DA0-E565-4A62-9E43-FDCB63879CBD}" type="slidenum">
              <a:rPr lang="pl-PL" smtClean="0"/>
              <a:t>‹#›</a:t>
            </a:fld>
            <a:endParaRPr lang="pl-PL"/>
          </a:p>
        </p:txBody>
      </p:sp>
    </p:spTree>
    <p:extLst>
      <p:ext uri="{BB962C8B-B14F-4D97-AF65-F5344CB8AC3E}">
        <p14:creationId xmlns:p14="http://schemas.microsoft.com/office/powerpoint/2010/main" val="1778870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8CDD47C-4DC7-48A1-9370-7747374EDF94}"/>
              </a:ext>
            </a:extLst>
          </p:cNvPr>
          <p:cNvSpPr>
            <a:spLocks noGrp="1"/>
          </p:cNvSpPr>
          <p:nvPr>
            <p:ph type="title"/>
          </p:nvPr>
        </p:nvSpPr>
        <p:spPr>
          <a:xfrm>
            <a:off x="623888" y="1709739"/>
            <a:ext cx="7886700" cy="2852737"/>
          </a:xfrm>
        </p:spPr>
        <p:txBody>
          <a:bodyPr anchor="b"/>
          <a:lstStyle>
            <a:lvl1pPr>
              <a:defRPr sz="4500"/>
            </a:lvl1pPr>
          </a:lstStyle>
          <a:p>
            <a:r>
              <a:rPr lang="pl-PL"/>
              <a:t>Kliknij, aby edytować styl</a:t>
            </a:r>
          </a:p>
        </p:txBody>
      </p:sp>
      <p:sp>
        <p:nvSpPr>
          <p:cNvPr id="3" name="Symbol zastępczy tekstu 2">
            <a:extLst>
              <a:ext uri="{FF2B5EF4-FFF2-40B4-BE49-F238E27FC236}">
                <a16:creationId xmlns:a16="http://schemas.microsoft.com/office/drawing/2014/main" id="{CCDD95C4-D76D-4CC9-8D94-CE412EBECDFE}"/>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476FED1B-D7BE-4D52-8684-DADA86DA7E17}"/>
              </a:ext>
            </a:extLst>
          </p:cNvPr>
          <p:cNvSpPr>
            <a:spLocks noGrp="1"/>
          </p:cNvSpPr>
          <p:nvPr>
            <p:ph type="dt" sz="half" idx="10"/>
          </p:nvPr>
        </p:nvSpPr>
        <p:spPr/>
        <p:txBody>
          <a:bodyPr/>
          <a:lstStyle/>
          <a:p>
            <a:fld id="{DF68428A-7307-4EAF-B7B2-7150EA99D80B}" type="datetimeFigureOut">
              <a:rPr lang="pl-PL" smtClean="0"/>
              <a:t>22.12.2020</a:t>
            </a:fld>
            <a:endParaRPr lang="pl-PL"/>
          </a:p>
        </p:txBody>
      </p:sp>
      <p:sp>
        <p:nvSpPr>
          <p:cNvPr id="5" name="Symbol zastępczy stopki 4">
            <a:extLst>
              <a:ext uri="{FF2B5EF4-FFF2-40B4-BE49-F238E27FC236}">
                <a16:creationId xmlns:a16="http://schemas.microsoft.com/office/drawing/2014/main" id="{04C71608-3B24-4220-8C5C-7DBDE0226BA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DDF44B3-19BC-4070-8E15-4A6FA08CB1FB}"/>
              </a:ext>
            </a:extLst>
          </p:cNvPr>
          <p:cNvSpPr>
            <a:spLocks noGrp="1"/>
          </p:cNvSpPr>
          <p:nvPr>
            <p:ph type="sldNum" sz="quarter" idx="12"/>
          </p:nvPr>
        </p:nvSpPr>
        <p:spPr/>
        <p:txBody>
          <a:bodyPr/>
          <a:lstStyle/>
          <a:p>
            <a:fld id="{54EF8DA0-E565-4A62-9E43-FDCB63879CBD}" type="slidenum">
              <a:rPr lang="pl-PL" smtClean="0"/>
              <a:t>‹#›</a:t>
            </a:fld>
            <a:endParaRPr lang="pl-PL"/>
          </a:p>
        </p:txBody>
      </p:sp>
    </p:spTree>
    <p:extLst>
      <p:ext uri="{BB962C8B-B14F-4D97-AF65-F5344CB8AC3E}">
        <p14:creationId xmlns:p14="http://schemas.microsoft.com/office/powerpoint/2010/main" val="3484405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D9D722A-D594-47CD-891A-CA150446A905}"/>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548374C2-8647-4D5E-AB2D-EF953D882E20}"/>
              </a:ext>
            </a:extLst>
          </p:cNvPr>
          <p:cNvSpPr>
            <a:spLocks noGrp="1"/>
          </p:cNvSpPr>
          <p:nvPr>
            <p:ph sz="half" idx="1"/>
          </p:nvPr>
        </p:nvSpPr>
        <p:spPr>
          <a:xfrm>
            <a:off x="628650" y="1825625"/>
            <a:ext cx="38862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78F7889B-21F4-4A9B-9DBE-6042B5BC20B7}"/>
              </a:ext>
            </a:extLst>
          </p:cNvPr>
          <p:cNvSpPr>
            <a:spLocks noGrp="1"/>
          </p:cNvSpPr>
          <p:nvPr>
            <p:ph sz="half" idx="2"/>
          </p:nvPr>
        </p:nvSpPr>
        <p:spPr>
          <a:xfrm>
            <a:off x="4629150" y="1825625"/>
            <a:ext cx="38862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11D1CAF5-AFC5-43F4-9D63-B60DB4A34749}"/>
              </a:ext>
            </a:extLst>
          </p:cNvPr>
          <p:cNvSpPr>
            <a:spLocks noGrp="1"/>
          </p:cNvSpPr>
          <p:nvPr>
            <p:ph type="dt" sz="half" idx="10"/>
          </p:nvPr>
        </p:nvSpPr>
        <p:spPr/>
        <p:txBody>
          <a:bodyPr/>
          <a:lstStyle/>
          <a:p>
            <a:fld id="{DF68428A-7307-4EAF-B7B2-7150EA99D80B}" type="datetimeFigureOut">
              <a:rPr lang="pl-PL" smtClean="0"/>
              <a:t>22.12.2020</a:t>
            </a:fld>
            <a:endParaRPr lang="pl-PL"/>
          </a:p>
        </p:txBody>
      </p:sp>
      <p:sp>
        <p:nvSpPr>
          <p:cNvPr id="6" name="Symbol zastępczy stopki 5">
            <a:extLst>
              <a:ext uri="{FF2B5EF4-FFF2-40B4-BE49-F238E27FC236}">
                <a16:creationId xmlns:a16="http://schemas.microsoft.com/office/drawing/2014/main" id="{46CF8091-FC03-4A04-9885-62AD85AB3AA7}"/>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94CFC411-B4C8-4F58-AB1E-9249C9E620D2}"/>
              </a:ext>
            </a:extLst>
          </p:cNvPr>
          <p:cNvSpPr>
            <a:spLocks noGrp="1"/>
          </p:cNvSpPr>
          <p:nvPr>
            <p:ph type="sldNum" sz="quarter" idx="12"/>
          </p:nvPr>
        </p:nvSpPr>
        <p:spPr/>
        <p:txBody>
          <a:bodyPr/>
          <a:lstStyle/>
          <a:p>
            <a:fld id="{54EF8DA0-E565-4A62-9E43-FDCB63879CBD}" type="slidenum">
              <a:rPr lang="pl-PL" smtClean="0"/>
              <a:t>‹#›</a:t>
            </a:fld>
            <a:endParaRPr lang="pl-PL"/>
          </a:p>
        </p:txBody>
      </p:sp>
    </p:spTree>
    <p:extLst>
      <p:ext uri="{BB962C8B-B14F-4D97-AF65-F5344CB8AC3E}">
        <p14:creationId xmlns:p14="http://schemas.microsoft.com/office/powerpoint/2010/main" val="2324403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9CA9E7-0BF5-403A-AAFC-B00862779E6D}"/>
              </a:ext>
            </a:extLst>
          </p:cNvPr>
          <p:cNvSpPr>
            <a:spLocks noGrp="1"/>
          </p:cNvSpPr>
          <p:nvPr>
            <p:ph type="title"/>
          </p:nvPr>
        </p:nvSpPr>
        <p:spPr>
          <a:xfrm>
            <a:off x="629841" y="365126"/>
            <a:ext cx="78867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DFF2FED3-5371-4030-817C-D893434CA028}"/>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DE16C7C4-6574-4593-87C3-55BE03D8C91E}"/>
              </a:ext>
            </a:extLst>
          </p:cNvPr>
          <p:cNvSpPr>
            <a:spLocks noGrp="1"/>
          </p:cNvSpPr>
          <p:nvPr>
            <p:ph sz="half" idx="2"/>
          </p:nvPr>
        </p:nvSpPr>
        <p:spPr>
          <a:xfrm>
            <a:off x="629842" y="2505075"/>
            <a:ext cx="3868340"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FED88AE5-B3E0-498A-A1BA-168F0398D8E9}"/>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74ECD501-A25B-4D14-8366-D895D83D79F8}"/>
              </a:ext>
            </a:extLst>
          </p:cNvPr>
          <p:cNvSpPr>
            <a:spLocks noGrp="1"/>
          </p:cNvSpPr>
          <p:nvPr>
            <p:ph sz="quarter" idx="4"/>
          </p:nvPr>
        </p:nvSpPr>
        <p:spPr>
          <a:xfrm>
            <a:off x="4629150" y="2505075"/>
            <a:ext cx="3887391"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1F2A8568-5157-4C4C-87F1-D2F83D4F1F42}"/>
              </a:ext>
            </a:extLst>
          </p:cNvPr>
          <p:cNvSpPr>
            <a:spLocks noGrp="1"/>
          </p:cNvSpPr>
          <p:nvPr>
            <p:ph type="dt" sz="half" idx="10"/>
          </p:nvPr>
        </p:nvSpPr>
        <p:spPr/>
        <p:txBody>
          <a:bodyPr/>
          <a:lstStyle/>
          <a:p>
            <a:fld id="{DF68428A-7307-4EAF-B7B2-7150EA99D80B}" type="datetimeFigureOut">
              <a:rPr lang="pl-PL" smtClean="0"/>
              <a:t>22.12.2020</a:t>
            </a:fld>
            <a:endParaRPr lang="pl-PL"/>
          </a:p>
        </p:txBody>
      </p:sp>
      <p:sp>
        <p:nvSpPr>
          <p:cNvPr id="8" name="Symbol zastępczy stopki 7">
            <a:extLst>
              <a:ext uri="{FF2B5EF4-FFF2-40B4-BE49-F238E27FC236}">
                <a16:creationId xmlns:a16="http://schemas.microsoft.com/office/drawing/2014/main" id="{65EFDDB8-5936-4A39-BDB4-89F5E1134304}"/>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84834C6C-A004-4DC3-8B8B-D915C3295256}"/>
              </a:ext>
            </a:extLst>
          </p:cNvPr>
          <p:cNvSpPr>
            <a:spLocks noGrp="1"/>
          </p:cNvSpPr>
          <p:nvPr>
            <p:ph type="sldNum" sz="quarter" idx="12"/>
          </p:nvPr>
        </p:nvSpPr>
        <p:spPr/>
        <p:txBody>
          <a:bodyPr/>
          <a:lstStyle/>
          <a:p>
            <a:fld id="{54EF8DA0-E565-4A62-9E43-FDCB63879CBD}" type="slidenum">
              <a:rPr lang="pl-PL" smtClean="0"/>
              <a:t>‹#›</a:t>
            </a:fld>
            <a:endParaRPr lang="pl-PL"/>
          </a:p>
        </p:txBody>
      </p:sp>
    </p:spTree>
    <p:extLst>
      <p:ext uri="{BB962C8B-B14F-4D97-AF65-F5344CB8AC3E}">
        <p14:creationId xmlns:p14="http://schemas.microsoft.com/office/powerpoint/2010/main" val="914055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3374467-6B44-45F2-AC5A-4219139D19D6}"/>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C04B37B2-37B8-4C45-A0B8-C13B0BFC81F6}"/>
              </a:ext>
            </a:extLst>
          </p:cNvPr>
          <p:cNvSpPr>
            <a:spLocks noGrp="1"/>
          </p:cNvSpPr>
          <p:nvPr>
            <p:ph type="dt" sz="half" idx="10"/>
          </p:nvPr>
        </p:nvSpPr>
        <p:spPr/>
        <p:txBody>
          <a:bodyPr/>
          <a:lstStyle/>
          <a:p>
            <a:fld id="{DF68428A-7307-4EAF-B7B2-7150EA99D80B}" type="datetimeFigureOut">
              <a:rPr lang="pl-PL" smtClean="0"/>
              <a:t>22.12.2020</a:t>
            </a:fld>
            <a:endParaRPr lang="pl-PL"/>
          </a:p>
        </p:txBody>
      </p:sp>
      <p:sp>
        <p:nvSpPr>
          <p:cNvPr id="4" name="Symbol zastępczy stopki 3">
            <a:extLst>
              <a:ext uri="{FF2B5EF4-FFF2-40B4-BE49-F238E27FC236}">
                <a16:creationId xmlns:a16="http://schemas.microsoft.com/office/drawing/2014/main" id="{4A2455E0-1755-4DCD-A77C-08A93E429E12}"/>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BEC0008C-3816-44E7-A34B-340F8F56AC95}"/>
              </a:ext>
            </a:extLst>
          </p:cNvPr>
          <p:cNvSpPr>
            <a:spLocks noGrp="1"/>
          </p:cNvSpPr>
          <p:nvPr>
            <p:ph type="sldNum" sz="quarter" idx="12"/>
          </p:nvPr>
        </p:nvSpPr>
        <p:spPr/>
        <p:txBody>
          <a:bodyPr/>
          <a:lstStyle/>
          <a:p>
            <a:fld id="{54EF8DA0-E565-4A62-9E43-FDCB63879CBD}" type="slidenum">
              <a:rPr lang="pl-PL" smtClean="0"/>
              <a:t>‹#›</a:t>
            </a:fld>
            <a:endParaRPr lang="pl-PL"/>
          </a:p>
        </p:txBody>
      </p:sp>
    </p:spTree>
    <p:extLst>
      <p:ext uri="{BB962C8B-B14F-4D97-AF65-F5344CB8AC3E}">
        <p14:creationId xmlns:p14="http://schemas.microsoft.com/office/powerpoint/2010/main" val="178516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21A2C05B-7E33-47CB-BFD5-49DC2462D3A0}"/>
              </a:ext>
            </a:extLst>
          </p:cNvPr>
          <p:cNvSpPr>
            <a:spLocks noGrp="1"/>
          </p:cNvSpPr>
          <p:nvPr>
            <p:ph type="dt" sz="half" idx="10"/>
          </p:nvPr>
        </p:nvSpPr>
        <p:spPr/>
        <p:txBody>
          <a:bodyPr/>
          <a:lstStyle/>
          <a:p>
            <a:fld id="{DF68428A-7307-4EAF-B7B2-7150EA99D80B}" type="datetimeFigureOut">
              <a:rPr lang="pl-PL" smtClean="0"/>
              <a:t>22.12.2020</a:t>
            </a:fld>
            <a:endParaRPr lang="pl-PL"/>
          </a:p>
        </p:txBody>
      </p:sp>
      <p:sp>
        <p:nvSpPr>
          <p:cNvPr id="3" name="Symbol zastępczy stopki 2">
            <a:extLst>
              <a:ext uri="{FF2B5EF4-FFF2-40B4-BE49-F238E27FC236}">
                <a16:creationId xmlns:a16="http://schemas.microsoft.com/office/drawing/2014/main" id="{649B9E1F-076D-47AE-A396-6CF181BDF619}"/>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88926F0A-0A3F-4818-B259-78B01143A8BC}"/>
              </a:ext>
            </a:extLst>
          </p:cNvPr>
          <p:cNvSpPr>
            <a:spLocks noGrp="1"/>
          </p:cNvSpPr>
          <p:nvPr>
            <p:ph type="sldNum" sz="quarter" idx="12"/>
          </p:nvPr>
        </p:nvSpPr>
        <p:spPr/>
        <p:txBody>
          <a:bodyPr/>
          <a:lstStyle/>
          <a:p>
            <a:fld id="{54EF8DA0-E565-4A62-9E43-FDCB63879CBD}" type="slidenum">
              <a:rPr lang="pl-PL" smtClean="0"/>
              <a:t>‹#›</a:t>
            </a:fld>
            <a:endParaRPr lang="pl-PL"/>
          </a:p>
        </p:txBody>
      </p:sp>
    </p:spTree>
    <p:extLst>
      <p:ext uri="{BB962C8B-B14F-4D97-AF65-F5344CB8AC3E}">
        <p14:creationId xmlns:p14="http://schemas.microsoft.com/office/powerpoint/2010/main" val="485768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0995E36-3F67-4147-B680-A82341730E85}"/>
              </a:ext>
            </a:extLst>
          </p:cNvPr>
          <p:cNvSpPr>
            <a:spLocks noGrp="1"/>
          </p:cNvSpPr>
          <p:nvPr>
            <p:ph type="title"/>
          </p:nvPr>
        </p:nvSpPr>
        <p:spPr>
          <a:xfrm>
            <a:off x="629841" y="457200"/>
            <a:ext cx="2949178" cy="1600200"/>
          </a:xfrm>
        </p:spPr>
        <p:txBody>
          <a:bodyPr anchor="b"/>
          <a:lstStyle>
            <a:lvl1pPr>
              <a:defRPr sz="2400"/>
            </a:lvl1pPr>
          </a:lstStyle>
          <a:p>
            <a:r>
              <a:rPr lang="pl-PL"/>
              <a:t>Kliknij, aby edytować styl</a:t>
            </a:r>
          </a:p>
        </p:txBody>
      </p:sp>
      <p:sp>
        <p:nvSpPr>
          <p:cNvPr id="3" name="Symbol zastępczy zawartości 2">
            <a:extLst>
              <a:ext uri="{FF2B5EF4-FFF2-40B4-BE49-F238E27FC236}">
                <a16:creationId xmlns:a16="http://schemas.microsoft.com/office/drawing/2014/main" id="{9A5DA023-636F-4F2C-841A-CF3C9598D34C}"/>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5F3B5E84-8B72-413C-8585-52E7E9424EA6}"/>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94AA1254-03C5-499C-BA95-D9C5556758F9}"/>
              </a:ext>
            </a:extLst>
          </p:cNvPr>
          <p:cNvSpPr>
            <a:spLocks noGrp="1"/>
          </p:cNvSpPr>
          <p:nvPr>
            <p:ph type="dt" sz="half" idx="10"/>
          </p:nvPr>
        </p:nvSpPr>
        <p:spPr/>
        <p:txBody>
          <a:bodyPr/>
          <a:lstStyle/>
          <a:p>
            <a:fld id="{DF68428A-7307-4EAF-B7B2-7150EA99D80B}" type="datetimeFigureOut">
              <a:rPr lang="pl-PL" smtClean="0"/>
              <a:t>22.12.2020</a:t>
            </a:fld>
            <a:endParaRPr lang="pl-PL"/>
          </a:p>
        </p:txBody>
      </p:sp>
      <p:sp>
        <p:nvSpPr>
          <p:cNvPr id="6" name="Symbol zastępczy stopki 5">
            <a:extLst>
              <a:ext uri="{FF2B5EF4-FFF2-40B4-BE49-F238E27FC236}">
                <a16:creationId xmlns:a16="http://schemas.microsoft.com/office/drawing/2014/main" id="{987E630F-2287-419E-AB43-8A3F497F87A1}"/>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58450D9-F974-4C6B-830A-F79A0580309E}"/>
              </a:ext>
            </a:extLst>
          </p:cNvPr>
          <p:cNvSpPr>
            <a:spLocks noGrp="1"/>
          </p:cNvSpPr>
          <p:nvPr>
            <p:ph type="sldNum" sz="quarter" idx="12"/>
          </p:nvPr>
        </p:nvSpPr>
        <p:spPr/>
        <p:txBody>
          <a:bodyPr/>
          <a:lstStyle/>
          <a:p>
            <a:fld id="{54EF8DA0-E565-4A62-9E43-FDCB63879CBD}" type="slidenum">
              <a:rPr lang="pl-PL" smtClean="0"/>
              <a:t>‹#›</a:t>
            </a:fld>
            <a:endParaRPr lang="pl-PL"/>
          </a:p>
        </p:txBody>
      </p:sp>
    </p:spTree>
    <p:extLst>
      <p:ext uri="{BB962C8B-B14F-4D97-AF65-F5344CB8AC3E}">
        <p14:creationId xmlns:p14="http://schemas.microsoft.com/office/powerpoint/2010/main" val="1953602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5DC680-0406-4D2D-BBB8-79E92DDE477A}"/>
              </a:ext>
            </a:extLst>
          </p:cNvPr>
          <p:cNvSpPr>
            <a:spLocks noGrp="1"/>
          </p:cNvSpPr>
          <p:nvPr>
            <p:ph type="title"/>
          </p:nvPr>
        </p:nvSpPr>
        <p:spPr>
          <a:xfrm>
            <a:off x="629841" y="457200"/>
            <a:ext cx="2949178" cy="1600200"/>
          </a:xfrm>
        </p:spPr>
        <p:txBody>
          <a:bodyPr anchor="b"/>
          <a:lstStyle>
            <a:lvl1pPr>
              <a:defRPr sz="2400"/>
            </a:lvl1pPr>
          </a:lstStyle>
          <a:p>
            <a:r>
              <a:rPr lang="pl-PL"/>
              <a:t>Kliknij, aby edytować styl</a:t>
            </a:r>
          </a:p>
        </p:txBody>
      </p:sp>
      <p:sp>
        <p:nvSpPr>
          <p:cNvPr id="3" name="Symbol zastępczy obrazu 2">
            <a:extLst>
              <a:ext uri="{FF2B5EF4-FFF2-40B4-BE49-F238E27FC236}">
                <a16:creationId xmlns:a16="http://schemas.microsoft.com/office/drawing/2014/main" id="{C97E7E92-6234-4399-A2C0-353B180003F2}"/>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pl-PL"/>
          </a:p>
        </p:txBody>
      </p:sp>
      <p:sp>
        <p:nvSpPr>
          <p:cNvPr id="4" name="Symbol zastępczy tekstu 3">
            <a:extLst>
              <a:ext uri="{FF2B5EF4-FFF2-40B4-BE49-F238E27FC236}">
                <a16:creationId xmlns:a16="http://schemas.microsoft.com/office/drawing/2014/main" id="{35767046-353A-4DB5-AED9-161E1BF000A6}"/>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E93D54CB-49B1-48F9-AF39-EF7CF202EC85}"/>
              </a:ext>
            </a:extLst>
          </p:cNvPr>
          <p:cNvSpPr>
            <a:spLocks noGrp="1"/>
          </p:cNvSpPr>
          <p:nvPr>
            <p:ph type="dt" sz="half" idx="10"/>
          </p:nvPr>
        </p:nvSpPr>
        <p:spPr/>
        <p:txBody>
          <a:bodyPr/>
          <a:lstStyle/>
          <a:p>
            <a:fld id="{DF68428A-7307-4EAF-B7B2-7150EA99D80B}" type="datetimeFigureOut">
              <a:rPr lang="pl-PL" smtClean="0"/>
              <a:t>22.12.2020</a:t>
            </a:fld>
            <a:endParaRPr lang="pl-PL"/>
          </a:p>
        </p:txBody>
      </p:sp>
      <p:sp>
        <p:nvSpPr>
          <p:cNvPr id="6" name="Symbol zastępczy stopki 5">
            <a:extLst>
              <a:ext uri="{FF2B5EF4-FFF2-40B4-BE49-F238E27FC236}">
                <a16:creationId xmlns:a16="http://schemas.microsoft.com/office/drawing/2014/main" id="{44AC393F-A1A1-4472-86D6-3FBF8667294C}"/>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30EC6951-5E6E-490E-83F4-6A3EADF4A292}"/>
              </a:ext>
            </a:extLst>
          </p:cNvPr>
          <p:cNvSpPr>
            <a:spLocks noGrp="1"/>
          </p:cNvSpPr>
          <p:nvPr>
            <p:ph type="sldNum" sz="quarter" idx="12"/>
          </p:nvPr>
        </p:nvSpPr>
        <p:spPr/>
        <p:txBody>
          <a:bodyPr/>
          <a:lstStyle/>
          <a:p>
            <a:fld id="{54EF8DA0-E565-4A62-9E43-FDCB63879CBD}" type="slidenum">
              <a:rPr lang="pl-PL" smtClean="0"/>
              <a:t>‹#›</a:t>
            </a:fld>
            <a:endParaRPr lang="pl-PL"/>
          </a:p>
        </p:txBody>
      </p:sp>
    </p:spTree>
    <p:extLst>
      <p:ext uri="{BB962C8B-B14F-4D97-AF65-F5344CB8AC3E}">
        <p14:creationId xmlns:p14="http://schemas.microsoft.com/office/powerpoint/2010/main" val="513049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F3A806C8-EC1C-4A7B-9EAC-67D511752F1E}"/>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C2A2547D-656D-4999-A003-734C9B7F57B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B7E14914-8CCE-495F-8414-24627CD1BE38}"/>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F68428A-7307-4EAF-B7B2-7150EA99D80B}" type="datetimeFigureOut">
              <a:rPr lang="pl-PL" smtClean="0"/>
              <a:t>22.12.2020</a:t>
            </a:fld>
            <a:endParaRPr lang="pl-PL"/>
          </a:p>
        </p:txBody>
      </p:sp>
      <p:sp>
        <p:nvSpPr>
          <p:cNvPr id="5" name="Symbol zastępczy stopki 4">
            <a:extLst>
              <a:ext uri="{FF2B5EF4-FFF2-40B4-BE49-F238E27FC236}">
                <a16:creationId xmlns:a16="http://schemas.microsoft.com/office/drawing/2014/main" id="{7D55CC94-F63E-40C7-A1EC-95FE2FE2CC81}"/>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68730562-62A5-435B-9BCE-D1158CE932EC}"/>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4EF8DA0-E565-4A62-9E43-FDCB63879CBD}" type="slidenum">
              <a:rPr lang="pl-PL" smtClean="0"/>
              <a:t>‹#›</a:t>
            </a:fld>
            <a:endParaRPr lang="pl-PL"/>
          </a:p>
        </p:txBody>
      </p:sp>
    </p:spTree>
    <p:extLst>
      <p:ext uri="{BB962C8B-B14F-4D97-AF65-F5344CB8AC3E}">
        <p14:creationId xmlns:p14="http://schemas.microsoft.com/office/powerpoint/2010/main" val="116982851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pl-P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2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A44D6D-A4B5-4460-9D60-ADED7AEE9511}"/>
              </a:ext>
              <a:ext uri="{C183D7F6-B498-43B3-948B-1728B52AA6E4}">
                <adec:decorative xmlns:adec="http://schemas.microsoft.com/office/drawing/2017/decorative" val="0"/>
              </a:ext>
            </a:extLst>
          </p:cNvPr>
          <p:cNvSpPr>
            <a:spLocks noGrp="1"/>
          </p:cNvSpPr>
          <p:nvPr>
            <p:ph type="title"/>
          </p:nvPr>
        </p:nvSpPr>
        <p:spPr>
          <a:xfrm>
            <a:off x="628650" y="955279"/>
            <a:ext cx="7886700" cy="1325563"/>
          </a:xfrm>
        </p:spPr>
        <p:txBody>
          <a:bodyPr>
            <a:normAutofit/>
          </a:bodyPr>
          <a:lstStyle/>
          <a:p>
            <a:r>
              <a:rPr lang="en-US" b="1" dirty="0">
                <a:latin typeface="Arial" panose="020B0604020202020204" pitchFamily="34" charset="0"/>
                <a:cs typeface="Arial" panose="020B0604020202020204" pitchFamily="34" charset="0"/>
              </a:rPr>
              <a:t>Analysis of the training needs of health sector workers - stage II</a:t>
            </a:r>
            <a:endParaRPr lang="pl-PL" b="1" dirty="0">
              <a:latin typeface="Arial" panose="020B0604020202020204" pitchFamily="34" charset="0"/>
              <a:cs typeface="Arial" panose="020B0604020202020204" pitchFamily="34" charset="0"/>
            </a:endParaRPr>
          </a:p>
        </p:txBody>
      </p:sp>
      <p:sp>
        <p:nvSpPr>
          <p:cNvPr id="3" name="Symbol zastępczy zawartości 2">
            <a:extLst>
              <a:ext uri="{FF2B5EF4-FFF2-40B4-BE49-F238E27FC236}">
                <a16:creationId xmlns:a16="http://schemas.microsoft.com/office/drawing/2014/main" id="{C76EDFAA-8D0E-4A71-B9D7-5117B046FC43}"/>
              </a:ext>
              <a:ext uri="{C183D7F6-B498-43B3-948B-1728B52AA6E4}">
                <adec:decorative xmlns:adec="http://schemas.microsoft.com/office/drawing/2017/decorative" val="0"/>
              </a:ext>
            </a:extLst>
          </p:cNvPr>
          <p:cNvSpPr>
            <a:spLocks noGrp="1"/>
          </p:cNvSpPr>
          <p:nvPr>
            <p:ph idx="1"/>
          </p:nvPr>
        </p:nvSpPr>
        <p:spPr>
          <a:xfrm>
            <a:off x="479892" y="4381211"/>
            <a:ext cx="7886700" cy="710152"/>
          </a:xfrm>
        </p:spPr>
        <p:txBody>
          <a:bodyPr>
            <a:noAutofit/>
          </a:bodyPr>
          <a:lstStyle/>
          <a:p>
            <a:pPr marL="0" indent="0">
              <a:buNone/>
            </a:pPr>
            <a:r>
              <a:rPr lang="en-US" sz="2000" b="1" dirty="0">
                <a:latin typeface="Arial" panose="020B0604020202020204" pitchFamily="34" charset="0"/>
                <a:cs typeface="Arial" panose="020B0604020202020204" pitchFamily="34" charset="0"/>
              </a:rPr>
              <a:t>Report prepared by:</a:t>
            </a:r>
          </a:p>
          <a:p>
            <a:pPr marL="0" indent="0">
              <a:buNone/>
            </a:pPr>
            <a:r>
              <a:rPr lang="en-US" sz="2000" b="1" dirty="0">
                <a:latin typeface="Arial" panose="020B0604020202020204" pitchFamily="34" charset="0"/>
                <a:cs typeface="Arial" panose="020B0604020202020204" pitchFamily="34" charset="0"/>
              </a:rPr>
              <a:t>IBC GROUP Central Europe Holding Ltd.</a:t>
            </a:r>
            <a:endParaRPr lang="pl-PL" sz="2000" b="1" dirty="0">
              <a:latin typeface="Arial" panose="020B0604020202020204" pitchFamily="34" charset="0"/>
              <a:cs typeface="Arial" panose="020B0604020202020204" pitchFamily="34" charset="0"/>
            </a:endParaRPr>
          </a:p>
        </p:txBody>
      </p:sp>
      <p:pic>
        <p:nvPicPr>
          <p:cNvPr id="4" name="Obraz 3" descr="Belka z logotypami: Fundusze Europejskie Wiedza Edukacja Rozwój, Rzeczpospolita Polska, Ministerstwo Zdrowia, Unia Europejska, Europejski Fundusz Społeczny">
            <a:extLst>
              <a:ext uri="{FF2B5EF4-FFF2-40B4-BE49-F238E27FC236}">
                <a16:creationId xmlns:a16="http://schemas.microsoft.com/office/drawing/2014/main" id="{4EBA4EB4-ED80-4C9D-9852-38AD58F7E40C}"/>
              </a:ext>
              <a:ext uri="{C183D7F6-B498-43B3-948B-1728B52AA6E4}">
                <adec:decorative xmlns:adec="http://schemas.microsoft.com/office/drawing/2017/decorative" val="0"/>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091363"/>
            <a:ext cx="9144000" cy="1064301"/>
          </a:xfrm>
          <a:prstGeom prst="rect">
            <a:avLst/>
          </a:prstGeom>
          <a:noFill/>
          <a:ln>
            <a:noFill/>
          </a:ln>
        </p:spPr>
      </p:pic>
      <p:pic>
        <p:nvPicPr>
          <p:cNvPr id="5" name="Picture 2" descr="Logotyp: Ministerstwo Zdrowia">
            <a:extLst>
              <a:ext uri="{FF2B5EF4-FFF2-40B4-BE49-F238E27FC236}">
                <a16:creationId xmlns:a16="http://schemas.microsoft.com/office/drawing/2014/main" id="{942DE960-4591-4D73-AE0F-705370AB2563}"/>
              </a:ext>
              <a:ext uri="{C183D7F6-B498-43B3-948B-1728B52AA6E4}">
                <adec:decorative xmlns:adec="http://schemas.microsoft.com/office/drawing/2017/decorative" val="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1966" b="23115"/>
          <a:stretch/>
        </p:blipFill>
        <p:spPr bwMode="auto">
          <a:xfrm>
            <a:off x="300010" y="2280842"/>
            <a:ext cx="3586122" cy="1969429"/>
          </a:xfrm>
          <a:prstGeom prst="rect">
            <a:avLst/>
          </a:prstGeom>
          <a:noFill/>
          <a:extLst>
            <a:ext uri="{909E8E84-426E-40DD-AFC4-6F175D3DCCD1}">
              <a14:hiddenFill xmlns:a14="http://schemas.microsoft.com/office/drawing/2010/main">
                <a:solidFill>
                  <a:srgbClr val="FFFFFF"/>
                </a:solidFill>
              </a14:hiddenFill>
            </a:ext>
          </a:extLst>
        </p:spPr>
      </p:pic>
      <p:sp>
        <p:nvSpPr>
          <p:cNvPr id="8" name="Prostokąt 7">
            <a:extLst>
              <a:ext uri="{FF2B5EF4-FFF2-40B4-BE49-F238E27FC236}">
                <a16:creationId xmlns:a16="http://schemas.microsoft.com/office/drawing/2014/main" id="{C81F50AC-72B6-448E-8107-F324AE1CB03A}"/>
              </a:ext>
              <a:ext uri="{C183D7F6-B498-43B3-948B-1728B52AA6E4}">
                <adec:decorative xmlns:adec="http://schemas.microsoft.com/office/drawing/2017/decorative" val="1"/>
              </a:ext>
            </a:extLst>
          </p:cNvPr>
          <p:cNvSpPr/>
          <p:nvPr/>
        </p:nvSpPr>
        <p:spPr>
          <a:xfrm>
            <a:off x="0" y="6155664"/>
            <a:ext cx="9144000" cy="696374"/>
          </a:xfrm>
          <a:prstGeom prst="rect">
            <a:avLst/>
          </a:prstGeom>
          <a:solidFill>
            <a:srgbClr val="007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pl-PL" sz="1600" dirty="0">
              <a:solidFill>
                <a:schemeClr val="bg1"/>
              </a:solidFill>
              <a:latin typeface="Arial" panose="020B0604020202020204" pitchFamily="34" charset="0"/>
              <a:cs typeface="Arial" panose="020B0604020202020204" pitchFamily="34" charset="0"/>
            </a:endParaRPr>
          </a:p>
        </p:txBody>
      </p:sp>
      <p:sp>
        <p:nvSpPr>
          <p:cNvPr id="6" name="Prostokąt 5">
            <a:extLst>
              <a:ext uri="{FF2B5EF4-FFF2-40B4-BE49-F238E27FC236}">
                <a16:creationId xmlns:a16="http://schemas.microsoft.com/office/drawing/2014/main" id="{608E8CEA-3DAD-4240-B18B-5B4091F47C92}"/>
              </a:ext>
              <a:ext uri="{C183D7F6-B498-43B3-948B-1728B52AA6E4}">
                <adec:decorative xmlns:adec="http://schemas.microsoft.com/office/drawing/2017/decorative" val="1"/>
              </a:ext>
            </a:extLst>
          </p:cNvPr>
          <p:cNvSpPr/>
          <p:nvPr/>
        </p:nvSpPr>
        <p:spPr>
          <a:xfrm>
            <a:off x="0" y="-15335"/>
            <a:ext cx="9144000" cy="696374"/>
          </a:xfrm>
          <a:prstGeom prst="rect">
            <a:avLst/>
          </a:prstGeom>
          <a:solidFill>
            <a:srgbClr val="007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pl-PL"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2239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ED622617-585D-4A62-9645-652A646585A8}"/>
              </a:ext>
            </a:extLst>
          </p:cNvPr>
          <p:cNvSpPr>
            <a:spLocks noGrp="1"/>
          </p:cNvSpPr>
          <p:nvPr>
            <p:ph type="title"/>
          </p:nvPr>
        </p:nvSpPr>
        <p:spPr>
          <a:xfrm>
            <a:off x="628650" y="365126"/>
            <a:ext cx="7886700" cy="819097"/>
          </a:xfrm>
        </p:spPr>
        <p:txBody>
          <a:bodyPr/>
          <a:lstStyle/>
          <a:p>
            <a:r>
              <a:rPr lang="pl-PL" b="1" dirty="0" err="1">
                <a:latin typeface="Arial" panose="020B0604020202020204" pitchFamily="34" charset="0"/>
                <a:cs typeface="Arial" panose="020B0604020202020204" pitchFamily="34" charset="0"/>
              </a:rPr>
              <a:t>Conclusions</a:t>
            </a:r>
            <a:r>
              <a:rPr lang="pl-PL" b="1" dirty="0">
                <a:latin typeface="Arial" panose="020B0604020202020204" pitchFamily="34" charset="0"/>
                <a:cs typeface="Arial" panose="020B0604020202020204" pitchFamily="34" charset="0"/>
              </a:rPr>
              <a:t> from the </a:t>
            </a:r>
            <a:r>
              <a:rPr lang="pl-PL" b="1" dirty="0" err="1">
                <a:latin typeface="Arial" panose="020B0604020202020204" pitchFamily="34" charset="0"/>
                <a:cs typeface="Arial" panose="020B0604020202020204" pitchFamily="34" charset="0"/>
              </a:rPr>
              <a:t>study</a:t>
            </a:r>
            <a:r>
              <a:rPr lang="pl-PL" b="1" dirty="0">
                <a:latin typeface="Arial" panose="020B0604020202020204" pitchFamily="34" charset="0"/>
                <a:cs typeface="Arial" panose="020B0604020202020204" pitchFamily="34" charset="0"/>
              </a:rPr>
              <a:t> (5)</a:t>
            </a:r>
          </a:p>
        </p:txBody>
      </p:sp>
      <p:sp>
        <p:nvSpPr>
          <p:cNvPr id="5" name="Symbol zastępczy zawartości 4">
            <a:extLst>
              <a:ext uri="{FF2B5EF4-FFF2-40B4-BE49-F238E27FC236}">
                <a16:creationId xmlns:a16="http://schemas.microsoft.com/office/drawing/2014/main" id="{42012767-F66F-4C00-825A-B77842C63EA7}"/>
              </a:ext>
            </a:extLst>
          </p:cNvPr>
          <p:cNvSpPr>
            <a:spLocks noGrp="1"/>
          </p:cNvSpPr>
          <p:nvPr>
            <p:ph idx="1"/>
          </p:nvPr>
        </p:nvSpPr>
        <p:spPr>
          <a:xfrm>
            <a:off x="628650" y="1216333"/>
            <a:ext cx="7886700" cy="840194"/>
          </a:xfrm>
        </p:spPr>
        <p:txBody>
          <a:bodyPr>
            <a:normAutofit/>
          </a:bodyPr>
          <a:lstStyle/>
          <a:p>
            <a:pPr marL="0" indent="0">
              <a:lnSpc>
                <a:spcPct val="100000"/>
              </a:lnSpc>
              <a:buNone/>
            </a:pPr>
            <a:r>
              <a:rPr lang="en-US" sz="1600" b="1" dirty="0">
                <a:latin typeface="Arial" panose="020B0604020202020204" pitchFamily="34" charset="0"/>
                <a:cs typeface="Arial" panose="020B0604020202020204" pitchFamily="34" charset="0"/>
              </a:rPr>
              <a:t>The knowledge and skills acquired through participation in PO WER projects are useful and help in everyday work.</a:t>
            </a:r>
            <a:endParaRPr lang="pl-PL" sz="1600" b="1" dirty="0">
              <a:latin typeface="Arial" panose="020B0604020202020204" pitchFamily="34" charset="0"/>
              <a:cs typeface="Arial" panose="020B0604020202020204" pitchFamily="34" charset="0"/>
            </a:endParaRPr>
          </a:p>
        </p:txBody>
      </p:sp>
      <p:cxnSp>
        <p:nvCxnSpPr>
          <p:cNvPr id="7" name="Łącznik prosty 6">
            <a:extLst>
              <a:ext uri="{FF2B5EF4-FFF2-40B4-BE49-F238E27FC236}">
                <a16:creationId xmlns:a16="http://schemas.microsoft.com/office/drawing/2014/main" id="{FFB6CED4-FD1F-49BF-8A4A-8705558B0BC6}"/>
              </a:ext>
              <a:ext uri="{C183D7F6-B498-43B3-948B-1728B52AA6E4}">
                <adec:decorative xmlns:adec="http://schemas.microsoft.com/office/drawing/2017/decorative" val="1"/>
              </a:ext>
            </a:extLst>
          </p:cNvPr>
          <p:cNvCxnSpPr/>
          <p:nvPr/>
        </p:nvCxnSpPr>
        <p:spPr>
          <a:xfrm>
            <a:off x="628650" y="1184223"/>
            <a:ext cx="78867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Łącznik prosty 7">
            <a:extLst>
              <a:ext uri="{FF2B5EF4-FFF2-40B4-BE49-F238E27FC236}">
                <a16:creationId xmlns:a16="http://schemas.microsoft.com/office/drawing/2014/main" id="{7BB63E9F-C019-410E-8FC0-1DD1C2BDFFE8}"/>
              </a:ext>
              <a:ext uri="{C183D7F6-B498-43B3-948B-1728B52AA6E4}">
                <adec:decorative xmlns:adec="http://schemas.microsoft.com/office/drawing/2017/decorative" val="1"/>
              </a:ext>
            </a:extLst>
          </p:cNvPr>
          <p:cNvCxnSpPr>
            <a:cxnSpLocks/>
          </p:cNvCxnSpPr>
          <p:nvPr/>
        </p:nvCxnSpPr>
        <p:spPr>
          <a:xfrm>
            <a:off x="0" y="6176963"/>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9" name="Obraz 8" descr="Belka z logotypami: Fundusze Europejskie Wiedza Edukacja Rozwój, Rzeczpospolita Polska, Ministerstwo Zdrowia, Unia Europejska, Europejski Fundusz Społeczny">
            <a:extLst>
              <a:ext uri="{FF2B5EF4-FFF2-40B4-BE49-F238E27FC236}">
                <a16:creationId xmlns:a16="http://schemas.microsoft.com/office/drawing/2014/main" id="{809CFB2A-B26A-49CD-AA6B-8DCA70DCCBB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3087" y="6209075"/>
            <a:ext cx="5457825" cy="624205"/>
          </a:xfrm>
          <a:prstGeom prst="rect">
            <a:avLst/>
          </a:prstGeom>
          <a:noFill/>
          <a:ln>
            <a:noFill/>
          </a:ln>
        </p:spPr>
      </p:pic>
      <p:sp>
        <p:nvSpPr>
          <p:cNvPr id="14" name="pole tekstowe 13">
            <a:extLst>
              <a:ext uri="{FF2B5EF4-FFF2-40B4-BE49-F238E27FC236}">
                <a16:creationId xmlns:a16="http://schemas.microsoft.com/office/drawing/2014/main" id="{4086E60D-F0BA-4C9E-A88A-DFA24414DF6A}"/>
              </a:ext>
            </a:extLst>
          </p:cNvPr>
          <p:cNvSpPr txBox="1"/>
          <p:nvPr/>
        </p:nvSpPr>
        <p:spPr>
          <a:xfrm>
            <a:off x="794479" y="1955240"/>
            <a:ext cx="7664698" cy="738664"/>
          </a:xfrm>
          <a:prstGeom prst="rect">
            <a:avLst/>
          </a:prstGeom>
          <a:noFill/>
        </p:spPr>
        <p:txBody>
          <a:bodyPr wrap="square">
            <a:spAutoFit/>
          </a:bodyPr>
          <a:lstStyle/>
          <a:p>
            <a:pPr algn="ctr"/>
            <a:r>
              <a:rPr lang="en-US" sz="1400" b="1" dirty="0">
                <a:solidFill>
                  <a:srgbClr val="1F3864"/>
                </a:solidFill>
                <a:latin typeface="Arial" panose="020B0604020202020204" pitchFamily="34" charset="0"/>
                <a:ea typeface="Calibri" panose="020F0502020204030204" pitchFamily="34" charset="0"/>
                <a:cs typeface="Times New Roman" panose="02020603050405020304" pitchFamily="18" charset="0"/>
              </a:rPr>
              <a:t>Assessment of the usefulness of knowledge and the level of meeting expectations.</a:t>
            </a:r>
          </a:p>
          <a:p>
            <a:pPr algn="ctr"/>
            <a:r>
              <a:rPr lang="en-US" sz="1400" dirty="0">
                <a:solidFill>
                  <a:srgbClr val="1F3864"/>
                </a:solidFill>
                <a:latin typeface="Arial" panose="020B0604020202020204" pitchFamily="34" charset="0"/>
                <a:ea typeface="Calibri" panose="020F0502020204030204" pitchFamily="34" charset="0"/>
                <a:cs typeface="Times New Roman" panose="02020603050405020304" pitchFamily="18" charset="0"/>
              </a:rPr>
              <a:t>Scale 0-10, where 0 is "very unhelpful" / "did not meet my expectations" and 10 to "very adequate" / "completely met my expectations"</a:t>
            </a:r>
            <a:endParaRPr lang="pl-PL" sz="1400" dirty="0">
              <a:solidFill>
                <a:srgbClr val="1F3864"/>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7" name="Prostokąt 16">
            <a:extLst>
              <a:ext uri="{FF2B5EF4-FFF2-40B4-BE49-F238E27FC236}">
                <a16:creationId xmlns:a16="http://schemas.microsoft.com/office/drawing/2014/main" id="{6503426E-2ED4-4878-8870-B6E962A24EC3}"/>
              </a:ext>
            </a:extLst>
          </p:cNvPr>
          <p:cNvSpPr/>
          <p:nvPr/>
        </p:nvSpPr>
        <p:spPr>
          <a:xfrm>
            <a:off x="0" y="-15336"/>
            <a:ext cx="9144000" cy="407963"/>
          </a:xfrm>
          <a:prstGeom prst="rect">
            <a:avLst/>
          </a:prstGeom>
          <a:solidFill>
            <a:srgbClr val="007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600" dirty="0">
                <a:solidFill>
                  <a:schemeClr val="bg1"/>
                </a:solidFill>
                <a:latin typeface="Arial" panose="020B0604020202020204" pitchFamily="34" charset="0"/>
                <a:cs typeface="Arial" panose="020B0604020202020204" pitchFamily="34" charset="0"/>
              </a:rPr>
              <a:t>Analysis of the training needs of health sector workers - stage II</a:t>
            </a:r>
            <a:endParaRPr lang="pl-PL" sz="1600" dirty="0">
              <a:solidFill>
                <a:schemeClr val="bg1"/>
              </a:solidFill>
              <a:latin typeface="Arial" panose="020B0604020202020204" pitchFamily="34" charset="0"/>
              <a:cs typeface="Arial" panose="020B0604020202020204" pitchFamily="34" charset="0"/>
            </a:endParaRPr>
          </a:p>
        </p:txBody>
      </p:sp>
      <p:sp>
        <p:nvSpPr>
          <p:cNvPr id="18" name="pole tekstowe 17">
            <a:extLst>
              <a:ext uri="{FF2B5EF4-FFF2-40B4-BE49-F238E27FC236}">
                <a16:creationId xmlns:a16="http://schemas.microsoft.com/office/drawing/2014/main" id="{59D0133C-2BC3-4F43-BAE5-FE00E549A912}"/>
              </a:ext>
            </a:extLst>
          </p:cNvPr>
          <p:cNvSpPr txBox="1"/>
          <p:nvPr/>
        </p:nvSpPr>
        <p:spPr>
          <a:xfrm>
            <a:off x="408689" y="5445852"/>
            <a:ext cx="3712020" cy="503408"/>
          </a:xfrm>
          <a:prstGeom prst="rect">
            <a:avLst/>
          </a:prstGeom>
          <a:noFill/>
        </p:spPr>
        <p:txBody>
          <a:bodyPr wrap="square">
            <a:spAutoFit/>
          </a:bodyPr>
          <a:lstStyle/>
          <a:p>
            <a:pPr>
              <a:lnSpc>
                <a:spcPct val="115000"/>
              </a:lnSpc>
              <a:spcAft>
                <a:spcPts val="800"/>
              </a:spcAft>
            </a:pPr>
            <a:r>
              <a:rPr lang="en-US" sz="1200" b="1" dirty="0">
                <a:solidFill>
                  <a:srgbClr val="1F3864"/>
                </a:solidFill>
                <a:latin typeface="Arial" panose="020B0604020202020204" pitchFamily="34" charset="0"/>
                <a:ea typeface="Calibri" panose="020F0502020204030204" pitchFamily="34" charset="0"/>
                <a:cs typeface="Times New Roman" panose="02020603050405020304" pitchFamily="18" charset="0"/>
              </a:rPr>
              <a:t>Source: </a:t>
            </a:r>
            <a:r>
              <a:rPr lang="en-US" sz="1200" dirty="0">
                <a:solidFill>
                  <a:srgbClr val="1F3864"/>
                </a:solidFill>
                <a:latin typeface="Arial" panose="020B0604020202020204" pitchFamily="34" charset="0"/>
                <a:ea typeface="Calibri" panose="020F0502020204030204" pitchFamily="34" charset="0"/>
                <a:cs typeface="Times New Roman" panose="02020603050405020304" pitchFamily="18" charset="0"/>
              </a:rPr>
              <a:t>CATI survey with representatives of healthcare administration employees (N = 530)</a:t>
            </a:r>
            <a:endParaRPr lang="pl-PL" sz="105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9" name="pole tekstowe 18">
            <a:extLst>
              <a:ext uri="{FF2B5EF4-FFF2-40B4-BE49-F238E27FC236}">
                <a16:creationId xmlns:a16="http://schemas.microsoft.com/office/drawing/2014/main" id="{B10D7A0D-7CFD-46A3-80C4-DF870C2AC496}"/>
              </a:ext>
            </a:extLst>
          </p:cNvPr>
          <p:cNvSpPr txBox="1"/>
          <p:nvPr/>
        </p:nvSpPr>
        <p:spPr>
          <a:xfrm>
            <a:off x="4747157" y="5481198"/>
            <a:ext cx="3712020" cy="503408"/>
          </a:xfrm>
          <a:prstGeom prst="rect">
            <a:avLst/>
          </a:prstGeom>
          <a:noFill/>
        </p:spPr>
        <p:txBody>
          <a:bodyPr wrap="square">
            <a:spAutoFit/>
          </a:bodyPr>
          <a:lstStyle/>
          <a:p>
            <a:pPr>
              <a:lnSpc>
                <a:spcPct val="115000"/>
              </a:lnSpc>
              <a:spcAft>
                <a:spcPts val="800"/>
              </a:spcAft>
            </a:pPr>
            <a:r>
              <a:rPr lang="en-US" sz="1200" b="1" dirty="0">
                <a:solidFill>
                  <a:srgbClr val="1F3864"/>
                </a:solidFill>
                <a:latin typeface="Arial" panose="020B0604020202020204" pitchFamily="34" charset="0"/>
                <a:ea typeface="Calibri" panose="020F0502020204030204" pitchFamily="34" charset="0"/>
                <a:cs typeface="Times New Roman" panose="02020603050405020304" pitchFamily="18" charset="0"/>
              </a:rPr>
              <a:t>Source: </a:t>
            </a:r>
            <a:r>
              <a:rPr lang="en-US" sz="1200" dirty="0">
                <a:solidFill>
                  <a:srgbClr val="1F3864"/>
                </a:solidFill>
                <a:latin typeface="Arial" panose="020B0604020202020204" pitchFamily="34" charset="0"/>
                <a:ea typeface="Calibri" panose="020F0502020204030204" pitchFamily="34" charset="0"/>
                <a:cs typeface="Times New Roman" panose="02020603050405020304" pitchFamily="18" charset="0"/>
              </a:rPr>
              <a:t>CATI study with representatives of medical workers (N = 1050)</a:t>
            </a:r>
            <a:endParaRPr lang="pl-PL" sz="105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0" name="Wykres 19" descr="knowledge usefulness: 9,0; level of meeting the expectations: 8,9">
            <a:extLst>
              <a:ext uri="{FF2B5EF4-FFF2-40B4-BE49-F238E27FC236}">
                <a16:creationId xmlns:a16="http://schemas.microsoft.com/office/drawing/2014/main" id="{66511020-07DA-4748-8106-2494F38483DF}"/>
              </a:ext>
            </a:extLst>
          </p:cNvPr>
          <p:cNvGraphicFramePr/>
          <p:nvPr>
            <p:extLst>
              <p:ext uri="{D42A27DB-BD31-4B8C-83A1-F6EECF244321}">
                <p14:modId xmlns:p14="http://schemas.microsoft.com/office/powerpoint/2010/main" val="3993359329"/>
              </p:ext>
            </p:extLst>
          </p:nvPr>
        </p:nvGraphicFramePr>
        <p:xfrm>
          <a:off x="547959" y="2837199"/>
          <a:ext cx="3911496" cy="259359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1" name="Wykres 20" descr="knowledge usefulness: 8,7; level of meeting the expectations: 8,3">
            <a:extLst>
              <a:ext uri="{FF2B5EF4-FFF2-40B4-BE49-F238E27FC236}">
                <a16:creationId xmlns:a16="http://schemas.microsoft.com/office/drawing/2014/main" id="{DAA38C2A-FE51-4E1D-9BB8-6210E5D856DE}"/>
              </a:ext>
            </a:extLst>
          </p:cNvPr>
          <p:cNvGraphicFramePr/>
          <p:nvPr>
            <p:extLst>
              <p:ext uri="{D42A27DB-BD31-4B8C-83A1-F6EECF244321}">
                <p14:modId xmlns:p14="http://schemas.microsoft.com/office/powerpoint/2010/main" val="2891844805"/>
              </p:ext>
            </p:extLst>
          </p:nvPr>
        </p:nvGraphicFramePr>
        <p:xfrm>
          <a:off x="4517099" y="2801853"/>
          <a:ext cx="3911496" cy="262622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709495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ED622617-585D-4A62-9645-652A646585A8}"/>
              </a:ext>
            </a:extLst>
          </p:cNvPr>
          <p:cNvSpPr>
            <a:spLocks noGrp="1"/>
          </p:cNvSpPr>
          <p:nvPr>
            <p:ph type="title"/>
          </p:nvPr>
        </p:nvSpPr>
        <p:spPr>
          <a:xfrm>
            <a:off x="628650" y="365126"/>
            <a:ext cx="7886700" cy="819097"/>
          </a:xfrm>
        </p:spPr>
        <p:txBody>
          <a:bodyPr/>
          <a:lstStyle/>
          <a:p>
            <a:r>
              <a:rPr lang="pl-PL" b="1" dirty="0" err="1">
                <a:latin typeface="Arial" panose="020B0604020202020204" pitchFamily="34" charset="0"/>
                <a:cs typeface="Arial" panose="020B0604020202020204" pitchFamily="34" charset="0"/>
              </a:rPr>
              <a:t>Conclusions</a:t>
            </a:r>
            <a:r>
              <a:rPr lang="pl-PL" b="1" dirty="0">
                <a:latin typeface="Arial" panose="020B0604020202020204" pitchFamily="34" charset="0"/>
                <a:cs typeface="Arial" panose="020B0604020202020204" pitchFamily="34" charset="0"/>
              </a:rPr>
              <a:t> from the </a:t>
            </a:r>
            <a:r>
              <a:rPr lang="pl-PL" b="1" dirty="0" err="1">
                <a:latin typeface="Arial" panose="020B0604020202020204" pitchFamily="34" charset="0"/>
                <a:cs typeface="Arial" panose="020B0604020202020204" pitchFamily="34" charset="0"/>
              </a:rPr>
              <a:t>study</a:t>
            </a:r>
            <a:r>
              <a:rPr lang="pl-PL" b="1" dirty="0">
                <a:latin typeface="Arial" panose="020B0604020202020204" pitchFamily="34" charset="0"/>
                <a:cs typeface="Arial" panose="020B0604020202020204" pitchFamily="34" charset="0"/>
              </a:rPr>
              <a:t> (6)</a:t>
            </a:r>
          </a:p>
        </p:txBody>
      </p:sp>
      <p:sp>
        <p:nvSpPr>
          <p:cNvPr id="5" name="Symbol zastępczy zawartości 4">
            <a:extLst>
              <a:ext uri="{FF2B5EF4-FFF2-40B4-BE49-F238E27FC236}">
                <a16:creationId xmlns:a16="http://schemas.microsoft.com/office/drawing/2014/main" id="{42012767-F66F-4C00-825A-B77842C63EA7}"/>
              </a:ext>
            </a:extLst>
          </p:cNvPr>
          <p:cNvSpPr>
            <a:spLocks noGrp="1"/>
          </p:cNvSpPr>
          <p:nvPr>
            <p:ph idx="1"/>
          </p:nvPr>
        </p:nvSpPr>
        <p:spPr>
          <a:xfrm>
            <a:off x="628650" y="1439057"/>
            <a:ext cx="7886700" cy="4572000"/>
          </a:xfrm>
        </p:spPr>
        <p:txBody>
          <a:bodyPr>
            <a:normAutofit fontScale="85000" lnSpcReduction="20000"/>
          </a:bodyPr>
          <a:lstStyle/>
          <a:p>
            <a:pPr marL="0" indent="0">
              <a:lnSpc>
                <a:spcPct val="160000"/>
              </a:lnSpc>
              <a:buNone/>
            </a:pPr>
            <a:r>
              <a:rPr lang="en-US" sz="1800" b="1" dirty="0">
                <a:latin typeface="Arial" panose="020B0604020202020204" pitchFamily="34" charset="0"/>
                <a:cs typeface="Arial" panose="020B0604020202020204" pitchFamily="34" charset="0"/>
              </a:rPr>
              <a:t>In what manner the activities in the field of professional development of health care workers should be carried out under operational programs co-financed from ESF + in the years 2021-2027</a:t>
            </a:r>
            <a:endParaRPr lang="pl-PL" sz="1800" b="1" dirty="0">
              <a:latin typeface="Arial" panose="020B0604020202020204" pitchFamily="34" charset="0"/>
              <a:cs typeface="Arial" panose="020B0604020202020204" pitchFamily="34" charset="0"/>
            </a:endParaRPr>
          </a:p>
          <a:p>
            <a:pPr>
              <a:lnSpc>
                <a:spcPct val="160000"/>
              </a:lnSpc>
              <a:buFont typeface="Wingdings" panose="05000000000000000000" pitchFamily="2" charset="2"/>
              <a:buChar char="§"/>
            </a:pPr>
            <a:r>
              <a:rPr lang="en-US" sz="1800" dirty="0">
                <a:latin typeface="Arial" panose="020B0604020202020204" pitchFamily="34" charset="0"/>
                <a:cs typeface="Arial" panose="020B0604020202020204" pitchFamily="34" charset="0"/>
              </a:rPr>
              <a:t>5.2: Attention should be paid to the </a:t>
            </a:r>
            <a:r>
              <a:rPr lang="en-US" sz="1800" b="1" dirty="0">
                <a:solidFill>
                  <a:schemeClr val="accent1"/>
                </a:solidFill>
                <a:latin typeface="Arial" panose="020B0604020202020204" pitchFamily="34" charset="0"/>
                <a:cs typeface="Arial" panose="020B0604020202020204" pitchFamily="34" charset="0"/>
              </a:rPr>
              <a:t>interdisciplinary nature of training and the creation of </a:t>
            </a:r>
            <a:r>
              <a:rPr lang="en-GB" sz="1800" b="1" dirty="0">
                <a:solidFill>
                  <a:schemeClr val="accent1"/>
                </a:solidFill>
                <a:latin typeface="Arial" panose="020B0604020202020204" pitchFamily="34" charset="0"/>
                <a:cs typeface="Arial" panose="020B0604020202020204" pitchFamily="34" charset="0"/>
              </a:rPr>
              <a:t>groups that are professionally heterogeneous </a:t>
            </a:r>
            <a:r>
              <a:rPr lang="en-GB" sz="1800" dirty="0">
                <a:latin typeface="Arial" panose="020B0604020202020204" pitchFamily="34" charset="0"/>
                <a:cs typeface="Arial" panose="020B0604020202020204" pitchFamily="34" charset="0"/>
              </a:rPr>
              <a:t>but </a:t>
            </a:r>
            <a:r>
              <a:rPr lang="en-GB" sz="1800" b="1" dirty="0">
                <a:solidFill>
                  <a:schemeClr val="accent1"/>
                </a:solidFill>
                <a:latin typeface="Arial" panose="020B0604020202020204" pitchFamily="34" charset="0"/>
                <a:cs typeface="Arial" panose="020B0604020202020204" pitchFamily="34" charset="0"/>
              </a:rPr>
              <a:t>homogeneous in terms of the workplace</a:t>
            </a:r>
            <a:r>
              <a:rPr lang="en-GB" sz="1800" dirty="0">
                <a:latin typeface="Arial" panose="020B0604020202020204" pitchFamily="34" charset="0"/>
                <a:cs typeface="Arial" panose="020B0604020202020204" pitchFamily="34" charset="0"/>
              </a:rPr>
              <a:t>. Implementers should move away from enclosing participants in their own professional "bubbles". Therefore, the expected direction (also </a:t>
            </a:r>
            <a:r>
              <a:rPr lang="en-US" sz="1800" dirty="0">
                <a:latin typeface="Arial" panose="020B0604020202020204" pitchFamily="34" charset="0"/>
                <a:cs typeface="Arial" panose="020B0604020202020204" pitchFamily="34" charset="0"/>
              </a:rPr>
              <a:t>in the case of on-line training) is the </a:t>
            </a:r>
            <a:r>
              <a:rPr lang="en-US" sz="1800" b="1" dirty="0">
                <a:solidFill>
                  <a:schemeClr val="accent1"/>
                </a:solidFill>
                <a:latin typeface="Arial" panose="020B0604020202020204" pitchFamily="34" charset="0"/>
                <a:cs typeface="Arial" panose="020B0604020202020204" pitchFamily="34" charset="0"/>
              </a:rPr>
              <a:t>promotion of the workshop formula</a:t>
            </a:r>
            <a:r>
              <a:rPr lang="en-US" sz="1800" dirty="0">
                <a:latin typeface="Arial" panose="020B0604020202020204" pitchFamily="34" charset="0"/>
                <a:cs typeface="Arial" panose="020B0604020202020204" pitchFamily="34" charset="0"/>
              </a:rPr>
              <a:t>, which involves assigning people from various backgrounds to one group.</a:t>
            </a:r>
            <a:endParaRPr lang="pl-PL" sz="1800" dirty="0">
              <a:latin typeface="Arial" panose="020B0604020202020204" pitchFamily="34" charset="0"/>
              <a:cs typeface="Arial" panose="020B0604020202020204" pitchFamily="34" charset="0"/>
            </a:endParaRPr>
          </a:p>
          <a:p>
            <a:pPr>
              <a:lnSpc>
                <a:spcPct val="160000"/>
              </a:lnSpc>
              <a:buFont typeface="Wingdings" panose="05000000000000000000" pitchFamily="2" charset="2"/>
              <a:buChar char="§"/>
            </a:pPr>
            <a:r>
              <a:rPr lang="en-US" sz="1800" dirty="0">
                <a:latin typeface="Arial" panose="020B0604020202020204" pitchFamily="34" charset="0"/>
                <a:cs typeface="Arial" panose="020B0604020202020204" pitchFamily="34" charset="0"/>
              </a:rPr>
              <a:t>5.4: Th</a:t>
            </a:r>
            <a:r>
              <a:rPr lang="pl-PL" sz="1800" dirty="0">
                <a:latin typeface="Arial" panose="020B0604020202020204" pitchFamily="34" charset="0"/>
                <a:cs typeface="Arial" panose="020B0604020202020204" pitchFamily="34" charset="0"/>
              </a:rPr>
              <a:t>e</a:t>
            </a:r>
            <a:r>
              <a:rPr lang="en-US" sz="1800" dirty="0">
                <a:latin typeface="Arial" panose="020B0604020202020204" pitchFamily="34" charset="0"/>
                <a:cs typeface="Arial" panose="020B0604020202020204" pitchFamily="34" charset="0"/>
              </a:rPr>
              <a:t> activities should be carried out in a manner similar to the 2014-2020 interventions. The proposed changes include </a:t>
            </a:r>
            <a:r>
              <a:rPr lang="en-US" sz="1800" b="1" dirty="0">
                <a:solidFill>
                  <a:schemeClr val="accent1"/>
                </a:solidFill>
                <a:latin typeface="Arial" panose="020B0604020202020204" pitchFamily="34" charset="0"/>
                <a:cs typeface="Arial" panose="020B0604020202020204" pitchFamily="34" charset="0"/>
              </a:rPr>
              <a:t>expanding the pool of hybrid training and putting emphasis on the exchange of competences </a:t>
            </a:r>
            <a:r>
              <a:rPr lang="en-US" sz="1800" dirty="0">
                <a:latin typeface="Arial" panose="020B0604020202020204" pitchFamily="34" charset="0"/>
                <a:cs typeface="Arial" panose="020B0604020202020204" pitchFamily="34" charset="0"/>
              </a:rPr>
              <a:t>and qualifications between European or even global institutions</a:t>
            </a:r>
            <a:r>
              <a:rPr lang="pl-PL" sz="1800" dirty="0">
                <a:latin typeface="Arial" panose="020B0604020202020204" pitchFamily="34" charset="0"/>
                <a:cs typeface="Arial" panose="020B0604020202020204" pitchFamily="34" charset="0"/>
              </a:rPr>
              <a:t>.</a:t>
            </a:r>
          </a:p>
        </p:txBody>
      </p:sp>
      <p:cxnSp>
        <p:nvCxnSpPr>
          <p:cNvPr id="7" name="Łącznik prosty 6">
            <a:extLst>
              <a:ext uri="{FF2B5EF4-FFF2-40B4-BE49-F238E27FC236}">
                <a16:creationId xmlns:a16="http://schemas.microsoft.com/office/drawing/2014/main" id="{FFB6CED4-FD1F-49BF-8A4A-8705558B0BC6}"/>
              </a:ext>
              <a:ext uri="{C183D7F6-B498-43B3-948B-1728B52AA6E4}">
                <adec:decorative xmlns:adec="http://schemas.microsoft.com/office/drawing/2017/decorative" val="1"/>
              </a:ext>
            </a:extLst>
          </p:cNvPr>
          <p:cNvCxnSpPr/>
          <p:nvPr/>
        </p:nvCxnSpPr>
        <p:spPr>
          <a:xfrm>
            <a:off x="628650" y="1184223"/>
            <a:ext cx="78867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Łącznik prosty 7">
            <a:extLst>
              <a:ext uri="{FF2B5EF4-FFF2-40B4-BE49-F238E27FC236}">
                <a16:creationId xmlns:a16="http://schemas.microsoft.com/office/drawing/2014/main" id="{7BB63E9F-C019-410E-8FC0-1DD1C2BDFFE8}"/>
              </a:ext>
              <a:ext uri="{C183D7F6-B498-43B3-948B-1728B52AA6E4}">
                <adec:decorative xmlns:adec="http://schemas.microsoft.com/office/drawing/2017/decorative" val="1"/>
              </a:ext>
            </a:extLst>
          </p:cNvPr>
          <p:cNvCxnSpPr>
            <a:cxnSpLocks/>
          </p:cNvCxnSpPr>
          <p:nvPr/>
        </p:nvCxnSpPr>
        <p:spPr>
          <a:xfrm>
            <a:off x="0" y="6176963"/>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9" name="Obraz 8" descr="Belka z logotypami: Fundusze Europejskie Wiedza Edukacja Rozwój, Rzeczpospolita Polska, Ministerstwo Zdrowia, Unia Europejska, Europejski Fundusz Społeczny">
            <a:extLst>
              <a:ext uri="{FF2B5EF4-FFF2-40B4-BE49-F238E27FC236}">
                <a16:creationId xmlns:a16="http://schemas.microsoft.com/office/drawing/2014/main" id="{E98564FE-3F5A-4937-8481-4391ED43E69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3087" y="6209075"/>
            <a:ext cx="5457825" cy="624205"/>
          </a:xfrm>
          <a:prstGeom prst="rect">
            <a:avLst/>
          </a:prstGeom>
          <a:noFill/>
          <a:ln>
            <a:noFill/>
          </a:ln>
        </p:spPr>
      </p:pic>
      <p:sp>
        <p:nvSpPr>
          <p:cNvPr id="11" name="Prostokąt 10">
            <a:extLst>
              <a:ext uri="{FF2B5EF4-FFF2-40B4-BE49-F238E27FC236}">
                <a16:creationId xmlns:a16="http://schemas.microsoft.com/office/drawing/2014/main" id="{D385F10A-5EF7-471D-A6DC-39B0BC17ACD1}"/>
              </a:ext>
            </a:extLst>
          </p:cNvPr>
          <p:cNvSpPr/>
          <p:nvPr/>
        </p:nvSpPr>
        <p:spPr>
          <a:xfrm>
            <a:off x="0" y="-15336"/>
            <a:ext cx="9144000" cy="407963"/>
          </a:xfrm>
          <a:prstGeom prst="rect">
            <a:avLst/>
          </a:prstGeom>
          <a:solidFill>
            <a:srgbClr val="007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600" dirty="0">
                <a:solidFill>
                  <a:schemeClr val="bg1"/>
                </a:solidFill>
                <a:latin typeface="Arial" panose="020B0604020202020204" pitchFamily="34" charset="0"/>
                <a:cs typeface="Arial" panose="020B0604020202020204" pitchFamily="34" charset="0"/>
              </a:rPr>
              <a:t>Analysis of the training needs of health sector workers - stage II</a:t>
            </a:r>
            <a:endParaRPr lang="pl-PL"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683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ED622617-585D-4A62-9645-652A646585A8}"/>
              </a:ext>
            </a:extLst>
          </p:cNvPr>
          <p:cNvSpPr>
            <a:spLocks noGrp="1"/>
          </p:cNvSpPr>
          <p:nvPr>
            <p:ph type="title"/>
          </p:nvPr>
        </p:nvSpPr>
        <p:spPr>
          <a:xfrm>
            <a:off x="628650" y="365126"/>
            <a:ext cx="7886700" cy="819097"/>
          </a:xfrm>
        </p:spPr>
        <p:txBody>
          <a:bodyPr/>
          <a:lstStyle/>
          <a:p>
            <a:r>
              <a:rPr lang="pl-PL" b="1" dirty="0" err="1">
                <a:latin typeface="Arial" panose="020B0604020202020204" pitchFamily="34" charset="0"/>
                <a:cs typeface="Arial" panose="020B0604020202020204" pitchFamily="34" charset="0"/>
              </a:rPr>
              <a:t>Conclusions</a:t>
            </a:r>
            <a:r>
              <a:rPr lang="pl-PL" b="1" dirty="0">
                <a:latin typeface="Arial" panose="020B0604020202020204" pitchFamily="34" charset="0"/>
                <a:cs typeface="Arial" panose="020B0604020202020204" pitchFamily="34" charset="0"/>
              </a:rPr>
              <a:t> from the </a:t>
            </a:r>
            <a:r>
              <a:rPr lang="pl-PL" b="1" dirty="0" err="1">
                <a:latin typeface="Arial" panose="020B0604020202020204" pitchFamily="34" charset="0"/>
                <a:cs typeface="Arial" panose="020B0604020202020204" pitchFamily="34" charset="0"/>
              </a:rPr>
              <a:t>study</a:t>
            </a:r>
            <a:r>
              <a:rPr lang="pl-PL" b="1" dirty="0">
                <a:latin typeface="Arial" panose="020B0604020202020204" pitchFamily="34" charset="0"/>
                <a:cs typeface="Arial" panose="020B0604020202020204" pitchFamily="34" charset="0"/>
              </a:rPr>
              <a:t> (7)</a:t>
            </a:r>
          </a:p>
        </p:txBody>
      </p:sp>
      <p:sp>
        <p:nvSpPr>
          <p:cNvPr id="5" name="Symbol zastępczy zawartości 4">
            <a:extLst>
              <a:ext uri="{FF2B5EF4-FFF2-40B4-BE49-F238E27FC236}">
                <a16:creationId xmlns:a16="http://schemas.microsoft.com/office/drawing/2014/main" id="{42012767-F66F-4C00-825A-B77842C63EA7}"/>
              </a:ext>
            </a:extLst>
          </p:cNvPr>
          <p:cNvSpPr>
            <a:spLocks noGrp="1"/>
          </p:cNvSpPr>
          <p:nvPr>
            <p:ph idx="1"/>
          </p:nvPr>
        </p:nvSpPr>
        <p:spPr>
          <a:xfrm>
            <a:off x="628650" y="1439056"/>
            <a:ext cx="7886700" cy="4455305"/>
          </a:xfrm>
        </p:spPr>
        <p:txBody>
          <a:bodyPr>
            <a:normAutofit fontScale="85000" lnSpcReduction="10000"/>
          </a:bodyPr>
          <a:lstStyle/>
          <a:p>
            <a:pPr marL="0" indent="0">
              <a:lnSpc>
                <a:spcPct val="160000"/>
              </a:lnSpc>
              <a:buNone/>
            </a:pPr>
            <a:r>
              <a:rPr lang="en-US" sz="1800" b="1" dirty="0">
                <a:latin typeface="Arial" panose="020B0604020202020204" pitchFamily="34" charset="0"/>
                <a:cs typeface="Arial" panose="020B0604020202020204" pitchFamily="34" charset="0"/>
              </a:rPr>
              <a:t>Assessment of the possibility of meeting training needs through public funding, including ESF (ESF +)</a:t>
            </a:r>
            <a:endParaRPr lang="pl-PL" sz="1800" b="1" dirty="0">
              <a:latin typeface="Arial" panose="020B0604020202020204" pitchFamily="34" charset="0"/>
              <a:cs typeface="Arial" panose="020B0604020202020204" pitchFamily="34" charset="0"/>
            </a:endParaRPr>
          </a:p>
          <a:p>
            <a:pPr>
              <a:lnSpc>
                <a:spcPct val="160000"/>
              </a:lnSpc>
              <a:buFont typeface="Wingdings" panose="05000000000000000000" pitchFamily="2" charset="2"/>
              <a:buChar char="§"/>
            </a:pPr>
            <a:r>
              <a:rPr lang="en-US" sz="1800" dirty="0">
                <a:latin typeface="Arial" panose="020B0604020202020204" pitchFamily="34" charset="0"/>
                <a:cs typeface="Arial" panose="020B0604020202020204" pitchFamily="34" charset="0"/>
              </a:rPr>
              <a:t>5.2: Training needs </a:t>
            </a:r>
            <a:r>
              <a:rPr lang="en-US" sz="1800" b="1" dirty="0">
                <a:solidFill>
                  <a:schemeClr val="accent1"/>
                </a:solidFill>
                <a:latin typeface="Arial" panose="020B0604020202020204" pitchFamily="34" charset="0"/>
                <a:cs typeface="Arial" panose="020B0604020202020204" pitchFamily="34" charset="0"/>
              </a:rPr>
              <a:t>can be met with public funds</a:t>
            </a:r>
            <a:r>
              <a:rPr lang="en-US" sz="1800" dirty="0">
                <a:latin typeface="Arial" panose="020B0604020202020204" pitchFamily="34" charset="0"/>
                <a:cs typeface="Arial" panose="020B0604020202020204" pitchFamily="34" charset="0"/>
              </a:rPr>
              <a:t>. They can be supplemented from other sources (e.g. commercial), in particular in areas such as: creating information systems for a medical entity, however, product analysis as well as analysis of data on the number of people covered by support prove that these needs can be met.</a:t>
            </a:r>
            <a:endParaRPr lang="pl-PL" sz="1800" dirty="0">
              <a:latin typeface="Arial" panose="020B0604020202020204" pitchFamily="34" charset="0"/>
              <a:cs typeface="Arial" panose="020B0604020202020204" pitchFamily="34" charset="0"/>
            </a:endParaRPr>
          </a:p>
          <a:p>
            <a:pPr>
              <a:lnSpc>
                <a:spcPct val="160000"/>
              </a:lnSpc>
              <a:buFont typeface="Wingdings" panose="05000000000000000000" pitchFamily="2" charset="2"/>
              <a:buChar char="§"/>
            </a:pPr>
            <a:r>
              <a:rPr lang="en-US" sz="1800" dirty="0">
                <a:latin typeface="Arial" panose="020B0604020202020204" pitchFamily="34" charset="0"/>
                <a:cs typeface="Arial" panose="020B0604020202020204" pitchFamily="34" charset="0"/>
              </a:rPr>
              <a:t>5.4: </a:t>
            </a:r>
            <a:r>
              <a:rPr lang="en-US" sz="1800" b="1" dirty="0">
                <a:solidFill>
                  <a:schemeClr val="accent1"/>
                </a:solidFill>
                <a:latin typeface="Arial" panose="020B0604020202020204" pitchFamily="34" charset="0"/>
                <a:cs typeface="Arial" panose="020B0604020202020204" pitchFamily="34" charset="0"/>
              </a:rPr>
              <a:t>It cannot be said that the needs of medical workers in the area of training and improving their competences are fully satisfied with public funds. </a:t>
            </a:r>
            <a:r>
              <a:rPr lang="en-US" sz="1800" dirty="0">
                <a:latin typeface="Arial" panose="020B0604020202020204" pitchFamily="34" charset="0"/>
                <a:cs typeface="Arial" panose="020B0604020202020204" pitchFamily="34" charset="0"/>
              </a:rPr>
              <a:t>It is required to involve additional external funds (e.g. commercial training) and to offer general training also to the professional group related to the provision of medical services.</a:t>
            </a:r>
            <a:endParaRPr lang="pl-PL" sz="1800" dirty="0">
              <a:latin typeface="Arial" panose="020B0604020202020204" pitchFamily="34" charset="0"/>
              <a:cs typeface="Arial" panose="020B0604020202020204" pitchFamily="34" charset="0"/>
            </a:endParaRPr>
          </a:p>
        </p:txBody>
      </p:sp>
      <p:cxnSp>
        <p:nvCxnSpPr>
          <p:cNvPr id="7" name="Łącznik prosty 6">
            <a:extLst>
              <a:ext uri="{FF2B5EF4-FFF2-40B4-BE49-F238E27FC236}">
                <a16:creationId xmlns:a16="http://schemas.microsoft.com/office/drawing/2014/main" id="{FFB6CED4-FD1F-49BF-8A4A-8705558B0BC6}"/>
              </a:ext>
              <a:ext uri="{C183D7F6-B498-43B3-948B-1728B52AA6E4}">
                <adec:decorative xmlns:adec="http://schemas.microsoft.com/office/drawing/2017/decorative" val="1"/>
              </a:ext>
            </a:extLst>
          </p:cNvPr>
          <p:cNvCxnSpPr/>
          <p:nvPr/>
        </p:nvCxnSpPr>
        <p:spPr>
          <a:xfrm>
            <a:off x="628650" y="1184223"/>
            <a:ext cx="78867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Łącznik prosty 7">
            <a:extLst>
              <a:ext uri="{FF2B5EF4-FFF2-40B4-BE49-F238E27FC236}">
                <a16:creationId xmlns:a16="http://schemas.microsoft.com/office/drawing/2014/main" id="{7BB63E9F-C019-410E-8FC0-1DD1C2BDFFE8}"/>
              </a:ext>
              <a:ext uri="{C183D7F6-B498-43B3-948B-1728B52AA6E4}">
                <adec:decorative xmlns:adec="http://schemas.microsoft.com/office/drawing/2017/decorative" val="1"/>
              </a:ext>
            </a:extLst>
          </p:cNvPr>
          <p:cNvCxnSpPr>
            <a:cxnSpLocks/>
          </p:cNvCxnSpPr>
          <p:nvPr/>
        </p:nvCxnSpPr>
        <p:spPr>
          <a:xfrm>
            <a:off x="0" y="6176963"/>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9" name="Obraz 8" descr="Belka z logotypami: Fundusze Europejskie Wiedza Edukacja Rozwój, Rzeczpospolita Polska, Ministerstwo Zdrowia, Unia Europejska, Europejski Fundusz Społeczny">
            <a:extLst>
              <a:ext uri="{FF2B5EF4-FFF2-40B4-BE49-F238E27FC236}">
                <a16:creationId xmlns:a16="http://schemas.microsoft.com/office/drawing/2014/main" id="{8DB982D2-6C42-4380-B710-14C3BF58033D}"/>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3087" y="6209075"/>
            <a:ext cx="5457825" cy="624205"/>
          </a:xfrm>
          <a:prstGeom prst="rect">
            <a:avLst/>
          </a:prstGeom>
          <a:noFill/>
          <a:ln>
            <a:noFill/>
          </a:ln>
        </p:spPr>
      </p:pic>
      <p:sp>
        <p:nvSpPr>
          <p:cNvPr id="11" name="Prostokąt 10">
            <a:extLst>
              <a:ext uri="{FF2B5EF4-FFF2-40B4-BE49-F238E27FC236}">
                <a16:creationId xmlns:a16="http://schemas.microsoft.com/office/drawing/2014/main" id="{080F6A5F-4F09-4F34-BDAE-4A5ADE7B3E0C}"/>
              </a:ext>
            </a:extLst>
          </p:cNvPr>
          <p:cNvSpPr/>
          <p:nvPr/>
        </p:nvSpPr>
        <p:spPr>
          <a:xfrm>
            <a:off x="0" y="-15336"/>
            <a:ext cx="9144000" cy="407963"/>
          </a:xfrm>
          <a:prstGeom prst="rect">
            <a:avLst/>
          </a:prstGeom>
          <a:solidFill>
            <a:srgbClr val="007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600" dirty="0">
                <a:solidFill>
                  <a:schemeClr val="bg1"/>
                </a:solidFill>
                <a:latin typeface="Arial" panose="020B0604020202020204" pitchFamily="34" charset="0"/>
                <a:cs typeface="Arial" panose="020B0604020202020204" pitchFamily="34" charset="0"/>
              </a:rPr>
              <a:t>Analysis of the training needs of health sector workers - stage II</a:t>
            </a:r>
            <a:endParaRPr lang="pl-PL"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4787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ED622617-585D-4A62-9645-652A646585A8}"/>
              </a:ext>
            </a:extLst>
          </p:cNvPr>
          <p:cNvSpPr>
            <a:spLocks noGrp="1"/>
          </p:cNvSpPr>
          <p:nvPr>
            <p:ph type="title"/>
          </p:nvPr>
        </p:nvSpPr>
        <p:spPr>
          <a:xfrm>
            <a:off x="628650" y="365126"/>
            <a:ext cx="7886700" cy="819097"/>
          </a:xfrm>
        </p:spPr>
        <p:txBody>
          <a:bodyPr/>
          <a:lstStyle/>
          <a:p>
            <a:r>
              <a:rPr lang="pl-PL" b="1" dirty="0" err="1">
                <a:latin typeface="Arial" panose="020B0604020202020204" pitchFamily="34" charset="0"/>
                <a:cs typeface="Arial" panose="020B0604020202020204" pitchFamily="34" charset="0"/>
              </a:rPr>
              <a:t>Conclusions</a:t>
            </a:r>
            <a:r>
              <a:rPr lang="pl-PL" b="1" dirty="0">
                <a:latin typeface="Arial" panose="020B0604020202020204" pitchFamily="34" charset="0"/>
                <a:cs typeface="Arial" panose="020B0604020202020204" pitchFamily="34" charset="0"/>
              </a:rPr>
              <a:t> from the </a:t>
            </a:r>
            <a:r>
              <a:rPr lang="pl-PL" b="1" dirty="0" err="1">
                <a:latin typeface="Arial" panose="020B0604020202020204" pitchFamily="34" charset="0"/>
                <a:cs typeface="Arial" panose="020B0604020202020204" pitchFamily="34" charset="0"/>
              </a:rPr>
              <a:t>study</a:t>
            </a:r>
            <a:r>
              <a:rPr lang="pl-PL" b="1" dirty="0">
                <a:latin typeface="Arial" panose="020B0604020202020204" pitchFamily="34" charset="0"/>
                <a:cs typeface="Arial" panose="020B0604020202020204" pitchFamily="34" charset="0"/>
              </a:rPr>
              <a:t> (8)</a:t>
            </a:r>
          </a:p>
        </p:txBody>
      </p:sp>
      <p:sp>
        <p:nvSpPr>
          <p:cNvPr id="5" name="Symbol zastępczy zawartości 4">
            <a:extLst>
              <a:ext uri="{FF2B5EF4-FFF2-40B4-BE49-F238E27FC236}">
                <a16:creationId xmlns:a16="http://schemas.microsoft.com/office/drawing/2014/main" id="{42012767-F66F-4C00-825A-B77842C63EA7}"/>
              </a:ext>
            </a:extLst>
          </p:cNvPr>
          <p:cNvSpPr>
            <a:spLocks noGrp="1"/>
          </p:cNvSpPr>
          <p:nvPr>
            <p:ph idx="1"/>
          </p:nvPr>
        </p:nvSpPr>
        <p:spPr>
          <a:xfrm>
            <a:off x="628650" y="1439057"/>
            <a:ext cx="7886700" cy="1569386"/>
          </a:xfrm>
        </p:spPr>
        <p:txBody>
          <a:bodyPr>
            <a:normAutofit fontScale="92500" lnSpcReduction="20000"/>
          </a:bodyPr>
          <a:lstStyle/>
          <a:p>
            <a:pPr marL="0" indent="0">
              <a:lnSpc>
                <a:spcPct val="160000"/>
              </a:lnSpc>
              <a:buNone/>
            </a:pPr>
            <a:r>
              <a:rPr lang="en-GB" sz="1400" b="1" dirty="0">
                <a:latin typeface="Arial" panose="020B0604020202020204" pitchFamily="34" charset="0"/>
                <a:cs typeface="Arial" panose="020B0604020202020204" pitchFamily="34" charset="0"/>
              </a:rPr>
              <a:t>Possibility of gaining synergy between public funds and a commercial training offer for the support of competencies </a:t>
            </a:r>
            <a:r>
              <a:rPr lang="en-GB" sz="1400" b="1" dirty="0" err="1">
                <a:latin typeface="Arial" panose="020B0604020202020204" pitchFamily="34" charset="0"/>
                <a:cs typeface="Arial" panose="020B0604020202020204" pitchFamily="34" charset="0"/>
              </a:rPr>
              <a:t>developement</a:t>
            </a:r>
            <a:r>
              <a:rPr lang="en-GB" sz="1400" b="1" dirty="0">
                <a:latin typeface="Arial" panose="020B0604020202020204" pitchFamily="34" charset="0"/>
                <a:cs typeface="Arial" panose="020B0604020202020204" pitchFamily="34" charset="0"/>
              </a:rPr>
              <a:t>.</a:t>
            </a:r>
          </a:p>
          <a:p>
            <a:pPr marL="0" indent="0">
              <a:lnSpc>
                <a:spcPct val="160000"/>
              </a:lnSpc>
              <a:buNone/>
            </a:pPr>
            <a:r>
              <a:rPr lang="en-GB" sz="1400" dirty="0">
                <a:latin typeface="Arial" panose="020B0604020202020204" pitchFamily="34" charset="0"/>
                <a:ea typeface="Times New Roman" panose="02020603050405020304" pitchFamily="18" charset="0"/>
                <a:cs typeface="Arial" panose="020B0604020202020204" pitchFamily="34" charset="0"/>
              </a:rPr>
              <a:t>The hypothetical division of the scope of training offered under the financed projects and on a commercial basis is as follows. The indicated scheme will make it possible to use the optimal potential of the commercial offer and the offer co-financed from public funds.</a:t>
            </a:r>
            <a:endParaRPr lang="en-GB" sz="1400" dirty="0">
              <a:effectLst/>
              <a:latin typeface="Arial" panose="020B0604020202020204" pitchFamily="34" charset="0"/>
              <a:ea typeface="Calibri" panose="020F0502020204030204" pitchFamily="34" charset="0"/>
              <a:cs typeface="Arial" panose="020B0604020202020204" pitchFamily="34" charset="0"/>
            </a:endParaRPr>
          </a:p>
        </p:txBody>
      </p:sp>
      <p:cxnSp>
        <p:nvCxnSpPr>
          <p:cNvPr id="7" name="Łącznik prosty 6">
            <a:extLst>
              <a:ext uri="{FF2B5EF4-FFF2-40B4-BE49-F238E27FC236}">
                <a16:creationId xmlns:a16="http://schemas.microsoft.com/office/drawing/2014/main" id="{FFB6CED4-FD1F-49BF-8A4A-8705558B0BC6}"/>
              </a:ext>
              <a:ext uri="{C183D7F6-B498-43B3-948B-1728B52AA6E4}">
                <adec:decorative xmlns:adec="http://schemas.microsoft.com/office/drawing/2017/decorative" val="1"/>
              </a:ext>
            </a:extLst>
          </p:cNvPr>
          <p:cNvCxnSpPr/>
          <p:nvPr/>
        </p:nvCxnSpPr>
        <p:spPr>
          <a:xfrm>
            <a:off x="628650" y="1184223"/>
            <a:ext cx="78867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Łącznik prosty 7">
            <a:extLst>
              <a:ext uri="{FF2B5EF4-FFF2-40B4-BE49-F238E27FC236}">
                <a16:creationId xmlns:a16="http://schemas.microsoft.com/office/drawing/2014/main" id="{7BB63E9F-C019-410E-8FC0-1DD1C2BDFFE8}"/>
              </a:ext>
              <a:ext uri="{C183D7F6-B498-43B3-948B-1728B52AA6E4}">
                <adec:decorative xmlns:adec="http://schemas.microsoft.com/office/drawing/2017/decorative" val="1"/>
              </a:ext>
            </a:extLst>
          </p:cNvPr>
          <p:cNvCxnSpPr>
            <a:cxnSpLocks/>
          </p:cNvCxnSpPr>
          <p:nvPr/>
        </p:nvCxnSpPr>
        <p:spPr>
          <a:xfrm>
            <a:off x="0" y="6176963"/>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graphicFrame>
        <p:nvGraphicFramePr>
          <p:cNvPr id="12" name="Tabela 11">
            <a:extLst>
              <a:ext uri="{FF2B5EF4-FFF2-40B4-BE49-F238E27FC236}">
                <a16:creationId xmlns:a16="http://schemas.microsoft.com/office/drawing/2014/main" id="{113052D3-6E7D-4FF2-A581-49F70F77927F}"/>
              </a:ext>
            </a:extLst>
          </p:cNvPr>
          <p:cNvGraphicFramePr>
            <a:graphicFrameLocks noGrp="1"/>
          </p:cNvGraphicFramePr>
          <p:nvPr>
            <p:extLst>
              <p:ext uri="{D42A27DB-BD31-4B8C-83A1-F6EECF244321}">
                <p14:modId xmlns:p14="http://schemas.microsoft.com/office/powerpoint/2010/main" val="3110596752"/>
              </p:ext>
            </p:extLst>
          </p:nvPr>
        </p:nvGraphicFramePr>
        <p:xfrm>
          <a:off x="628650" y="3040560"/>
          <a:ext cx="8109700" cy="2720880"/>
        </p:xfrm>
        <a:graphic>
          <a:graphicData uri="http://schemas.openxmlformats.org/drawingml/2006/table">
            <a:tbl>
              <a:tblPr firstRow="1" firstCol="1" bandRow="1">
                <a:tableStyleId>{69CF1AB2-1976-4502-BF36-3FF5EA218861}</a:tableStyleId>
              </a:tblPr>
              <a:tblGrid>
                <a:gridCol w="1917700">
                  <a:extLst>
                    <a:ext uri="{9D8B030D-6E8A-4147-A177-3AD203B41FA5}">
                      <a16:colId xmlns:a16="http://schemas.microsoft.com/office/drawing/2014/main" val="2038336081"/>
                    </a:ext>
                  </a:extLst>
                </a:gridCol>
                <a:gridCol w="3096000">
                  <a:extLst>
                    <a:ext uri="{9D8B030D-6E8A-4147-A177-3AD203B41FA5}">
                      <a16:colId xmlns:a16="http://schemas.microsoft.com/office/drawing/2014/main" val="1489461204"/>
                    </a:ext>
                  </a:extLst>
                </a:gridCol>
                <a:gridCol w="3096000">
                  <a:extLst>
                    <a:ext uri="{9D8B030D-6E8A-4147-A177-3AD203B41FA5}">
                      <a16:colId xmlns:a16="http://schemas.microsoft.com/office/drawing/2014/main" val="1158424327"/>
                    </a:ext>
                  </a:extLst>
                </a:gridCol>
              </a:tblGrid>
              <a:tr h="252000">
                <a:tc>
                  <a:txBody>
                    <a:bodyPr/>
                    <a:lstStyle/>
                    <a:p>
                      <a:pPr>
                        <a:lnSpc>
                          <a:spcPct val="100000"/>
                        </a:lnSpc>
                        <a:spcAft>
                          <a:spcPts val="800"/>
                        </a:spcAft>
                      </a:pPr>
                      <a:r>
                        <a:rPr lang="pl-PL" sz="1200" dirty="0" err="1">
                          <a:effectLst/>
                        </a:rPr>
                        <a:t>Group</a:t>
                      </a:r>
                      <a:endParaRPr lang="pl-PL"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00000"/>
                        </a:lnSpc>
                        <a:spcAft>
                          <a:spcPts val="800"/>
                        </a:spcAft>
                      </a:pPr>
                      <a:r>
                        <a:rPr lang="pl-PL" sz="1200" dirty="0">
                          <a:effectLst/>
                        </a:rPr>
                        <a:t>Commercial </a:t>
                      </a:r>
                      <a:r>
                        <a:rPr lang="pl-PL" sz="1200" dirty="0" err="1">
                          <a:effectLst/>
                        </a:rPr>
                        <a:t>offer</a:t>
                      </a:r>
                      <a:endParaRPr lang="pl-PL"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00000"/>
                        </a:lnSpc>
                        <a:spcAft>
                          <a:spcPts val="800"/>
                        </a:spcAft>
                      </a:pPr>
                      <a:r>
                        <a:rPr lang="en-GB" sz="1200" noProof="0" dirty="0">
                          <a:effectLst/>
                        </a:rPr>
                        <a:t>Subsidized offer</a:t>
                      </a:r>
                      <a:endParaRPr lang="en-GB" sz="1200" noProof="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068744829"/>
                  </a:ext>
                </a:extLst>
              </a:tr>
              <a:tr h="0">
                <a:tc>
                  <a:txBody>
                    <a:bodyPr/>
                    <a:lstStyle/>
                    <a:p>
                      <a:pPr>
                        <a:lnSpc>
                          <a:spcPct val="150000"/>
                        </a:lnSpc>
                        <a:spcAft>
                          <a:spcPts val="800"/>
                        </a:spcAft>
                      </a:pPr>
                      <a:r>
                        <a:rPr lang="en-GB" sz="1200" noProof="0">
                          <a:effectLst/>
                        </a:rPr>
                        <a:t>Administrative staff</a:t>
                      </a:r>
                      <a:endParaRPr lang="en-GB" sz="1200" noProof="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50000"/>
                        </a:lnSpc>
                        <a:spcAft>
                          <a:spcPts val="800"/>
                        </a:spcAft>
                      </a:pPr>
                      <a:r>
                        <a:rPr lang="en-US" sz="1200" dirty="0">
                          <a:effectLst/>
                        </a:rPr>
                        <a:t>Non-dedicated tool training (e.g. in the use of commonly available computer programs, basics of law and accounting)</a:t>
                      </a:r>
                      <a:endParaRPr lang="pl-PL"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50000"/>
                        </a:lnSpc>
                        <a:spcAft>
                          <a:spcPts val="800"/>
                        </a:spcAft>
                      </a:pPr>
                      <a:r>
                        <a:rPr lang="en-US" sz="1200" dirty="0">
                          <a:effectLst/>
                        </a:rPr>
                        <a:t>Dedicated implementation support and training, which due to the scope of specialization are unavailable on the market or very expensive</a:t>
                      </a:r>
                      <a:endParaRPr lang="pl-PL"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09682322"/>
                  </a:ext>
                </a:extLst>
              </a:tr>
              <a:tr h="0">
                <a:tc>
                  <a:txBody>
                    <a:bodyPr/>
                    <a:lstStyle/>
                    <a:p>
                      <a:pPr>
                        <a:lnSpc>
                          <a:spcPct val="150000"/>
                        </a:lnSpc>
                        <a:spcAft>
                          <a:spcPts val="800"/>
                        </a:spcAft>
                      </a:pPr>
                      <a:r>
                        <a:rPr lang="en-GB" sz="1200" noProof="0" dirty="0">
                          <a:effectLst/>
                        </a:rPr>
                        <a:t>Medical workers</a:t>
                      </a:r>
                      <a:endParaRPr lang="en-GB" sz="1200" noProof="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50000"/>
                        </a:lnSpc>
                        <a:spcAft>
                          <a:spcPts val="800"/>
                        </a:spcAft>
                      </a:pPr>
                      <a:r>
                        <a:rPr lang="en-US" sz="1200" dirty="0">
                          <a:effectLst/>
                        </a:rPr>
                        <a:t>The latest medical knowledge (congresses, conferences) - although it should be emphasized that these events are in fact often of a marketing and sales nature</a:t>
                      </a:r>
                      <a:endParaRPr lang="pl-PL"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50000"/>
                        </a:lnSpc>
                        <a:spcAft>
                          <a:spcPts val="800"/>
                        </a:spcAft>
                      </a:pPr>
                      <a:r>
                        <a:rPr lang="en-US" sz="1200" dirty="0">
                          <a:effectLst/>
                        </a:rPr>
                        <a:t>Support in the selection of technologies and drugs - the subsidized offer will allow access to objective information (it will be devoid of the sales component, as is the case during product training offered by companies)</a:t>
                      </a:r>
                      <a:endParaRPr lang="pl-PL"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594582182"/>
                  </a:ext>
                </a:extLst>
              </a:tr>
            </a:tbl>
          </a:graphicData>
        </a:graphic>
      </p:graphicFrame>
      <p:pic>
        <p:nvPicPr>
          <p:cNvPr id="13" name="Obraz 12" descr="Belka z logotypami: Fundusze Europejskie Wiedza Edukacja Rozwój, Rzeczpospolita Polska, Ministerstwo Zdrowia, Unia Europejska, Europejski Fundusz Społeczny">
            <a:extLst>
              <a:ext uri="{FF2B5EF4-FFF2-40B4-BE49-F238E27FC236}">
                <a16:creationId xmlns:a16="http://schemas.microsoft.com/office/drawing/2014/main" id="{D26590E4-B70E-4A33-BB85-3A8823021C3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3087" y="6209075"/>
            <a:ext cx="5457825" cy="624205"/>
          </a:xfrm>
          <a:prstGeom prst="rect">
            <a:avLst/>
          </a:prstGeom>
          <a:noFill/>
          <a:ln>
            <a:noFill/>
          </a:ln>
        </p:spPr>
      </p:pic>
      <p:sp>
        <p:nvSpPr>
          <p:cNvPr id="9" name="Prostokąt 8">
            <a:extLst>
              <a:ext uri="{FF2B5EF4-FFF2-40B4-BE49-F238E27FC236}">
                <a16:creationId xmlns:a16="http://schemas.microsoft.com/office/drawing/2014/main" id="{B649340F-353D-4A5B-BB86-81184C8EAB82}"/>
              </a:ext>
            </a:extLst>
          </p:cNvPr>
          <p:cNvSpPr/>
          <p:nvPr/>
        </p:nvSpPr>
        <p:spPr>
          <a:xfrm>
            <a:off x="0" y="-15336"/>
            <a:ext cx="9144000" cy="407963"/>
          </a:xfrm>
          <a:prstGeom prst="rect">
            <a:avLst/>
          </a:prstGeom>
          <a:solidFill>
            <a:srgbClr val="007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600" dirty="0">
                <a:solidFill>
                  <a:schemeClr val="bg1"/>
                </a:solidFill>
                <a:latin typeface="Arial" panose="020B0604020202020204" pitchFamily="34" charset="0"/>
                <a:cs typeface="Arial" panose="020B0604020202020204" pitchFamily="34" charset="0"/>
              </a:rPr>
              <a:t>Analysis of the training needs of health sector workers - stage II</a:t>
            </a:r>
            <a:endParaRPr lang="pl-PL"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21625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ED622617-585D-4A62-9645-652A646585A8}"/>
              </a:ext>
            </a:extLst>
          </p:cNvPr>
          <p:cNvSpPr>
            <a:spLocks noGrp="1"/>
          </p:cNvSpPr>
          <p:nvPr>
            <p:ph type="title"/>
          </p:nvPr>
        </p:nvSpPr>
        <p:spPr>
          <a:xfrm>
            <a:off x="628650" y="365126"/>
            <a:ext cx="7886700" cy="819097"/>
          </a:xfrm>
        </p:spPr>
        <p:txBody>
          <a:bodyPr/>
          <a:lstStyle/>
          <a:p>
            <a:r>
              <a:rPr lang="pl-PL" b="1" dirty="0" err="1">
                <a:latin typeface="Arial" panose="020B0604020202020204" pitchFamily="34" charset="0"/>
                <a:cs typeface="Arial" panose="020B0604020202020204" pitchFamily="34" charset="0"/>
              </a:rPr>
              <a:t>Conclusions</a:t>
            </a:r>
            <a:r>
              <a:rPr lang="pl-PL" b="1" dirty="0">
                <a:latin typeface="Arial" panose="020B0604020202020204" pitchFamily="34" charset="0"/>
                <a:cs typeface="Arial" panose="020B0604020202020204" pitchFamily="34" charset="0"/>
              </a:rPr>
              <a:t> from the </a:t>
            </a:r>
            <a:r>
              <a:rPr lang="pl-PL" b="1" dirty="0" err="1">
                <a:latin typeface="Arial" panose="020B0604020202020204" pitchFamily="34" charset="0"/>
                <a:cs typeface="Arial" panose="020B0604020202020204" pitchFamily="34" charset="0"/>
              </a:rPr>
              <a:t>study</a:t>
            </a:r>
            <a:r>
              <a:rPr lang="pl-PL" b="1" dirty="0">
                <a:latin typeface="Arial" panose="020B0604020202020204" pitchFamily="34" charset="0"/>
                <a:cs typeface="Arial" panose="020B0604020202020204" pitchFamily="34" charset="0"/>
              </a:rPr>
              <a:t> (9)</a:t>
            </a:r>
          </a:p>
        </p:txBody>
      </p:sp>
      <p:sp>
        <p:nvSpPr>
          <p:cNvPr id="5" name="Symbol zastępczy zawartości 4">
            <a:extLst>
              <a:ext uri="{FF2B5EF4-FFF2-40B4-BE49-F238E27FC236}">
                <a16:creationId xmlns:a16="http://schemas.microsoft.com/office/drawing/2014/main" id="{42012767-F66F-4C00-825A-B77842C63EA7}"/>
              </a:ext>
            </a:extLst>
          </p:cNvPr>
          <p:cNvSpPr>
            <a:spLocks noGrp="1"/>
          </p:cNvSpPr>
          <p:nvPr>
            <p:ph idx="1"/>
          </p:nvPr>
        </p:nvSpPr>
        <p:spPr>
          <a:xfrm>
            <a:off x="628650" y="1439057"/>
            <a:ext cx="7886700" cy="4572000"/>
          </a:xfrm>
        </p:spPr>
        <p:txBody>
          <a:bodyPr>
            <a:normAutofit fontScale="85000" lnSpcReduction="10000"/>
          </a:bodyPr>
          <a:lstStyle/>
          <a:p>
            <a:pPr marL="0" indent="0">
              <a:lnSpc>
                <a:spcPct val="160000"/>
              </a:lnSpc>
              <a:buNone/>
            </a:pPr>
            <a:r>
              <a:rPr lang="en-US" sz="1800" b="1" dirty="0">
                <a:latin typeface="Arial" panose="020B0604020202020204" pitchFamily="34" charset="0"/>
                <a:cs typeface="Arial" panose="020B0604020202020204" pitchFamily="34" charset="0"/>
              </a:rPr>
              <a:t>Assessment of the needs satisfaction in the field of staff training by training entities on a commercial basis and through projects co-financed from public funds</a:t>
            </a:r>
            <a:endParaRPr lang="pl-PL" sz="1800" b="1" dirty="0">
              <a:latin typeface="Arial" panose="020B0604020202020204" pitchFamily="34" charset="0"/>
              <a:cs typeface="Arial" panose="020B0604020202020204" pitchFamily="34" charset="0"/>
            </a:endParaRPr>
          </a:p>
          <a:p>
            <a:pPr>
              <a:lnSpc>
                <a:spcPct val="160000"/>
              </a:lnSpc>
              <a:buFont typeface="Wingdings" panose="05000000000000000000" pitchFamily="2" charset="2"/>
              <a:buChar char="§"/>
            </a:pPr>
            <a:r>
              <a:rPr lang="en-US" sz="1800" dirty="0">
                <a:latin typeface="Arial" panose="020B0604020202020204" pitchFamily="34" charset="0"/>
                <a:cs typeface="Arial" panose="020B0604020202020204" pitchFamily="34" charset="0"/>
              </a:rPr>
              <a:t>5.2: The commercial </a:t>
            </a:r>
            <a:r>
              <a:rPr lang="en-US" sz="1800" b="1" dirty="0">
                <a:solidFill>
                  <a:schemeClr val="accent1"/>
                </a:solidFill>
                <a:latin typeface="Arial" panose="020B0604020202020204" pitchFamily="34" charset="0"/>
                <a:cs typeface="Arial" panose="020B0604020202020204" pitchFamily="34" charset="0"/>
              </a:rPr>
              <a:t>offer does not support people employed in healthcare entities</a:t>
            </a:r>
            <a:r>
              <a:rPr lang="en-US" sz="1800" dirty="0">
                <a:latin typeface="Arial" panose="020B0604020202020204" pitchFamily="34" charset="0"/>
                <a:cs typeface="Arial" panose="020B0604020202020204" pitchFamily="34" charset="0"/>
              </a:rPr>
              <a:t>. Thus, answering the research question posed, it should be stated that the training needs of administrative employees in the health care sector are to a small extent satisfied by the commercial market.</a:t>
            </a:r>
            <a:endParaRPr lang="pl-PL" sz="1800" dirty="0">
              <a:latin typeface="Arial" panose="020B0604020202020204" pitchFamily="34" charset="0"/>
              <a:cs typeface="Arial" panose="020B0604020202020204" pitchFamily="34" charset="0"/>
            </a:endParaRPr>
          </a:p>
          <a:p>
            <a:pPr>
              <a:lnSpc>
                <a:spcPct val="160000"/>
              </a:lnSpc>
              <a:buFont typeface="Wingdings" panose="05000000000000000000" pitchFamily="2" charset="2"/>
              <a:buChar char="§"/>
            </a:pPr>
            <a:r>
              <a:rPr lang="en-US" sz="1800" dirty="0">
                <a:latin typeface="Arial" panose="020B0604020202020204" pitchFamily="34" charset="0"/>
                <a:cs typeface="Arial" panose="020B0604020202020204" pitchFamily="34" charset="0"/>
              </a:rPr>
              <a:t>5.4: The training needs of medical staff </a:t>
            </a:r>
            <a:r>
              <a:rPr lang="en-US" sz="1800" b="1" dirty="0">
                <a:solidFill>
                  <a:schemeClr val="accent1"/>
                </a:solidFill>
                <a:latin typeface="Arial" panose="020B0604020202020204" pitchFamily="34" charset="0"/>
                <a:cs typeface="Arial" panose="020B0604020202020204" pitchFamily="34" charset="0"/>
              </a:rPr>
              <a:t>are largely satisfied in the commercial market</a:t>
            </a:r>
            <a:r>
              <a:rPr lang="en-US" sz="1800" dirty="0">
                <a:latin typeface="Arial" panose="020B0604020202020204" pitchFamily="34" charset="0"/>
                <a:cs typeface="Arial" panose="020B0604020202020204" pitchFamily="34" charset="0"/>
              </a:rPr>
              <a:t>, although this is associated with negative perceptions regarding the competences of trainers, training costs and training conditions. For obvious reasons, specialization training must be financed from public funds, such training is impossible to conduct entirely on the commercial market.</a:t>
            </a:r>
            <a:endParaRPr lang="pl-PL" sz="1800" dirty="0">
              <a:latin typeface="Arial" panose="020B0604020202020204" pitchFamily="34" charset="0"/>
              <a:cs typeface="Arial" panose="020B0604020202020204" pitchFamily="34" charset="0"/>
            </a:endParaRPr>
          </a:p>
        </p:txBody>
      </p:sp>
      <p:cxnSp>
        <p:nvCxnSpPr>
          <p:cNvPr id="7" name="Łącznik prosty 6">
            <a:extLst>
              <a:ext uri="{FF2B5EF4-FFF2-40B4-BE49-F238E27FC236}">
                <a16:creationId xmlns:a16="http://schemas.microsoft.com/office/drawing/2014/main" id="{FFB6CED4-FD1F-49BF-8A4A-8705558B0BC6}"/>
              </a:ext>
              <a:ext uri="{C183D7F6-B498-43B3-948B-1728B52AA6E4}">
                <adec:decorative xmlns:adec="http://schemas.microsoft.com/office/drawing/2017/decorative" val="1"/>
              </a:ext>
            </a:extLst>
          </p:cNvPr>
          <p:cNvCxnSpPr/>
          <p:nvPr/>
        </p:nvCxnSpPr>
        <p:spPr>
          <a:xfrm>
            <a:off x="628650" y="1184223"/>
            <a:ext cx="78867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Łącznik prosty 7">
            <a:extLst>
              <a:ext uri="{FF2B5EF4-FFF2-40B4-BE49-F238E27FC236}">
                <a16:creationId xmlns:a16="http://schemas.microsoft.com/office/drawing/2014/main" id="{7BB63E9F-C019-410E-8FC0-1DD1C2BDFFE8}"/>
              </a:ext>
              <a:ext uri="{C183D7F6-B498-43B3-948B-1728B52AA6E4}">
                <adec:decorative xmlns:adec="http://schemas.microsoft.com/office/drawing/2017/decorative" val="1"/>
              </a:ext>
            </a:extLst>
          </p:cNvPr>
          <p:cNvCxnSpPr>
            <a:cxnSpLocks/>
          </p:cNvCxnSpPr>
          <p:nvPr/>
        </p:nvCxnSpPr>
        <p:spPr>
          <a:xfrm>
            <a:off x="0" y="6176963"/>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9" name="Obraz 8" descr="Belka z logotypami: Fundusze Europejskie Wiedza Edukacja Rozwój, Rzeczpospolita Polska, Ministerstwo Zdrowia, Unia Europejska, Europejski Fundusz Społeczny">
            <a:extLst>
              <a:ext uri="{FF2B5EF4-FFF2-40B4-BE49-F238E27FC236}">
                <a16:creationId xmlns:a16="http://schemas.microsoft.com/office/drawing/2014/main" id="{E99FF146-83B6-4129-B716-F870F16F78C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3087" y="6209075"/>
            <a:ext cx="5457825" cy="624205"/>
          </a:xfrm>
          <a:prstGeom prst="rect">
            <a:avLst/>
          </a:prstGeom>
          <a:noFill/>
          <a:ln>
            <a:noFill/>
          </a:ln>
        </p:spPr>
      </p:pic>
      <p:sp>
        <p:nvSpPr>
          <p:cNvPr id="11" name="Prostokąt 10">
            <a:extLst>
              <a:ext uri="{FF2B5EF4-FFF2-40B4-BE49-F238E27FC236}">
                <a16:creationId xmlns:a16="http://schemas.microsoft.com/office/drawing/2014/main" id="{DE4B9945-A39D-4399-9EB1-8367C5931011}"/>
              </a:ext>
            </a:extLst>
          </p:cNvPr>
          <p:cNvSpPr/>
          <p:nvPr/>
        </p:nvSpPr>
        <p:spPr>
          <a:xfrm>
            <a:off x="0" y="-15336"/>
            <a:ext cx="9144000" cy="407963"/>
          </a:xfrm>
          <a:prstGeom prst="rect">
            <a:avLst/>
          </a:prstGeom>
          <a:solidFill>
            <a:srgbClr val="007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600" dirty="0">
                <a:solidFill>
                  <a:schemeClr val="bg1"/>
                </a:solidFill>
                <a:latin typeface="Arial" panose="020B0604020202020204" pitchFamily="34" charset="0"/>
                <a:cs typeface="Arial" panose="020B0604020202020204" pitchFamily="34" charset="0"/>
              </a:rPr>
              <a:t>Analysis of the training needs of health sector workers - stage II</a:t>
            </a:r>
            <a:endParaRPr lang="pl-PL"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351348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ED622617-585D-4A62-9645-652A646585A8}"/>
              </a:ext>
            </a:extLst>
          </p:cNvPr>
          <p:cNvSpPr>
            <a:spLocks noGrp="1"/>
          </p:cNvSpPr>
          <p:nvPr>
            <p:ph type="title"/>
          </p:nvPr>
        </p:nvSpPr>
        <p:spPr>
          <a:xfrm>
            <a:off x="628650" y="365126"/>
            <a:ext cx="7886700" cy="819097"/>
          </a:xfrm>
        </p:spPr>
        <p:txBody>
          <a:bodyPr/>
          <a:lstStyle/>
          <a:p>
            <a:r>
              <a:rPr lang="pl-PL" b="1" dirty="0" err="1">
                <a:latin typeface="Arial" panose="020B0604020202020204" pitchFamily="34" charset="0"/>
                <a:cs typeface="Arial" panose="020B0604020202020204" pitchFamily="34" charset="0"/>
              </a:rPr>
              <a:t>Conclusions</a:t>
            </a:r>
            <a:r>
              <a:rPr lang="pl-PL" b="1" dirty="0">
                <a:latin typeface="Arial" panose="020B0604020202020204" pitchFamily="34" charset="0"/>
                <a:cs typeface="Arial" panose="020B0604020202020204" pitchFamily="34" charset="0"/>
              </a:rPr>
              <a:t> from the </a:t>
            </a:r>
            <a:r>
              <a:rPr lang="pl-PL" b="1" dirty="0" err="1">
                <a:latin typeface="Arial" panose="020B0604020202020204" pitchFamily="34" charset="0"/>
                <a:cs typeface="Arial" panose="020B0604020202020204" pitchFamily="34" charset="0"/>
              </a:rPr>
              <a:t>study</a:t>
            </a:r>
            <a:r>
              <a:rPr lang="pl-PL" b="1" dirty="0">
                <a:latin typeface="Arial" panose="020B0604020202020204" pitchFamily="34" charset="0"/>
                <a:cs typeface="Arial" panose="020B0604020202020204" pitchFamily="34" charset="0"/>
              </a:rPr>
              <a:t> (10)</a:t>
            </a:r>
          </a:p>
        </p:txBody>
      </p:sp>
      <p:sp>
        <p:nvSpPr>
          <p:cNvPr id="5" name="Symbol zastępczy zawartości 4">
            <a:extLst>
              <a:ext uri="{FF2B5EF4-FFF2-40B4-BE49-F238E27FC236}">
                <a16:creationId xmlns:a16="http://schemas.microsoft.com/office/drawing/2014/main" id="{42012767-F66F-4C00-825A-B77842C63EA7}"/>
              </a:ext>
            </a:extLst>
          </p:cNvPr>
          <p:cNvSpPr>
            <a:spLocks noGrp="1"/>
          </p:cNvSpPr>
          <p:nvPr>
            <p:ph idx="1"/>
          </p:nvPr>
        </p:nvSpPr>
        <p:spPr>
          <a:xfrm>
            <a:off x="628650" y="1439057"/>
            <a:ext cx="7886700" cy="4572000"/>
          </a:xfrm>
        </p:spPr>
        <p:txBody>
          <a:bodyPr>
            <a:normAutofit fontScale="85000" lnSpcReduction="10000"/>
          </a:bodyPr>
          <a:lstStyle/>
          <a:p>
            <a:pPr marL="0" indent="0">
              <a:lnSpc>
                <a:spcPct val="160000"/>
              </a:lnSpc>
              <a:buNone/>
            </a:pPr>
            <a:r>
              <a:rPr lang="en-US" sz="1800" b="1" dirty="0">
                <a:latin typeface="Arial" panose="020B0604020202020204" pitchFamily="34" charset="0"/>
                <a:cs typeface="Arial" panose="020B0604020202020204" pitchFamily="34" charset="0"/>
              </a:rPr>
              <a:t>Priority area: administrative staff</a:t>
            </a:r>
          </a:p>
          <a:p>
            <a:pPr marL="0" indent="0">
              <a:lnSpc>
                <a:spcPct val="160000"/>
              </a:lnSpc>
              <a:buNone/>
            </a:pPr>
            <a:r>
              <a:rPr lang="en-US" sz="1800" dirty="0">
                <a:latin typeface="Arial" panose="020B0604020202020204" pitchFamily="34" charset="0"/>
                <a:cs typeface="Arial" panose="020B0604020202020204" pitchFamily="34" charset="0"/>
              </a:rPr>
              <a:t>Recommended trainings include:</a:t>
            </a:r>
          </a:p>
          <a:p>
            <a:pPr>
              <a:lnSpc>
                <a:spcPct val="160000"/>
              </a:lnSpc>
              <a:buFont typeface="Wingdings" panose="05000000000000000000" pitchFamily="2" charset="2"/>
              <a:buChar char="§"/>
            </a:pPr>
            <a:r>
              <a:rPr lang="en-US" sz="1800" dirty="0">
                <a:latin typeface="Arial" panose="020B0604020202020204" pitchFamily="34" charset="0"/>
                <a:cs typeface="Arial" panose="020B0604020202020204" pitchFamily="34" charset="0"/>
              </a:rPr>
              <a:t>conflict management,</a:t>
            </a:r>
          </a:p>
          <a:p>
            <a:pPr>
              <a:lnSpc>
                <a:spcPct val="160000"/>
              </a:lnSpc>
              <a:buFont typeface="Wingdings" panose="05000000000000000000" pitchFamily="2" charset="2"/>
              <a:buChar char="§"/>
            </a:pPr>
            <a:r>
              <a:rPr lang="en-US" sz="1800" dirty="0">
                <a:latin typeface="Arial" panose="020B0604020202020204" pitchFamily="34" charset="0"/>
                <a:cs typeface="Arial" panose="020B0604020202020204" pitchFamily="34" charset="0"/>
              </a:rPr>
              <a:t>mediation,</a:t>
            </a:r>
          </a:p>
          <a:p>
            <a:pPr>
              <a:lnSpc>
                <a:spcPct val="160000"/>
              </a:lnSpc>
              <a:buFont typeface="Wingdings" panose="05000000000000000000" pitchFamily="2" charset="2"/>
              <a:buChar char="§"/>
            </a:pPr>
            <a:r>
              <a:rPr lang="en-US" sz="1800" dirty="0">
                <a:latin typeface="Arial" panose="020B0604020202020204" pitchFamily="34" charset="0"/>
                <a:cs typeface="Arial" panose="020B0604020202020204" pitchFamily="34" charset="0"/>
              </a:rPr>
              <a:t>operational management (up to 12 months),</a:t>
            </a:r>
          </a:p>
          <a:p>
            <a:pPr>
              <a:lnSpc>
                <a:spcPct val="160000"/>
              </a:lnSpc>
              <a:buFont typeface="Wingdings" panose="05000000000000000000" pitchFamily="2" charset="2"/>
              <a:buChar char="§"/>
            </a:pPr>
            <a:r>
              <a:rPr lang="en-US" sz="1800" dirty="0">
                <a:latin typeface="Arial" panose="020B0604020202020204" pitchFamily="34" charset="0"/>
                <a:cs typeface="Arial" panose="020B0604020202020204" pitchFamily="34" charset="0"/>
              </a:rPr>
              <a:t>strategic management of a medical entity (in the perspective of over 12 months, including with particular emphasis on planning the occurrence of epidemic phenomena) - which is a significant competence, especially for people who already manage institutions or those who have managerial functions,</a:t>
            </a:r>
          </a:p>
          <a:p>
            <a:pPr>
              <a:lnSpc>
                <a:spcPct val="160000"/>
              </a:lnSpc>
              <a:buFont typeface="Wingdings" panose="05000000000000000000" pitchFamily="2" charset="2"/>
              <a:buChar char="§"/>
            </a:pPr>
            <a:r>
              <a:rPr lang="en-US" sz="1800" dirty="0">
                <a:latin typeface="Arial" panose="020B0604020202020204" pitchFamily="34" charset="0"/>
                <a:cs typeface="Arial" panose="020B0604020202020204" pitchFamily="34" charset="0"/>
              </a:rPr>
              <a:t>management in crisis conditions, cooperation between various decision-making centers in the region.</a:t>
            </a:r>
            <a:endParaRPr lang="pl-PL" sz="1800" dirty="0">
              <a:latin typeface="Arial" panose="020B0604020202020204" pitchFamily="34" charset="0"/>
              <a:cs typeface="Arial" panose="020B0604020202020204" pitchFamily="34" charset="0"/>
            </a:endParaRPr>
          </a:p>
        </p:txBody>
      </p:sp>
      <p:cxnSp>
        <p:nvCxnSpPr>
          <p:cNvPr id="7" name="Łącznik prosty 6">
            <a:extLst>
              <a:ext uri="{FF2B5EF4-FFF2-40B4-BE49-F238E27FC236}">
                <a16:creationId xmlns:a16="http://schemas.microsoft.com/office/drawing/2014/main" id="{FFB6CED4-FD1F-49BF-8A4A-8705558B0BC6}"/>
              </a:ext>
              <a:ext uri="{C183D7F6-B498-43B3-948B-1728B52AA6E4}">
                <adec:decorative xmlns:adec="http://schemas.microsoft.com/office/drawing/2017/decorative" val="1"/>
              </a:ext>
            </a:extLst>
          </p:cNvPr>
          <p:cNvCxnSpPr/>
          <p:nvPr/>
        </p:nvCxnSpPr>
        <p:spPr>
          <a:xfrm>
            <a:off x="628650" y="1184223"/>
            <a:ext cx="78867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Łącznik prosty 7">
            <a:extLst>
              <a:ext uri="{FF2B5EF4-FFF2-40B4-BE49-F238E27FC236}">
                <a16:creationId xmlns:a16="http://schemas.microsoft.com/office/drawing/2014/main" id="{7BB63E9F-C019-410E-8FC0-1DD1C2BDFFE8}"/>
              </a:ext>
              <a:ext uri="{C183D7F6-B498-43B3-948B-1728B52AA6E4}">
                <adec:decorative xmlns:adec="http://schemas.microsoft.com/office/drawing/2017/decorative" val="1"/>
              </a:ext>
            </a:extLst>
          </p:cNvPr>
          <p:cNvCxnSpPr>
            <a:cxnSpLocks/>
          </p:cNvCxnSpPr>
          <p:nvPr/>
        </p:nvCxnSpPr>
        <p:spPr>
          <a:xfrm>
            <a:off x="0" y="6176963"/>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12" name="Obraz 11" descr="Belka z logotypami: Fundusze Europejskie Wiedza Edukacja Rozwój, Rzeczpospolita Polska, Ministerstwo Zdrowia, Unia Europejska, Europejski Fundusz Społeczny">
            <a:extLst>
              <a:ext uri="{FF2B5EF4-FFF2-40B4-BE49-F238E27FC236}">
                <a16:creationId xmlns:a16="http://schemas.microsoft.com/office/drawing/2014/main" id="{955CAC3D-5572-44B8-88C8-9C2D11592A1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3087" y="6209075"/>
            <a:ext cx="5457825" cy="624205"/>
          </a:xfrm>
          <a:prstGeom prst="rect">
            <a:avLst/>
          </a:prstGeom>
          <a:noFill/>
          <a:ln>
            <a:noFill/>
          </a:ln>
        </p:spPr>
      </p:pic>
      <p:sp>
        <p:nvSpPr>
          <p:cNvPr id="9" name="Prostokąt 8">
            <a:extLst>
              <a:ext uri="{FF2B5EF4-FFF2-40B4-BE49-F238E27FC236}">
                <a16:creationId xmlns:a16="http://schemas.microsoft.com/office/drawing/2014/main" id="{30C96705-0816-4E01-9A56-6BE1DA77BD89}"/>
              </a:ext>
            </a:extLst>
          </p:cNvPr>
          <p:cNvSpPr/>
          <p:nvPr/>
        </p:nvSpPr>
        <p:spPr>
          <a:xfrm>
            <a:off x="0" y="-15336"/>
            <a:ext cx="9144000" cy="407963"/>
          </a:xfrm>
          <a:prstGeom prst="rect">
            <a:avLst/>
          </a:prstGeom>
          <a:solidFill>
            <a:srgbClr val="007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600" dirty="0">
                <a:solidFill>
                  <a:schemeClr val="bg1"/>
                </a:solidFill>
                <a:latin typeface="Arial" panose="020B0604020202020204" pitchFamily="34" charset="0"/>
                <a:cs typeface="Arial" panose="020B0604020202020204" pitchFamily="34" charset="0"/>
              </a:rPr>
              <a:t>Analysis of the training needs of health sector workers - stage II</a:t>
            </a:r>
            <a:endParaRPr lang="pl-PL"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1179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ED622617-585D-4A62-9645-652A646585A8}"/>
              </a:ext>
            </a:extLst>
          </p:cNvPr>
          <p:cNvSpPr>
            <a:spLocks noGrp="1"/>
          </p:cNvSpPr>
          <p:nvPr>
            <p:ph type="title"/>
          </p:nvPr>
        </p:nvSpPr>
        <p:spPr>
          <a:xfrm>
            <a:off x="628650" y="365126"/>
            <a:ext cx="7886700" cy="819097"/>
          </a:xfrm>
        </p:spPr>
        <p:txBody>
          <a:bodyPr/>
          <a:lstStyle/>
          <a:p>
            <a:r>
              <a:rPr lang="pl-PL" b="1" dirty="0" err="1">
                <a:latin typeface="Arial" panose="020B0604020202020204" pitchFamily="34" charset="0"/>
                <a:cs typeface="Arial" panose="020B0604020202020204" pitchFamily="34" charset="0"/>
              </a:rPr>
              <a:t>Conclusions</a:t>
            </a:r>
            <a:r>
              <a:rPr lang="pl-PL" b="1" dirty="0">
                <a:latin typeface="Arial" panose="020B0604020202020204" pitchFamily="34" charset="0"/>
                <a:cs typeface="Arial" panose="020B0604020202020204" pitchFamily="34" charset="0"/>
              </a:rPr>
              <a:t> from the </a:t>
            </a:r>
            <a:r>
              <a:rPr lang="pl-PL" b="1" dirty="0" err="1">
                <a:latin typeface="Arial" panose="020B0604020202020204" pitchFamily="34" charset="0"/>
                <a:cs typeface="Arial" panose="020B0604020202020204" pitchFamily="34" charset="0"/>
              </a:rPr>
              <a:t>study</a:t>
            </a:r>
            <a:r>
              <a:rPr lang="pl-PL" b="1" dirty="0">
                <a:latin typeface="Arial" panose="020B0604020202020204" pitchFamily="34" charset="0"/>
                <a:cs typeface="Arial" panose="020B0604020202020204" pitchFamily="34" charset="0"/>
              </a:rPr>
              <a:t> (11)</a:t>
            </a:r>
          </a:p>
        </p:txBody>
      </p:sp>
      <p:sp>
        <p:nvSpPr>
          <p:cNvPr id="5" name="Symbol zastępczy zawartości 4">
            <a:extLst>
              <a:ext uri="{FF2B5EF4-FFF2-40B4-BE49-F238E27FC236}">
                <a16:creationId xmlns:a16="http://schemas.microsoft.com/office/drawing/2014/main" id="{42012767-F66F-4C00-825A-B77842C63EA7}"/>
              </a:ext>
            </a:extLst>
          </p:cNvPr>
          <p:cNvSpPr>
            <a:spLocks noGrp="1"/>
          </p:cNvSpPr>
          <p:nvPr>
            <p:ph idx="1"/>
          </p:nvPr>
        </p:nvSpPr>
        <p:spPr>
          <a:xfrm>
            <a:off x="628650" y="1439057"/>
            <a:ext cx="7886700" cy="4572000"/>
          </a:xfrm>
        </p:spPr>
        <p:txBody>
          <a:bodyPr>
            <a:normAutofit/>
          </a:bodyPr>
          <a:lstStyle/>
          <a:p>
            <a:pPr marL="0" indent="0">
              <a:lnSpc>
                <a:spcPct val="160000"/>
              </a:lnSpc>
              <a:buNone/>
            </a:pPr>
            <a:r>
              <a:rPr lang="en-US" sz="1500" b="1" dirty="0">
                <a:latin typeface="Arial" panose="020B0604020202020204" pitchFamily="34" charset="0"/>
                <a:cs typeface="Arial" panose="020B0604020202020204" pitchFamily="34" charset="0"/>
              </a:rPr>
              <a:t>Priority area: medical workers</a:t>
            </a:r>
          </a:p>
          <a:p>
            <a:pPr marL="0" indent="0">
              <a:lnSpc>
                <a:spcPct val="160000"/>
              </a:lnSpc>
              <a:buNone/>
            </a:pPr>
            <a:r>
              <a:rPr lang="en-US" sz="1500" dirty="0">
                <a:latin typeface="Arial" panose="020B0604020202020204" pitchFamily="34" charset="0"/>
                <a:cs typeface="Arial" panose="020B0604020202020204" pitchFamily="34" charset="0"/>
              </a:rPr>
              <a:t>The subject areas that medical professionals are particularly interested in are:</a:t>
            </a:r>
          </a:p>
          <a:p>
            <a:pPr>
              <a:lnSpc>
                <a:spcPct val="160000"/>
              </a:lnSpc>
              <a:buFont typeface="Wingdings" panose="05000000000000000000" pitchFamily="2" charset="2"/>
              <a:buChar char="§"/>
            </a:pPr>
            <a:r>
              <a:rPr lang="en-US" sz="1500" dirty="0">
                <a:latin typeface="Arial" panose="020B0604020202020204" pitchFamily="34" charset="0"/>
                <a:cs typeface="Arial" panose="020B0604020202020204" pitchFamily="34" charset="0"/>
              </a:rPr>
              <a:t>contracting health services</a:t>
            </a:r>
          </a:p>
          <a:p>
            <a:pPr>
              <a:lnSpc>
                <a:spcPct val="160000"/>
              </a:lnSpc>
              <a:buFont typeface="Wingdings" panose="05000000000000000000" pitchFamily="2" charset="2"/>
              <a:buChar char="§"/>
            </a:pPr>
            <a:r>
              <a:rPr lang="en-US" sz="1500" dirty="0">
                <a:latin typeface="Arial" panose="020B0604020202020204" pitchFamily="34" charset="0"/>
                <a:cs typeface="Arial" panose="020B0604020202020204" pitchFamily="34" charset="0"/>
              </a:rPr>
              <a:t>communication and interpersonal skills.</a:t>
            </a:r>
          </a:p>
          <a:p>
            <a:pPr marL="0" indent="0">
              <a:lnSpc>
                <a:spcPct val="160000"/>
              </a:lnSpc>
              <a:buNone/>
            </a:pPr>
            <a:endParaRPr lang="en-US" sz="1800" dirty="0">
              <a:latin typeface="Arial" panose="020B0604020202020204" pitchFamily="34" charset="0"/>
              <a:cs typeface="Arial" panose="020B0604020202020204" pitchFamily="34" charset="0"/>
            </a:endParaRPr>
          </a:p>
          <a:p>
            <a:pPr marL="0" indent="0">
              <a:lnSpc>
                <a:spcPct val="160000"/>
              </a:lnSpc>
              <a:buNone/>
            </a:pPr>
            <a:r>
              <a:rPr lang="en-US" sz="1500" dirty="0">
                <a:latin typeface="Arial" panose="020B0604020202020204" pitchFamily="34" charset="0"/>
                <a:cs typeface="Arial" panose="020B0604020202020204" pitchFamily="34" charset="0"/>
              </a:rPr>
              <a:t>The expectations of the representatives of the medical community show that they are interested in raising qualifications in </a:t>
            </a:r>
            <a:r>
              <a:rPr lang="en-US" sz="1500" b="1" dirty="0">
                <a:solidFill>
                  <a:schemeClr val="accent1"/>
                </a:solidFill>
                <a:latin typeface="Arial" panose="020B0604020202020204" pitchFamily="34" charset="0"/>
                <a:cs typeface="Arial" panose="020B0604020202020204" pitchFamily="34" charset="0"/>
              </a:rPr>
              <a:t>healthcare management (including financial management, risk management).</a:t>
            </a:r>
            <a:endParaRPr lang="pl-PL" sz="1500" b="1" dirty="0">
              <a:solidFill>
                <a:schemeClr val="accent1"/>
              </a:solidFill>
              <a:latin typeface="Arial" panose="020B0604020202020204" pitchFamily="34" charset="0"/>
              <a:cs typeface="Arial" panose="020B0604020202020204" pitchFamily="34" charset="0"/>
            </a:endParaRPr>
          </a:p>
        </p:txBody>
      </p:sp>
      <p:cxnSp>
        <p:nvCxnSpPr>
          <p:cNvPr id="7" name="Łącznik prosty 6">
            <a:extLst>
              <a:ext uri="{FF2B5EF4-FFF2-40B4-BE49-F238E27FC236}">
                <a16:creationId xmlns:a16="http://schemas.microsoft.com/office/drawing/2014/main" id="{FFB6CED4-FD1F-49BF-8A4A-8705558B0BC6}"/>
              </a:ext>
              <a:ext uri="{C183D7F6-B498-43B3-948B-1728B52AA6E4}">
                <adec:decorative xmlns:adec="http://schemas.microsoft.com/office/drawing/2017/decorative" val="1"/>
              </a:ext>
            </a:extLst>
          </p:cNvPr>
          <p:cNvCxnSpPr/>
          <p:nvPr/>
        </p:nvCxnSpPr>
        <p:spPr>
          <a:xfrm>
            <a:off x="628650" y="1184223"/>
            <a:ext cx="78867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Łącznik prosty 7">
            <a:extLst>
              <a:ext uri="{FF2B5EF4-FFF2-40B4-BE49-F238E27FC236}">
                <a16:creationId xmlns:a16="http://schemas.microsoft.com/office/drawing/2014/main" id="{7BB63E9F-C019-410E-8FC0-1DD1C2BDFFE8}"/>
              </a:ext>
              <a:ext uri="{C183D7F6-B498-43B3-948B-1728B52AA6E4}">
                <adec:decorative xmlns:adec="http://schemas.microsoft.com/office/drawing/2017/decorative" val="1"/>
              </a:ext>
            </a:extLst>
          </p:cNvPr>
          <p:cNvCxnSpPr>
            <a:cxnSpLocks/>
          </p:cNvCxnSpPr>
          <p:nvPr/>
        </p:nvCxnSpPr>
        <p:spPr>
          <a:xfrm>
            <a:off x="0" y="6176963"/>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9" name="Obraz 8" descr="Belka z logotypami: Fundusze Europejskie Wiedza Edukacja Rozwój, Rzeczpospolita Polska, Ministerstwo Zdrowia, Unia Europejska, Europejski Fundusz Społeczny">
            <a:extLst>
              <a:ext uri="{FF2B5EF4-FFF2-40B4-BE49-F238E27FC236}">
                <a16:creationId xmlns:a16="http://schemas.microsoft.com/office/drawing/2014/main" id="{ADEF3E14-DA26-4A20-8B74-E2E8FDC3DB5C}"/>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3087" y="6209075"/>
            <a:ext cx="5457825" cy="624205"/>
          </a:xfrm>
          <a:prstGeom prst="rect">
            <a:avLst/>
          </a:prstGeom>
          <a:noFill/>
          <a:ln>
            <a:noFill/>
          </a:ln>
        </p:spPr>
      </p:pic>
      <p:sp>
        <p:nvSpPr>
          <p:cNvPr id="11" name="Prostokąt 10">
            <a:extLst>
              <a:ext uri="{FF2B5EF4-FFF2-40B4-BE49-F238E27FC236}">
                <a16:creationId xmlns:a16="http://schemas.microsoft.com/office/drawing/2014/main" id="{AE1491DC-65C5-473A-BC1C-2B02C6162A87}"/>
              </a:ext>
            </a:extLst>
          </p:cNvPr>
          <p:cNvSpPr/>
          <p:nvPr/>
        </p:nvSpPr>
        <p:spPr>
          <a:xfrm>
            <a:off x="0" y="-15336"/>
            <a:ext cx="9144000" cy="407963"/>
          </a:xfrm>
          <a:prstGeom prst="rect">
            <a:avLst/>
          </a:prstGeom>
          <a:solidFill>
            <a:srgbClr val="007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600" dirty="0">
                <a:solidFill>
                  <a:schemeClr val="bg1"/>
                </a:solidFill>
                <a:latin typeface="Arial" panose="020B0604020202020204" pitchFamily="34" charset="0"/>
                <a:cs typeface="Arial" panose="020B0604020202020204" pitchFamily="34" charset="0"/>
              </a:rPr>
              <a:t>Analysis of the training needs of health sector workers - stage II</a:t>
            </a:r>
            <a:endParaRPr lang="pl-PL"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7675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ED622617-585D-4A62-9645-652A646585A8}"/>
              </a:ext>
            </a:extLst>
          </p:cNvPr>
          <p:cNvSpPr>
            <a:spLocks noGrp="1"/>
          </p:cNvSpPr>
          <p:nvPr>
            <p:ph type="title"/>
          </p:nvPr>
        </p:nvSpPr>
        <p:spPr>
          <a:xfrm>
            <a:off x="628650" y="365126"/>
            <a:ext cx="7886700" cy="819097"/>
          </a:xfrm>
        </p:spPr>
        <p:txBody>
          <a:bodyPr/>
          <a:lstStyle/>
          <a:p>
            <a:r>
              <a:rPr lang="pl-PL" b="1" dirty="0" err="1">
                <a:latin typeface="Arial" panose="020B0604020202020204" pitchFamily="34" charset="0"/>
                <a:cs typeface="Arial" panose="020B0604020202020204" pitchFamily="34" charset="0"/>
              </a:rPr>
              <a:t>Conclusions</a:t>
            </a:r>
            <a:r>
              <a:rPr lang="pl-PL" b="1" dirty="0">
                <a:latin typeface="Arial" panose="020B0604020202020204" pitchFamily="34" charset="0"/>
                <a:cs typeface="Arial" panose="020B0604020202020204" pitchFamily="34" charset="0"/>
              </a:rPr>
              <a:t> from the </a:t>
            </a:r>
            <a:r>
              <a:rPr lang="pl-PL" b="1" dirty="0" err="1">
                <a:latin typeface="Arial" panose="020B0604020202020204" pitchFamily="34" charset="0"/>
                <a:cs typeface="Arial" panose="020B0604020202020204" pitchFamily="34" charset="0"/>
              </a:rPr>
              <a:t>study</a:t>
            </a:r>
            <a:r>
              <a:rPr lang="pl-PL" b="1" dirty="0">
                <a:latin typeface="Arial" panose="020B0604020202020204" pitchFamily="34" charset="0"/>
                <a:cs typeface="Arial" panose="020B0604020202020204" pitchFamily="34" charset="0"/>
              </a:rPr>
              <a:t> (12)</a:t>
            </a:r>
          </a:p>
        </p:txBody>
      </p:sp>
      <p:sp>
        <p:nvSpPr>
          <p:cNvPr id="5" name="Symbol zastępczy zawartości 4">
            <a:extLst>
              <a:ext uri="{FF2B5EF4-FFF2-40B4-BE49-F238E27FC236}">
                <a16:creationId xmlns:a16="http://schemas.microsoft.com/office/drawing/2014/main" id="{42012767-F66F-4C00-825A-B77842C63EA7}"/>
              </a:ext>
            </a:extLst>
          </p:cNvPr>
          <p:cNvSpPr>
            <a:spLocks noGrp="1"/>
          </p:cNvSpPr>
          <p:nvPr>
            <p:ph idx="1"/>
          </p:nvPr>
        </p:nvSpPr>
        <p:spPr>
          <a:xfrm>
            <a:off x="628650" y="1216334"/>
            <a:ext cx="8035666" cy="4572000"/>
          </a:xfrm>
        </p:spPr>
        <p:txBody>
          <a:bodyPr>
            <a:normAutofit fontScale="25000" lnSpcReduction="20000"/>
          </a:bodyPr>
          <a:lstStyle/>
          <a:p>
            <a:pPr marL="0" indent="0">
              <a:lnSpc>
                <a:spcPct val="160000"/>
              </a:lnSpc>
              <a:buNone/>
            </a:pPr>
            <a:r>
              <a:rPr lang="en-US" sz="5600" b="1" dirty="0">
                <a:latin typeface="Arial" panose="020B0604020202020204" pitchFamily="34" charset="0"/>
                <a:cs typeface="Arial" panose="020B0604020202020204" pitchFamily="34" charset="0"/>
              </a:rPr>
              <a:t>The most important factors to ensure the maximum suitability / usefulness of training addressed to employees of the healthcare sector</a:t>
            </a:r>
            <a:endParaRPr lang="pl-PL" sz="5600" b="1" dirty="0">
              <a:latin typeface="Arial" panose="020B0604020202020204" pitchFamily="34" charset="0"/>
              <a:cs typeface="Arial" panose="020B0604020202020204" pitchFamily="34" charset="0"/>
            </a:endParaRPr>
          </a:p>
          <a:p>
            <a:pPr>
              <a:lnSpc>
                <a:spcPct val="160000"/>
              </a:lnSpc>
              <a:buFont typeface="Wingdings" panose="05000000000000000000" pitchFamily="2" charset="2"/>
              <a:buChar char="§"/>
            </a:pPr>
            <a:r>
              <a:rPr lang="en-US" sz="5600" dirty="0">
                <a:latin typeface="Arial" panose="020B0604020202020204" pitchFamily="34" charset="0"/>
                <a:cs typeface="Arial" panose="020B0604020202020204" pitchFamily="34" charset="0"/>
              </a:rPr>
              <a:t>5.2: Significant factors increasing the usefulness of training are: </a:t>
            </a:r>
            <a:r>
              <a:rPr lang="en-US" sz="5600" b="1" dirty="0">
                <a:solidFill>
                  <a:schemeClr val="accent1"/>
                </a:solidFill>
                <a:latin typeface="Arial" panose="020B0604020202020204" pitchFamily="34" charset="0"/>
                <a:cs typeface="Arial" panose="020B0604020202020204" pitchFamily="34" charset="0"/>
              </a:rPr>
              <a:t>gaining management knowledge, gaining more medical knowledge and the possibility of using the knowledge in everyday work, organizing hybrid trainings (combining workshop / practical elements with remote learning), creating both dedicated trainings for individual administrative functions. </a:t>
            </a:r>
            <a:r>
              <a:rPr lang="en-US" sz="5600" dirty="0">
                <a:latin typeface="Arial" panose="020B0604020202020204" pitchFamily="34" charset="0"/>
                <a:cs typeface="Arial" panose="020B0604020202020204" pitchFamily="34" charset="0"/>
              </a:rPr>
              <a:t>Trainings should focus on the transfer of knowledge directly related to everyday professional challenges - the practical application may be basing the training program on discussing specific cases.</a:t>
            </a:r>
            <a:endParaRPr lang="pl-PL" sz="5600" dirty="0">
              <a:latin typeface="Arial" panose="020B0604020202020204" pitchFamily="34" charset="0"/>
              <a:cs typeface="Arial" panose="020B0604020202020204" pitchFamily="34" charset="0"/>
            </a:endParaRPr>
          </a:p>
          <a:p>
            <a:pPr>
              <a:lnSpc>
                <a:spcPct val="160000"/>
              </a:lnSpc>
              <a:buFont typeface="Wingdings" panose="05000000000000000000" pitchFamily="2" charset="2"/>
              <a:buChar char="§"/>
            </a:pPr>
            <a:r>
              <a:rPr lang="en-US" sz="5600" dirty="0">
                <a:latin typeface="Arial" panose="020B0604020202020204" pitchFamily="34" charset="0"/>
                <a:cs typeface="Arial" panose="020B0604020202020204" pitchFamily="34" charset="0"/>
              </a:rPr>
              <a:t>5.4: Significant factors that increase the usefulness of the training are:</a:t>
            </a:r>
            <a:r>
              <a:rPr lang="en-US" sz="5600" b="1" dirty="0">
                <a:solidFill>
                  <a:schemeClr val="accent1"/>
                </a:solidFill>
                <a:latin typeface="Arial" panose="020B0604020202020204" pitchFamily="34" charset="0"/>
                <a:cs typeface="Arial" panose="020B0604020202020204" pitchFamily="34" charset="0"/>
              </a:rPr>
              <a:t> gaining management knowledge, </a:t>
            </a:r>
            <a:r>
              <a:rPr lang="en-US" sz="5600" dirty="0">
                <a:latin typeface="Arial" panose="020B0604020202020204" pitchFamily="34" charset="0"/>
                <a:cs typeface="Arial" panose="020B0604020202020204" pitchFamily="34" charset="0"/>
              </a:rPr>
              <a:t>the possibility of using the knowledge in everyday work, putting emphasis on practical skills and the workshop formula, creating shorter trainings that would be carried out in more frequent series, certification of participants who complete the trainings.</a:t>
            </a:r>
            <a:endParaRPr lang="pl-PL" sz="1800" dirty="0">
              <a:latin typeface="Arial" panose="020B0604020202020204" pitchFamily="34" charset="0"/>
              <a:cs typeface="Arial" panose="020B0604020202020204" pitchFamily="34" charset="0"/>
            </a:endParaRPr>
          </a:p>
        </p:txBody>
      </p:sp>
      <p:cxnSp>
        <p:nvCxnSpPr>
          <p:cNvPr id="7" name="Łącznik prosty 6">
            <a:extLst>
              <a:ext uri="{FF2B5EF4-FFF2-40B4-BE49-F238E27FC236}">
                <a16:creationId xmlns:a16="http://schemas.microsoft.com/office/drawing/2014/main" id="{FFB6CED4-FD1F-49BF-8A4A-8705558B0BC6}"/>
              </a:ext>
              <a:ext uri="{C183D7F6-B498-43B3-948B-1728B52AA6E4}">
                <adec:decorative xmlns:adec="http://schemas.microsoft.com/office/drawing/2017/decorative" val="1"/>
              </a:ext>
            </a:extLst>
          </p:cNvPr>
          <p:cNvCxnSpPr/>
          <p:nvPr/>
        </p:nvCxnSpPr>
        <p:spPr>
          <a:xfrm>
            <a:off x="628650" y="1184223"/>
            <a:ext cx="78867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Łącznik prosty 7">
            <a:extLst>
              <a:ext uri="{FF2B5EF4-FFF2-40B4-BE49-F238E27FC236}">
                <a16:creationId xmlns:a16="http://schemas.microsoft.com/office/drawing/2014/main" id="{7BB63E9F-C019-410E-8FC0-1DD1C2BDFFE8}"/>
              </a:ext>
              <a:ext uri="{C183D7F6-B498-43B3-948B-1728B52AA6E4}">
                <adec:decorative xmlns:adec="http://schemas.microsoft.com/office/drawing/2017/decorative" val="1"/>
              </a:ext>
            </a:extLst>
          </p:cNvPr>
          <p:cNvCxnSpPr>
            <a:cxnSpLocks/>
          </p:cNvCxnSpPr>
          <p:nvPr/>
        </p:nvCxnSpPr>
        <p:spPr>
          <a:xfrm>
            <a:off x="0" y="6176963"/>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9" name="Obraz 8" descr="Belka z logotypami: Fundusze Europejskie Wiedza Edukacja Rozwój, Rzeczpospolita Polska, Ministerstwo Zdrowia, Unia Europejska, Europejski Fundusz Społeczny">
            <a:extLst>
              <a:ext uri="{FF2B5EF4-FFF2-40B4-BE49-F238E27FC236}">
                <a16:creationId xmlns:a16="http://schemas.microsoft.com/office/drawing/2014/main" id="{ADEF3E14-DA26-4A20-8B74-E2E8FDC3DB5C}"/>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3087" y="6209075"/>
            <a:ext cx="5457825" cy="624205"/>
          </a:xfrm>
          <a:prstGeom prst="rect">
            <a:avLst/>
          </a:prstGeom>
          <a:noFill/>
          <a:ln>
            <a:noFill/>
          </a:ln>
        </p:spPr>
      </p:pic>
      <p:sp>
        <p:nvSpPr>
          <p:cNvPr id="11" name="Prostokąt 10">
            <a:extLst>
              <a:ext uri="{FF2B5EF4-FFF2-40B4-BE49-F238E27FC236}">
                <a16:creationId xmlns:a16="http://schemas.microsoft.com/office/drawing/2014/main" id="{ADB6499E-7375-4673-B5B0-9D53C0AC327D}"/>
              </a:ext>
            </a:extLst>
          </p:cNvPr>
          <p:cNvSpPr/>
          <p:nvPr/>
        </p:nvSpPr>
        <p:spPr>
          <a:xfrm>
            <a:off x="0" y="-15336"/>
            <a:ext cx="9144000" cy="407963"/>
          </a:xfrm>
          <a:prstGeom prst="rect">
            <a:avLst/>
          </a:prstGeom>
          <a:solidFill>
            <a:srgbClr val="007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600" dirty="0">
                <a:solidFill>
                  <a:schemeClr val="bg1"/>
                </a:solidFill>
                <a:latin typeface="Arial" panose="020B0604020202020204" pitchFamily="34" charset="0"/>
                <a:cs typeface="Arial" panose="020B0604020202020204" pitchFamily="34" charset="0"/>
              </a:rPr>
              <a:t>Analysis of the training needs of health sector workers - stage II</a:t>
            </a:r>
            <a:endParaRPr lang="pl-PL"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22691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ED622617-585D-4A62-9645-652A646585A8}"/>
              </a:ext>
            </a:extLst>
          </p:cNvPr>
          <p:cNvSpPr>
            <a:spLocks noGrp="1"/>
          </p:cNvSpPr>
          <p:nvPr>
            <p:ph type="title"/>
          </p:nvPr>
        </p:nvSpPr>
        <p:spPr>
          <a:xfrm>
            <a:off x="628650" y="365126"/>
            <a:ext cx="7886700" cy="819097"/>
          </a:xfrm>
        </p:spPr>
        <p:txBody>
          <a:bodyPr/>
          <a:lstStyle/>
          <a:p>
            <a:r>
              <a:rPr lang="pl-PL" b="1" dirty="0" err="1">
                <a:latin typeface="Arial" panose="020B0604020202020204" pitchFamily="34" charset="0"/>
                <a:cs typeface="Arial" panose="020B0604020202020204" pitchFamily="34" charset="0"/>
              </a:rPr>
              <a:t>Conclusions</a:t>
            </a:r>
            <a:r>
              <a:rPr lang="pl-PL" b="1" dirty="0">
                <a:latin typeface="Arial" panose="020B0604020202020204" pitchFamily="34" charset="0"/>
                <a:cs typeface="Arial" panose="020B0604020202020204" pitchFamily="34" charset="0"/>
              </a:rPr>
              <a:t> from the </a:t>
            </a:r>
            <a:r>
              <a:rPr lang="pl-PL" b="1" dirty="0" err="1">
                <a:latin typeface="Arial" panose="020B0604020202020204" pitchFamily="34" charset="0"/>
                <a:cs typeface="Arial" panose="020B0604020202020204" pitchFamily="34" charset="0"/>
              </a:rPr>
              <a:t>study</a:t>
            </a:r>
            <a:r>
              <a:rPr lang="pl-PL" b="1" dirty="0">
                <a:latin typeface="Arial" panose="020B0604020202020204" pitchFamily="34" charset="0"/>
                <a:cs typeface="Arial" panose="020B0604020202020204" pitchFamily="34" charset="0"/>
              </a:rPr>
              <a:t> (13)</a:t>
            </a:r>
          </a:p>
        </p:txBody>
      </p:sp>
      <p:sp>
        <p:nvSpPr>
          <p:cNvPr id="5" name="Symbol zastępczy zawartości 4">
            <a:extLst>
              <a:ext uri="{FF2B5EF4-FFF2-40B4-BE49-F238E27FC236}">
                <a16:creationId xmlns:a16="http://schemas.microsoft.com/office/drawing/2014/main" id="{42012767-F66F-4C00-825A-B77842C63EA7}"/>
              </a:ext>
            </a:extLst>
          </p:cNvPr>
          <p:cNvSpPr>
            <a:spLocks noGrp="1"/>
          </p:cNvSpPr>
          <p:nvPr>
            <p:ph idx="1"/>
          </p:nvPr>
        </p:nvSpPr>
        <p:spPr>
          <a:xfrm>
            <a:off x="628650" y="1439057"/>
            <a:ext cx="7886700" cy="4572000"/>
          </a:xfrm>
        </p:spPr>
        <p:txBody>
          <a:bodyPr>
            <a:normAutofit fontScale="85000" lnSpcReduction="10000"/>
          </a:bodyPr>
          <a:lstStyle/>
          <a:p>
            <a:pPr marL="0" indent="0">
              <a:lnSpc>
                <a:spcPct val="160000"/>
              </a:lnSpc>
              <a:buNone/>
            </a:pPr>
            <a:r>
              <a:rPr lang="en-US" sz="1800" b="1" dirty="0">
                <a:latin typeface="Arial" panose="020B0604020202020204" pitchFamily="34" charset="0"/>
                <a:cs typeface="Arial" panose="020B0604020202020204" pitchFamily="34" charset="0"/>
              </a:rPr>
              <a:t>Barriers to access to education for health care workers</a:t>
            </a:r>
          </a:p>
          <a:p>
            <a:pPr marL="0" indent="0">
              <a:lnSpc>
                <a:spcPct val="160000"/>
              </a:lnSpc>
              <a:buNone/>
            </a:pPr>
            <a:r>
              <a:rPr lang="en-US" sz="1800" dirty="0">
                <a:latin typeface="Arial" panose="020B0604020202020204" pitchFamily="34" charset="0"/>
                <a:cs typeface="Arial" panose="020B0604020202020204" pitchFamily="34" charset="0"/>
              </a:rPr>
              <a:t>5.2: The most important barriers include: financial barriers (cost of commercial training, studies, but also the need to incur costs related to logistics - transport to the place of training), availability of tailored training (insufficient training (or lack of) dedicated to individual institutions or focused on the specificity of </a:t>
            </a:r>
            <a:r>
              <a:rPr lang="en-US" sz="1800" dirty="0" err="1">
                <a:latin typeface="Arial" panose="020B0604020202020204" pitchFamily="34" charset="0"/>
                <a:cs typeface="Arial" panose="020B0604020202020204" pitchFamily="34" charset="0"/>
              </a:rPr>
              <a:t>of</a:t>
            </a:r>
            <a:r>
              <a:rPr lang="en-US" sz="1800" dirty="0">
                <a:latin typeface="Arial" panose="020B0604020202020204" pitchFamily="34" charset="0"/>
                <a:cs typeface="Arial" panose="020B0604020202020204" pitchFamily="34" charset="0"/>
              </a:rPr>
              <a:t> a given profession in administration in the health service. Often the training did not take into account the specificity of the industry to a sufficient degree), time availability (administrative employees are often unable to afford to participate in training due to a large number of current professional duties)</a:t>
            </a:r>
          </a:p>
          <a:p>
            <a:pPr marL="0" indent="0">
              <a:lnSpc>
                <a:spcPct val="160000"/>
              </a:lnSpc>
              <a:buNone/>
            </a:pPr>
            <a:r>
              <a:rPr lang="en-US" sz="1800" dirty="0">
                <a:latin typeface="Arial" panose="020B0604020202020204" pitchFamily="34" charset="0"/>
                <a:cs typeface="Arial" panose="020B0604020202020204" pitchFamily="34" charset="0"/>
              </a:rPr>
              <a:t>5.4: The most important barriers include: financial barriers (too high costs, especially for the lowest-earned groups of employees, e.g. nurses, paramedics), availability of training (limited especially during the last year due to the pandemic) and lack of time.</a:t>
            </a:r>
            <a:endParaRPr lang="pl-PL" sz="1800" dirty="0">
              <a:latin typeface="Arial" panose="020B0604020202020204" pitchFamily="34" charset="0"/>
              <a:cs typeface="Arial" panose="020B0604020202020204" pitchFamily="34" charset="0"/>
            </a:endParaRPr>
          </a:p>
        </p:txBody>
      </p:sp>
      <p:cxnSp>
        <p:nvCxnSpPr>
          <p:cNvPr id="7" name="Łącznik prosty 6">
            <a:extLst>
              <a:ext uri="{FF2B5EF4-FFF2-40B4-BE49-F238E27FC236}">
                <a16:creationId xmlns:a16="http://schemas.microsoft.com/office/drawing/2014/main" id="{FFB6CED4-FD1F-49BF-8A4A-8705558B0BC6}"/>
              </a:ext>
              <a:ext uri="{C183D7F6-B498-43B3-948B-1728B52AA6E4}">
                <adec:decorative xmlns:adec="http://schemas.microsoft.com/office/drawing/2017/decorative" val="1"/>
              </a:ext>
            </a:extLst>
          </p:cNvPr>
          <p:cNvCxnSpPr/>
          <p:nvPr/>
        </p:nvCxnSpPr>
        <p:spPr>
          <a:xfrm>
            <a:off x="628650" y="1184223"/>
            <a:ext cx="78867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Łącznik prosty 7">
            <a:extLst>
              <a:ext uri="{FF2B5EF4-FFF2-40B4-BE49-F238E27FC236}">
                <a16:creationId xmlns:a16="http://schemas.microsoft.com/office/drawing/2014/main" id="{7BB63E9F-C019-410E-8FC0-1DD1C2BDFFE8}"/>
              </a:ext>
              <a:ext uri="{C183D7F6-B498-43B3-948B-1728B52AA6E4}">
                <adec:decorative xmlns:adec="http://schemas.microsoft.com/office/drawing/2017/decorative" val="1"/>
              </a:ext>
            </a:extLst>
          </p:cNvPr>
          <p:cNvCxnSpPr>
            <a:cxnSpLocks/>
          </p:cNvCxnSpPr>
          <p:nvPr/>
        </p:nvCxnSpPr>
        <p:spPr>
          <a:xfrm>
            <a:off x="0" y="6176963"/>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9" name="Obraz 8" descr="Belka z logotypami: Fundusze Europejskie Wiedza Edukacja Rozwój, Rzeczpospolita Polska, Ministerstwo Zdrowia, Unia Europejska, Europejski Fundusz Społeczny">
            <a:extLst>
              <a:ext uri="{FF2B5EF4-FFF2-40B4-BE49-F238E27FC236}">
                <a16:creationId xmlns:a16="http://schemas.microsoft.com/office/drawing/2014/main" id="{F965F350-A4A8-41E3-AD08-C08B17CEE53A}"/>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3087" y="6209075"/>
            <a:ext cx="5457825" cy="624205"/>
          </a:xfrm>
          <a:prstGeom prst="rect">
            <a:avLst/>
          </a:prstGeom>
          <a:noFill/>
          <a:ln>
            <a:noFill/>
          </a:ln>
        </p:spPr>
      </p:pic>
      <p:sp>
        <p:nvSpPr>
          <p:cNvPr id="11" name="Prostokąt 10">
            <a:extLst>
              <a:ext uri="{FF2B5EF4-FFF2-40B4-BE49-F238E27FC236}">
                <a16:creationId xmlns:a16="http://schemas.microsoft.com/office/drawing/2014/main" id="{0C8FFE09-1A22-4811-9397-D538EA5C0A03}"/>
              </a:ext>
            </a:extLst>
          </p:cNvPr>
          <p:cNvSpPr/>
          <p:nvPr/>
        </p:nvSpPr>
        <p:spPr>
          <a:xfrm>
            <a:off x="0" y="-15336"/>
            <a:ext cx="9144000" cy="407963"/>
          </a:xfrm>
          <a:prstGeom prst="rect">
            <a:avLst/>
          </a:prstGeom>
          <a:solidFill>
            <a:srgbClr val="007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600" dirty="0">
                <a:solidFill>
                  <a:schemeClr val="bg1"/>
                </a:solidFill>
                <a:latin typeface="Arial" panose="020B0604020202020204" pitchFamily="34" charset="0"/>
                <a:cs typeface="Arial" panose="020B0604020202020204" pitchFamily="34" charset="0"/>
              </a:rPr>
              <a:t>Analysis of the training needs of health sector workers - stage II</a:t>
            </a:r>
            <a:endParaRPr lang="pl-PL"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75798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ED622617-585D-4A62-9645-652A646585A8}"/>
              </a:ext>
            </a:extLst>
          </p:cNvPr>
          <p:cNvSpPr>
            <a:spLocks noGrp="1"/>
          </p:cNvSpPr>
          <p:nvPr>
            <p:ph type="title"/>
          </p:nvPr>
        </p:nvSpPr>
        <p:spPr>
          <a:xfrm>
            <a:off x="628650" y="365126"/>
            <a:ext cx="7886700" cy="819097"/>
          </a:xfrm>
        </p:spPr>
        <p:txBody>
          <a:bodyPr/>
          <a:lstStyle/>
          <a:p>
            <a:r>
              <a:rPr lang="pl-PL" b="1" dirty="0" err="1">
                <a:latin typeface="Arial" panose="020B0604020202020204" pitchFamily="34" charset="0"/>
                <a:cs typeface="Arial" panose="020B0604020202020204" pitchFamily="34" charset="0"/>
              </a:rPr>
              <a:t>Conclusions</a:t>
            </a:r>
            <a:r>
              <a:rPr lang="pl-PL" b="1" dirty="0">
                <a:latin typeface="Arial" panose="020B0604020202020204" pitchFamily="34" charset="0"/>
                <a:cs typeface="Arial" panose="020B0604020202020204" pitchFamily="34" charset="0"/>
              </a:rPr>
              <a:t> from the </a:t>
            </a:r>
            <a:r>
              <a:rPr lang="pl-PL" b="1" dirty="0" err="1">
                <a:latin typeface="Arial" panose="020B0604020202020204" pitchFamily="34" charset="0"/>
                <a:cs typeface="Arial" panose="020B0604020202020204" pitchFamily="34" charset="0"/>
              </a:rPr>
              <a:t>study</a:t>
            </a:r>
            <a:r>
              <a:rPr lang="pl-PL" b="1" dirty="0">
                <a:latin typeface="Arial" panose="020B0604020202020204" pitchFamily="34" charset="0"/>
                <a:cs typeface="Arial" panose="020B0604020202020204" pitchFamily="34" charset="0"/>
              </a:rPr>
              <a:t> (14)</a:t>
            </a:r>
          </a:p>
        </p:txBody>
      </p:sp>
      <p:sp>
        <p:nvSpPr>
          <p:cNvPr id="5" name="Symbol zastępczy zawartości 4">
            <a:extLst>
              <a:ext uri="{FF2B5EF4-FFF2-40B4-BE49-F238E27FC236}">
                <a16:creationId xmlns:a16="http://schemas.microsoft.com/office/drawing/2014/main" id="{42012767-F66F-4C00-825A-B77842C63EA7}"/>
              </a:ext>
            </a:extLst>
          </p:cNvPr>
          <p:cNvSpPr>
            <a:spLocks noGrp="1"/>
          </p:cNvSpPr>
          <p:nvPr>
            <p:ph idx="1"/>
          </p:nvPr>
        </p:nvSpPr>
        <p:spPr>
          <a:xfrm>
            <a:off x="628650" y="1439057"/>
            <a:ext cx="7886700" cy="4572000"/>
          </a:xfrm>
        </p:spPr>
        <p:txBody>
          <a:bodyPr>
            <a:normAutofit fontScale="77500" lnSpcReduction="20000"/>
          </a:bodyPr>
          <a:lstStyle/>
          <a:p>
            <a:pPr marL="0" indent="0">
              <a:lnSpc>
                <a:spcPct val="160000"/>
              </a:lnSpc>
              <a:buNone/>
            </a:pPr>
            <a:r>
              <a:rPr lang="en-US" sz="1800" b="1" dirty="0">
                <a:latin typeface="Arial" panose="020B0604020202020204" pitchFamily="34" charset="0"/>
                <a:cs typeface="Arial" panose="020B0604020202020204" pitchFamily="34" charset="0"/>
              </a:rPr>
              <a:t>Expectations regarding specialist equipment necessary for effective training</a:t>
            </a:r>
            <a:endParaRPr lang="pl-PL" sz="1800" b="1" dirty="0">
              <a:latin typeface="Arial" panose="020B0604020202020204" pitchFamily="34" charset="0"/>
              <a:cs typeface="Arial" panose="020B0604020202020204" pitchFamily="34" charset="0"/>
            </a:endParaRPr>
          </a:p>
          <a:p>
            <a:pPr>
              <a:lnSpc>
                <a:spcPct val="160000"/>
              </a:lnSpc>
              <a:buFont typeface="Wingdings" panose="05000000000000000000" pitchFamily="2" charset="2"/>
              <a:buChar char="§"/>
            </a:pPr>
            <a:r>
              <a:rPr lang="en-US" sz="1800" dirty="0">
                <a:latin typeface="Arial" panose="020B0604020202020204" pitchFamily="34" charset="0"/>
                <a:cs typeface="Arial" panose="020B0604020202020204" pitchFamily="34" charset="0"/>
              </a:rPr>
              <a:t>5.2: The expectations regarding the specialist equipment necessary to conduct training include: </a:t>
            </a:r>
            <a:r>
              <a:rPr lang="en-US" sz="1800" b="1" dirty="0">
                <a:solidFill>
                  <a:schemeClr val="accent1"/>
                </a:solidFill>
                <a:latin typeface="Arial" panose="020B0604020202020204" pitchFamily="34" charset="0"/>
                <a:cs typeface="Arial" panose="020B0604020202020204" pitchFamily="34" charset="0"/>
              </a:rPr>
              <a:t>communication platform for conducting high-quality distance training </a:t>
            </a:r>
            <a:r>
              <a:rPr lang="en-US" sz="1800" dirty="0">
                <a:latin typeface="Arial" panose="020B0604020202020204" pitchFamily="34" charset="0"/>
                <a:cs typeface="Arial" panose="020B0604020202020204" pitchFamily="34" charset="0"/>
              </a:rPr>
              <a:t>(platforms that only transmit audio and video are not recommended, but those that </a:t>
            </a:r>
            <a:r>
              <a:rPr lang="en-US" sz="1800" b="1" dirty="0">
                <a:solidFill>
                  <a:schemeClr val="accent1"/>
                </a:solidFill>
                <a:latin typeface="Arial" panose="020B0604020202020204" pitchFamily="34" charset="0"/>
                <a:cs typeface="Arial" panose="020B0604020202020204" pitchFamily="34" charset="0"/>
              </a:rPr>
              <a:t>allow for the presentation of the lecture, transfer of files, videos and other content, including remote seminars, workshops). </a:t>
            </a:r>
            <a:r>
              <a:rPr lang="en-US" sz="1800" dirty="0">
                <a:latin typeface="Arial" panose="020B0604020202020204" pitchFamily="34" charset="0"/>
                <a:cs typeface="Arial" panose="020B0604020202020204" pitchFamily="34" charset="0"/>
              </a:rPr>
              <a:t>For this purpose, it is possible to create a dedicated platform or use existing solutions (</a:t>
            </a:r>
            <a:r>
              <a:rPr lang="en-US" sz="1800" dirty="0" err="1">
                <a:latin typeface="Arial" panose="020B0604020202020204" pitchFamily="34" charset="0"/>
                <a:cs typeface="Arial" panose="020B0604020202020204" pitchFamily="34" charset="0"/>
              </a:rPr>
              <a:t>eg</a:t>
            </a:r>
            <a:r>
              <a:rPr lang="en-US" sz="1800" dirty="0">
                <a:latin typeface="Arial" panose="020B0604020202020204" pitchFamily="34" charset="0"/>
                <a:cs typeface="Arial" panose="020B0604020202020204" pitchFamily="34" charset="0"/>
              </a:rPr>
              <a:t> Zoom, MS-Teams, etc.). At the same time, it is recommended to automate the processes related to collecting data of training participants in order to minimize the number of activities related to the processing of participants' data.</a:t>
            </a:r>
          </a:p>
          <a:p>
            <a:pPr>
              <a:lnSpc>
                <a:spcPct val="160000"/>
              </a:lnSpc>
              <a:buFont typeface="Wingdings" panose="05000000000000000000" pitchFamily="2" charset="2"/>
              <a:buChar char="§"/>
            </a:pPr>
            <a:r>
              <a:rPr lang="en-US" sz="1800" dirty="0">
                <a:latin typeface="Arial" panose="020B0604020202020204" pitchFamily="34" charset="0"/>
                <a:cs typeface="Arial" panose="020B0604020202020204" pitchFamily="34" charset="0"/>
              </a:rPr>
              <a:t>5.4: Among the most frequently cited training-related expectations are: the possibility of </a:t>
            </a:r>
            <a:r>
              <a:rPr lang="en-US" sz="1800" b="1" dirty="0">
                <a:solidFill>
                  <a:schemeClr val="accent1"/>
                </a:solidFill>
                <a:latin typeface="Arial" panose="020B0604020202020204" pitchFamily="34" charset="0"/>
                <a:cs typeface="Arial" panose="020B0604020202020204" pitchFamily="34" charset="0"/>
              </a:rPr>
              <a:t>remote participation </a:t>
            </a:r>
            <a:r>
              <a:rPr lang="en-US" sz="1800" dirty="0">
                <a:latin typeface="Arial" panose="020B0604020202020204" pitchFamily="34" charset="0"/>
                <a:cs typeface="Arial" panose="020B0604020202020204" pitchFamily="34" charset="0"/>
              </a:rPr>
              <a:t>in the training and the provision of training materials to each participant. The possibility of using </a:t>
            </a:r>
            <a:r>
              <a:rPr lang="en-US" sz="1800" b="1" dirty="0">
                <a:solidFill>
                  <a:schemeClr val="accent1"/>
                </a:solidFill>
                <a:latin typeface="Arial" panose="020B0604020202020204" pitchFamily="34" charset="0"/>
                <a:cs typeface="Arial" panose="020B0604020202020204" pitchFamily="34" charset="0"/>
              </a:rPr>
              <a:t>simulation centers</a:t>
            </a:r>
            <a:r>
              <a:rPr lang="en-US" sz="1800" dirty="0">
                <a:latin typeface="Arial" panose="020B0604020202020204" pitchFamily="34" charset="0"/>
                <a:cs typeface="Arial" panose="020B0604020202020204" pitchFamily="34" charset="0"/>
              </a:rPr>
              <a:t>, which can be used both in the course of postgraduate education, as well as short training courses dedicated to various groups of medical workers, brings great value.</a:t>
            </a:r>
            <a:endParaRPr lang="pl-PL" sz="1800" dirty="0">
              <a:latin typeface="Arial" panose="020B0604020202020204" pitchFamily="34" charset="0"/>
              <a:cs typeface="Arial" panose="020B0604020202020204" pitchFamily="34" charset="0"/>
            </a:endParaRPr>
          </a:p>
        </p:txBody>
      </p:sp>
      <p:cxnSp>
        <p:nvCxnSpPr>
          <p:cNvPr id="7" name="Łącznik prosty 6">
            <a:extLst>
              <a:ext uri="{FF2B5EF4-FFF2-40B4-BE49-F238E27FC236}">
                <a16:creationId xmlns:a16="http://schemas.microsoft.com/office/drawing/2014/main" id="{FFB6CED4-FD1F-49BF-8A4A-8705558B0BC6}"/>
              </a:ext>
              <a:ext uri="{C183D7F6-B498-43B3-948B-1728B52AA6E4}">
                <adec:decorative xmlns:adec="http://schemas.microsoft.com/office/drawing/2017/decorative" val="1"/>
              </a:ext>
            </a:extLst>
          </p:cNvPr>
          <p:cNvCxnSpPr/>
          <p:nvPr/>
        </p:nvCxnSpPr>
        <p:spPr>
          <a:xfrm>
            <a:off x="628650" y="1184223"/>
            <a:ext cx="78867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Łącznik prosty 7">
            <a:extLst>
              <a:ext uri="{FF2B5EF4-FFF2-40B4-BE49-F238E27FC236}">
                <a16:creationId xmlns:a16="http://schemas.microsoft.com/office/drawing/2014/main" id="{7BB63E9F-C019-410E-8FC0-1DD1C2BDFFE8}"/>
              </a:ext>
              <a:ext uri="{C183D7F6-B498-43B3-948B-1728B52AA6E4}">
                <adec:decorative xmlns:adec="http://schemas.microsoft.com/office/drawing/2017/decorative" val="1"/>
              </a:ext>
            </a:extLst>
          </p:cNvPr>
          <p:cNvCxnSpPr>
            <a:cxnSpLocks/>
          </p:cNvCxnSpPr>
          <p:nvPr/>
        </p:nvCxnSpPr>
        <p:spPr>
          <a:xfrm>
            <a:off x="0" y="6176963"/>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9" name="Obraz 8" descr="Belka z logotypami: Fundusze Europejskie Wiedza Edukacja Rozwój, Rzeczpospolita Polska, Ministerstwo Zdrowia, Unia Europejska, Europejski Fundusz Społeczny">
            <a:extLst>
              <a:ext uri="{FF2B5EF4-FFF2-40B4-BE49-F238E27FC236}">
                <a16:creationId xmlns:a16="http://schemas.microsoft.com/office/drawing/2014/main" id="{EEB8261A-D7A2-4892-84BD-3F88E303B0B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3087" y="6209075"/>
            <a:ext cx="5457825" cy="624205"/>
          </a:xfrm>
          <a:prstGeom prst="rect">
            <a:avLst/>
          </a:prstGeom>
          <a:noFill/>
          <a:ln>
            <a:noFill/>
          </a:ln>
        </p:spPr>
      </p:pic>
      <p:sp>
        <p:nvSpPr>
          <p:cNvPr id="11" name="Prostokąt 10">
            <a:extLst>
              <a:ext uri="{FF2B5EF4-FFF2-40B4-BE49-F238E27FC236}">
                <a16:creationId xmlns:a16="http://schemas.microsoft.com/office/drawing/2014/main" id="{0B7666B5-A006-42B8-9A62-E75DBE886265}"/>
              </a:ext>
            </a:extLst>
          </p:cNvPr>
          <p:cNvSpPr/>
          <p:nvPr/>
        </p:nvSpPr>
        <p:spPr>
          <a:xfrm>
            <a:off x="0" y="-15336"/>
            <a:ext cx="9144000" cy="407963"/>
          </a:xfrm>
          <a:prstGeom prst="rect">
            <a:avLst/>
          </a:prstGeom>
          <a:solidFill>
            <a:srgbClr val="007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600" dirty="0">
                <a:solidFill>
                  <a:schemeClr val="bg1"/>
                </a:solidFill>
                <a:latin typeface="Arial" panose="020B0604020202020204" pitchFamily="34" charset="0"/>
                <a:cs typeface="Arial" panose="020B0604020202020204" pitchFamily="34" charset="0"/>
              </a:rPr>
              <a:t>Analysis of the training needs of health sector workers - stage II</a:t>
            </a:r>
            <a:endParaRPr lang="pl-PL"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459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ED622617-585D-4A62-9645-652A646585A8}"/>
              </a:ext>
            </a:extLst>
          </p:cNvPr>
          <p:cNvSpPr>
            <a:spLocks noGrp="1"/>
          </p:cNvSpPr>
          <p:nvPr>
            <p:ph type="title"/>
          </p:nvPr>
        </p:nvSpPr>
        <p:spPr>
          <a:xfrm>
            <a:off x="628650" y="365126"/>
            <a:ext cx="7886700" cy="819097"/>
          </a:xfrm>
        </p:spPr>
        <p:txBody>
          <a:bodyPr/>
          <a:lstStyle/>
          <a:p>
            <a:r>
              <a:rPr lang="pl-PL" b="1" dirty="0" err="1">
                <a:latin typeface="Arial" panose="020B0604020202020204" pitchFamily="34" charset="0"/>
                <a:cs typeface="Arial" panose="020B0604020202020204" pitchFamily="34" charset="0"/>
              </a:rPr>
              <a:t>Aim</a:t>
            </a:r>
            <a:r>
              <a:rPr lang="pl-PL" b="1" dirty="0">
                <a:latin typeface="Arial" panose="020B0604020202020204" pitchFamily="34" charset="0"/>
                <a:cs typeface="Arial" panose="020B0604020202020204" pitchFamily="34" charset="0"/>
              </a:rPr>
              <a:t> of the </a:t>
            </a:r>
            <a:r>
              <a:rPr lang="pl-PL" b="1" dirty="0" err="1">
                <a:latin typeface="Arial" panose="020B0604020202020204" pitchFamily="34" charset="0"/>
                <a:cs typeface="Arial" panose="020B0604020202020204" pitchFamily="34" charset="0"/>
              </a:rPr>
              <a:t>study</a:t>
            </a:r>
            <a:endParaRPr lang="pl-PL" b="1" dirty="0">
              <a:latin typeface="Arial" panose="020B0604020202020204" pitchFamily="34" charset="0"/>
              <a:cs typeface="Arial" panose="020B0604020202020204" pitchFamily="34" charset="0"/>
            </a:endParaRPr>
          </a:p>
        </p:txBody>
      </p:sp>
      <p:sp>
        <p:nvSpPr>
          <p:cNvPr id="5" name="Symbol zastępczy zawartości 4">
            <a:extLst>
              <a:ext uri="{FF2B5EF4-FFF2-40B4-BE49-F238E27FC236}">
                <a16:creationId xmlns:a16="http://schemas.microsoft.com/office/drawing/2014/main" id="{42012767-F66F-4C00-825A-B77842C63EA7}"/>
              </a:ext>
            </a:extLst>
          </p:cNvPr>
          <p:cNvSpPr>
            <a:spLocks noGrp="1"/>
          </p:cNvSpPr>
          <p:nvPr>
            <p:ph idx="1"/>
          </p:nvPr>
        </p:nvSpPr>
        <p:spPr>
          <a:xfrm>
            <a:off x="628650" y="1439057"/>
            <a:ext cx="7886700" cy="4572000"/>
          </a:xfrm>
        </p:spPr>
        <p:txBody>
          <a:bodyPr>
            <a:normAutofit fontScale="85000" lnSpcReduction="20000"/>
          </a:bodyPr>
          <a:lstStyle/>
          <a:p>
            <a:pPr marL="0" indent="0">
              <a:lnSpc>
                <a:spcPct val="150000"/>
              </a:lnSpc>
              <a:buNone/>
            </a:pPr>
            <a:r>
              <a:rPr lang="en-US" sz="2400" dirty="0">
                <a:latin typeface="Arial" panose="020B0604020202020204" pitchFamily="34" charset="0"/>
                <a:cs typeface="Arial" panose="020B0604020202020204" pitchFamily="34" charset="0"/>
              </a:rPr>
              <a:t>The main objective of the evaluation study was to assess </a:t>
            </a:r>
            <a:r>
              <a:rPr lang="en-US" sz="2400" b="1" dirty="0">
                <a:solidFill>
                  <a:schemeClr val="accent1"/>
                </a:solidFill>
                <a:latin typeface="Arial" panose="020B0604020202020204" pitchFamily="34" charset="0"/>
                <a:cs typeface="Arial" panose="020B0604020202020204" pitchFamily="34" charset="0"/>
              </a:rPr>
              <a:t>the quality of knowledge and skills </a:t>
            </a:r>
            <a:r>
              <a:rPr lang="en-US" sz="2400" dirty="0">
                <a:latin typeface="Arial" panose="020B0604020202020204" pitchFamily="34" charset="0"/>
                <a:cs typeface="Arial" panose="020B0604020202020204" pitchFamily="34" charset="0"/>
              </a:rPr>
              <a:t>acquired through participation in projects implemented under the </a:t>
            </a:r>
            <a:r>
              <a:rPr lang="en-US" sz="2400" b="1" dirty="0">
                <a:solidFill>
                  <a:schemeClr val="accent1"/>
                </a:solidFill>
                <a:latin typeface="Arial" panose="020B0604020202020204" pitchFamily="34" charset="0"/>
                <a:cs typeface="Arial" panose="020B0604020202020204" pitchFamily="34" charset="0"/>
              </a:rPr>
              <a:t>Operational Program Knowledge Education</a:t>
            </a:r>
            <a:r>
              <a:rPr lang="pl-PL" sz="2400" b="1" dirty="0">
                <a:solidFill>
                  <a:schemeClr val="accent1"/>
                </a:solidFill>
                <a:latin typeface="Arial" panose="020B0604020202020204" pitchFamily="34" charset="0"/>
                <a:cs typeface="Arial" panose="020B0604020202020204" pitchFamily="34" charset="0"/>
              </a:rPr>
              <a:t> and</a:t>
            </a:r>
            <a:r>
              <a:rPr lang="en-US" sz="2400" b="1" dirty="0">
                <a:solidFill>
                  <a:schemeClr val="accent1"/>
                </a:solidFill>
                <a:latin typeface="Arial" panose="020B0604020202020204" pitchFamily="34" charset="0"/>
                <a:cs typeface="Arial" panose="020B0604020202020204" pitchFamily="34" charset="0"/>
              </a:rPr>
              <a:t> Development 2014-2020 (OP KED) </a:t>
            </a:r>
            <a:r>
              <a:rPr lang="en-US" sz="2400" dirty="0">
                <a:latin typeface="Arial" panose="020B0604020202020204" pitchFamily="34" charset="0"/>
                <a:cs typeface="Arial" panose="020B0604020202020204" pitchFamily="34" charset="0"/>
              </a:rPr>
              <a:t>and to learn about the </a:t>
            </a:r>
            <a:r>
              <a:rPr lang="en-US" sz="2400" b="1" dirty="0">
                <a:solidFill>
                  <a:schemeClr val="accent1"/>
                </a:solidFill>
                <a:latin typeface="Arial" panose="020B0604020202020204" pitchFamily="34" charset="0"/>
                <a:cs typeface="Arial" panose="020B0604020202020204" pitchFamily="34" charset="0"/>
              </a:rPr>
              <a:t>current training needs </a:t>
            </a:r>
            <a:r>
              <a:rPr lang="en-US" sz="2400" dirty="0">
                <a:latin typeface="Arial" panose="020B0604020202020204" pitchFamily="34" charset="0"/>
                <a:cs typeface="Arial" panose="020B0604020202020204" pitchFamily="34" charset="0"/>
              </a:rPr>
              <a:t>of medical and non-medical workers in the healthcare sector.</a:t>
            </a:r>
            <a:endParaRPr lang="pl-PL" sz="2400" dirty="0">
              <a:latin typeface="Arial" panose="020B0604020202020204" pitchFamily="34" charset="0"/>
              <a:cs typeface="Arial" panose="020B0604020202020204" pitchFamily="34" charset="0"/>
            </a:endParaRPr>
          </a:p>
          <a:p>
            <a:pPr marL="0" indent="0">
              <a:lnSpc>
                <a:spcPct val="150000"/>
              </a:lnSpc>
              <a:buNone/>
            </a:pPr>
            <a:endParaRPr lang="pl-PL" sz="2400" dirty="0">
              <a:latin typeface="Arial" panose="020B0604020202020204" pitchFamily="34" charset="0"/>
              <a:cs typeface="Arial" panose="020B0604020202020204" pitchFamily="34" charset="0"/>
            </a:endParaRPr>
          </a:p>
          <a:p>
            <a:pPr marL="0" indent="0">
              <a:lnSpc>
                <a:spcPct val="150000"/>
              </a:lnSpc>
              <a:buNone/>
            </a:pPr>
            <a:r>
              <a:rPr lang="en-US" sz="1900" dirty="0">
                <a:latin typeface="Arial" panose="020B0604020202020204" pitchFamily="34" charset="0"/>
                <a:cs typeface="Arial" panose="020B0604020202020204" pitchFamily="34" charset="0"/>
              </a:rPr>
              <a:t>This study was </a:t>
            </a:r>
            <a:r>
              <a:rPr lang="en-US" sz="1900" b="1" dirty="0">
                <a:latin typeface="Arial" panose="020B0604020202020204" pitchFamily="34" charset="0"/>
                <a:cs typeface="Arial" panose="020B0604020202020204" pitchFamily="34" charset="0"/>
              </a:rPr>
              <a:t>the second stage </a:t>
            </a:r>
            <a:r>
              <a:rPr lang="en-US" sz="1900" dirty="0">
                <a:latin typeface="Arial" panose="020B0604020202020204" pitchFamily="34" charset="0"/>
                <a:cs typeface="Arial" panose="020B0604020202020204" pitchFamily="34" charset="0"/>
              </a:rPr>
              <a:t>of the evaluation of training needs of health sector workers. The first stage of the study was carried out in 2016: Report prepared by AGROTEC POLSKA Ltd. commissioned by the Ministry of Health: </a:t>
            </a:r>
            <a:endParaRPr lang="pl-PL" sz="1900" dirty="0">
              <a:latin typeface="Arial" panose="020B0604020202020204" pitchFamily="34" charset="0"/>
              <a:cs typeface="Arial" panose="020B0604020202020204" pitchFamily="34" charset="0"/>
            </a:endParaRPr>
          </a:p>
          <a:p>
            <a:pPr marL="0" indent="0">
              <a:lnSpc>
                <a:spcPct val="150000"/>
              </a:lnSpc>
              <a:buNone/>
            </a:pPr>
            <a:r>
              <a:rPr lang="en-US" sz="1900" b="1" dirty="0">
                <a:latin typeface="Arial" panose="020B0604020202020204" pitchFamily="34" charset="0"/>
                <a:cs typeface="Arial" panose="020B0604020202020204" pitchFamily="34" charset="0"/>
              </a:rPr>
              <a:t>Analysis of the training needs of health sector employees.</a:t>
            </a:r>
            <a:endParaRPr lang="pl-PL" sz="2400" b="1" dirty="0">
              <a:latin typeface="Arial" panose="020B0604020202020204" pitchFamily="34" charset="0"/>
              <a:cs typeface="Arial" panose="020B0604020202020204" pitchFamily="34" charset="0"/>
            </a:endParaRPr>
          </a:p>
        </p:txBody>
      </p:sp>
      <p:cxnSp>
        <p:nvCxnSpPr>
          <p:cNvPr id="7" name="Łącznik prosty 6">
            <a:extLst>
              <a:ext uri="{FF2B5EF4-FFF2-40B4-BE49-F238E27FC236}">
                <a16:creationId xmlns:a16="http://schemas.microsoft.com/office/drawing/2014/main" id="{FFB6CED4-FD1F-49BF-8A4A-8705558B0BC6}"/>
              </a:ext>
              <a:ext uri="{C183D7F6-B498-43B3-948B-1728B52AA6E4}">
                <adec:decorative xmlns:adec="http://schemas.microsoft.com/office/drawing/2017/decorative" val="1"/>
              </a:ext>
            </a:extLst>
          </p:cNvPr>
          <p:cNvCxnSpPr/>
          <p:nvPr/>
        </p:nvCxnSpPr>
        <p:spPr>
          <a:xfrm>
            <a:off x="628650" y="1184223"/>
            <a:ext cx="78867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Łącznik prosty 7">
            <a:extLst>
              <a:ext uri="{FF2B5EF4-FFF2-40B4-BE49-F238E27FC236}">
                <a16:creationId xmlns:a16="http://schemas.microsoft.com/office/drawing/2014/main" id="{7BB63E9F-C019-410E-8FC0-1DD1C2BDFFE8}"/>
              </a:ext>
              <a:ext uri="{C183D7F6-B498-43B3-948B-1728B52AA6E4}">
                <adec:decorative xmlns:adec="http://schemas.microsoft.com/office/drawing/2017/decorative" val="1"/>
              </a:ext>
            </a:extLst>
          </p:cNvPr>
          <p:cNvCxnSpPr>
            <a:cxnSpLocks/>
          </p:cNvCxnSpPr>
          <p:nvPr/>
        </p:nvCxnSpPr>
        <p:spPr>
          <a:xfrm>
            <a:off x="0" y="6176963"/>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0" name="Prostokąt 9">
            <a:extLst>
              <a:ext uri="{FF2B5EF4-FFF2-40B4-BE49-F238E27FC236}">
                <a16:creationId xmlns:a16="http://schemas.microsoft.com/office/drawing/2014/main" id="{D3E1DFD5-A278-4BAA-B793-AB7E2CA50EBE}"/>
              </a:ext>
            </a:extLst>
          </p:cNvPr>
          <p:cNvSpPr/>
          <p:nvPr/>
        </p:nvSpPr>
        <p:spPr>
          <a:xfrm>
            <a:off x="0" y="-15336"/>
            <a:ext cx="9144000" cy="407963"/>
          </a:xfrm>
          <a:prstGeom prst="rect">
            <a:avLst/>
          </a:prstGeom>
          <a:solidFill>
            <a:srgbClr val="007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600" dirty="0">
                <a:solidFill>
                  <a:schemeClr val="bg1"/>
                </a:solidFill>
                <a:latin typeface="Arial" panose="020B0604020202020204" pitchFamily="34" charset="0"/>
                <a:cs typeface="Arial" panose="020B0604020202020204" pitchFamily="34" charset="0"/>
              </a:rPr>
              <a:t>Analysis of the training needs of health sector workers - stage II</a:t>
            </a:r>
            <a:endParaRPr lang="pl-PL" sz="1600" dirty="0">
              <a:solidFill>
                <a:schemeClr val="bg1"/>
              </a:solidFill>
              <a:latin typeface="Arial" panose="020B0604020202020204" pitchFamily="34" charset="0"/>
              <a:cs typeface="Arial" panose="020B0604020202020204" pitchFamily="34" charset="0"/>
            </a:endParaRPr>
          </a:p>
        </p:txBody>
      </p:sp>
      <p:pic>
        <p:nvPicPr>
          <p:cNvPr id="11" name="Obraz 10" descr="Belka z logotypami: Fundusze Europejskie Wiedza Edukacja Rozwój, Rzeczpospolita Polska, Ministerstwo Zdrowia, Unia Europejska, Europejski Fundusz Społeczny">
            <a:extLst>
              <a:ext uri="{FF2B5EF4-FFF2-40B4-BE49-F238E27FC236}">
                <a16:creationId xmlns:a16="http://schemas.microsoft.com/office/drawing/2014/main" id="{E0E42397-70CE-4447-AFB0-DB142249FD13}"/>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3087" y="6209075"/>
            <a:ext cx="5457825" cy="624205"/>
          </a:xfrm>
          <a:prstGeom prst="rect">
            <a:avLst/>
          </a:prstGeom>
          <a:noFill/>
          <a:ln>
            <a:noFill/>
          </a:ln>
        </p:spPr>
      </p:pic>
    </p:spTree>
    <p:extLst>
      <p:ext uri="{BB962C8B-B14F-4D97-AF65-F5344CB8AC3E}">
        <p14:creationId xmlns:p14="http://schemas.microsoft.com/office/powerpoint/2010/main" val="14750827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ED622617-585D-4A62-9645-652A646585A8}"/>
              </a:ext>
            </a:extLst>
          </p:cNvPr>
          <p:cNvSpPr>
            <a:spLocks noGrp="1"/>
          </p:cNvSpPr>
          <p:nvPr>
            <p:ph type="title"/>
          </p:nvPr>
        </p:nvSpPr>
        <p:spPr>
          <a:xfrm>
            <a:off x="628650" y="365126"/>
            <a:ext cx="7886700" cy="819097"/>
          </a:xfrm>
        </p:spPr>
        <p:txBody>
          <a:bodyPr/>
          <a:lstStyle/>
          <a:p>
            <a:r>
              <a:rPr lang="pl-PL" b="1" dirty="0" err="1">
                <a:latin typeface="Arial" panose="020B0604020202020204" pitchFamily="34" charset="0"/>
                <a:cs typeface="Arial" panose="020B0604020202020204" pitchFamily="34" charset="0"/>
              </a:rPr>
              <a:t>Conclusions</a:t>
            </a:r>
            <a:r>
              <a:rPr lang="pl-PL" b="1" dirty="0">
                <a:latin typeface="Arial" panose="020B0604020202020204" pitchFamily="34" charset="0"/>
                <a:cs typeface="Arial" panose="020B0604020202020204" pitchFamily="34" charset="0"/>
              </a:rPr>
              <a:t> from the </a:t>
            </a:r>
            <a:r>
              <a:rPr lang="pl-PL" b="1" dirty="0" err="1">
                <a:latin typeface="Arial" panose="020B0604020202020204" pitchFamily="34" charset="0"/>
                <a:cs typeface="Arial" panose="020B0604020202020204" pitchFamily="34" charset="0"/>
              </a:rPr>
              <a:t>study</a:t>
            </a:r>
            <a:r>
              <a:rPr lang="pl-PL" b="1" dirty="0">
                <a:latin typeface="Arial" panose="020B0604020202020204" pitchFamily="34" charset="0"/>
                <a:cs typeface="Arial" panose="020B0604020202020204" pitchFamily="34" charset="0"/>
              </a:rPr>
              <a:t> (15)</a:t>
            </a:r>
          </a:p>
        </p:txBody>
      </p:sp>
      <p:sp>
        <p:nvSpPr>
          <p:cNvPr id="5" name="Symbol zastępczy zawartości 4">
            <a:extLst>
              <a:ext uri="{FF2B5EF4-FFF2-40B4-BE49-F238E27FC236}">
                <a16:creationId xmlns:a16="http://schemas.microsoft.com/office/drawing/2014/main" id="{42012767-F66F-4C00-825A-B77842C63EA7}"/>
              </a:ext>
            </a:extLst>
          </p:cNvPr>
          <p:cNvSpPr>
            <a:spLocks noGrp="1"/>
          </p:cNvSpPr>
          <p:nvPr>
            <p:ph idx="1"/>
          </p:nvPr>
        </p:nvSpPr>
        <p:spPr>
          <a:xfrm>
            <a:off x="628650" y="1439057"/>
            <a:ext cx="7886700" cy="4572000"/>
          </a:xfrm>
        </p:spPr>
        <p:txBody>
          <a:bodyPr>
            <a:normAutofit fontScale="92500" lnSpcReduction="10000"/>
          </a:bodyPr>
          <a:lstStyle/>
          <a:p>
            <a:pPr marL="0" indent="0">
              <a:lnSpc>
                <a:spcPct val="160000"/>
              </a:lnSpc>
              <a:buNone/>
            </a:pPr>
            <a:r>
              <a:rPr lang="en-US" sz="1800" b="1" dirty="0">
                <a:latin typeface="Arial" panose="020B0604020202020204" pitchFamily="34" charset="0"/>
                <a:cs typeface="Arial" panose="020B0604020202020204" pitchFamily="34" charset="0"/>
              </a:rPr>
              <a:t>The size of the financial gap in the case of support for postgraduate education and professional development of employees in the health care sector</a:t>
            </a:r>
            <a:endParaRPr lang="pl-PL" sz="1800" b="1" dirty="0">
              <a:latin typeface="Arial" panose="020B0604020202020204" pitchFamily="34" charset="0"/>
              <a:cs typeface="Arial" panose="020B0604020202020204" pitchFamily="34" charset="0"/>
            </a:endParaRPr>
          </a:p>
          <a:p>
            <a:pPr marL="0" indent="0">
              <a:lnSpc>
                <a:spcPct val="160000"/>
              </a:lnSpc>
              <a:buNone/>
            </a:pPr>
            <a:r>
              <a:rPr lang="en-US" sz="1800" dirty="0">
                <a:latin typeface="Arial" panose="020B0604020202020204" pitchFamily="34" charset="0"/>
                <a:cs typeface="Arial" panose="020B0604020202020204" pitchFamily="34" charset="0"/>
              </a:rPr>
              <a:t>Using the principle that the "financial gap" is the relation (inversely proportional) of income from projects to the value of co-financing, it can be concluded that </a:t>
            </a:r>
            <a:r>
              <a:rPr lang="en-US" sz="1800" b="1" dirty="0">
                <a:solidFill>
                  <a:schemeClr val="accent1"/>
                </a:solidFill>
                <a:latin typeface="Arial" panose="020B0604020202020204" pitchFamily="34" charset="0"/>
                <a:cs typeface="Arial" panose="020B0604020202020204" pitchFamily="34" charset="0"/>
              </a:rPr>
              <a:t>due to the lack of direct income from training, there is no financial gap. </a:t>
            </a:r>
            <a:r>
              <a:rPr lang="en-US" sz="1800" dirty="0">
                <a:latin typeface="Arial" panose="020B0604020202020204" pitchFamily="34" charset="0"/>
                <a:cs typeface="Arial" panose="020B0604020202020204" pitchFamily="34" charset="0"/>
              </a:rPr>
              <a:t>Thus, taking into account the planning of future expenditure on training of personnel in the health system, it seems advisable - on the basis of expert analysis and literature data - to </a:t>
            </a:r>
            <a:r>
              <a:rPr lang="en-US" sz="1800" b="1" dirty="0">
                <a:solidFill>
                  <a:schemeClr val="accent1"/>
                </a:solidFill>
                <a:latin typeface="Arial" panose="020B0604020202020204" pitchFamily="34" charset="0"/>
                <a:cs typeface="Arial" panose="020B0604020202020204" pitchFamily="34" charset="0"/>
              </a:rPr>
              <a:t>maintain the current level of funding</a:t>
            </a:r>
            <a:r>
              <a:rPr lang="en-US" sz="1800" dirty="0">
                <a:latin typeface="Arial" panose="020B0604020202020204" pitchFamily="34" charset="0"/>
                <a:cs typeface="Arial" panose="020B0604020202020204" pitchFamily="34" charset="0"/>
              </a:rPr>
              <a:t>, which may be increased in the case when the thematic scope or target group of project participants will be greater.</a:t>
            </a:r>
            <a:endParaRPr lang="pl-PL" sz="1800" dirty="0">
              <a:latin typeface="Arial" panose="020B0604020202020204" pitchFamily="34" charset="0"/>
              <a:cs typeface="Arial" panose="020B0604020202020204" pitchFamily="34" charset="0"/>
            </a:endParaRPr>
          </a:p>
        </p:txBody>
      </p:sp>
      <p:cxnSp>
        <p:nvCxnSpPr>
          <p:cNvPr id="7" name="Łącznik prosty 6">
            <a:extLst>
              <a:ext uri="{FF2B5EF4-FFF2-40B4-BE49-F238E27FC236}">
                <a16:creationId xmlns:a16="http://schemas.microsoft.com/office/drawing/2014/main" id="{FFB6CED4-FD1F-49BF-8A4A-8705558B0BC6}"/>
              </a:ext>
              <a:ext uri="{C183D7F6-B498-43B3-948B-1728B52AA6E4}">
                <adec:decorative xmlns:adec="http://schemas.microsoft.com/office/drawing/2017/decorative" val="1"/>
              </a:ext>
            </a:extLst>
          </p:cNvPr>
          <p:cNvCxnSpPr/>
          <p:nvPr/>
        </p:nvCxnSpPr>
        <p:spPr>
          <a:xfrm>
            <a:off x="628650" y="1184223"/>
            <a:ext cx="78867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Łącznik prosty 7">
            <a:extLst>
              <a:ext uri="{FF2B5EF4-FFF2-40B4-BE49-F238E27FC236}">
                <a16:creationId xmlns:a16="http://schemas.microsoft.com/office/drawing/2014/main" id="{7BB63E9F-C019-410E-8FC0-1DD1C2BDFFE8}"/>
              </a:ext>
              <a:ext uri="{C183D7F6-B498-43B3-948B-1728B52AA6E4}">
                <adec:decorative xmlns:adec="http://schemas.microsoft.com/office/drawing/2017/decorative" val="1"/>
              </a:ext>
            </a:extLst>
          </p:cNvPr>
          <p:cNvCxnSpPr>
            <a:cxnSpLocks/>
          </p:cNvCxnSpPr>
          <p:nvPr/>
        </p:nvCxnSpPr>
        <p:spPr>
          <a:xfrm>
            <a:off x="0" y="6176963"/>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9" name="Obraz 8" descr="Belka z logotypami: Fundusze Europejskie Wiedza Edukacja Rozwój, Rzeczpospolita Polska, Ministerstwo Zdrowia, Unia Europejska, Europejski Fundusz Społeczny">
            <a:extLst>
              <a:ext uri="{FF2B5EF4-FFF2-40B4-BE49-F238E27FC236}">
                <a16:creationId xmlns:a16="http://schemas.microsoft.com/office/drawing/2014/main" id="{D33093D4-7C95-4738-96BE-B01FB1F53B9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3087" y="6209075"/>
            <a:ext cx="5457825" cy="624205"/>
          </a:xfrm>
          <a:prstGeom prst="rect">
            <a:avLst/>
          </a:prstGeom>
          <a:noFill/>
          <a:ln>
            <a:noFill/>
          </a:ln>
        </p:spPr>
      </p:pic>
      <p:sp>
        <p:nvSpPr>
          <p:cNvPr id="11" name="Prostokąt 10">
            <a:extLst>
              <a:ext uri="{FF2B5EF4-FFF2-40B4-BE49-F238E27FC236}">
                <a16:creationId xmlns:a16="http://schemas.microsoft.com/office/drawing/2014/main" id="{D7F77C30-24EE-4E21-8839-11459C433889}"/>
              </a:ext>
            </a:extLst>
          </p:cNvPr>
          <p:cNvSpPr/>
          <p:nvPr/>
        </p:nvSpPr>
        <p:spPr>
          <a:xfrm>
            <a:off x="0" y="-15336"/>
            <a:ext cx="9144000" cy="407963"/>
          </a:xfrm>
          <a:prstGeom prst="rect">
            <a:avLst/>
          </a:prstGeom>
          <a:solidFill>
            <a:srgbClr val="007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600" dirty="0">
                <a:solidFill>
                  <a:schemeClr val="bg1"/>
                </a:solidFill>
                <a:latin typeface="Arial" panose="020B0604020202020204" pitchFamily="34" charset="0"/>
                <a:cs typeface="Arial" panose="020B0604020202020204" pitchFamily="34" charset="0"/>
              </a:rPr>
              <a:t>Analysis of the training needs of health sector workers - stage II</a:t>
            </a:r>
            <a:endParaRPr lang="pl-PL"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277708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ED622617-585D-4A62-9645-652A646585A8}"/>
              </a:ext>
            </a:extLst>
          </p:cNvPr>
          <p:cNvSpPr>
            <a:spLocks noGrp="1"/>
          </p:cNvSpPr>
          <p:nvPr>
            <p:ph type="title"/>
          </p:nvPr>
        </p:nvSpPr>
        <p:spPr>
          <a:xfrm>
            <a:off x="628650" y="365126"/>
            <a:ext cx="7886700" cy="819097"/>
          </a:xfrm>
        </p:spPr>
        <p:txBody>
          <a:bodyPr/>
          <a:lstStyle/>
          <a:p>
            <a:r>
              <a:rPr lang="pl-PL" b="1" dirty="0" err="1">
                <a:latin typeface="Arial" panose="020B0604020202020204" pitchFamily="34" charset="0"/>
                <a:cs typeface="Arial" panose="020B0604020202020204" pitchFamily="34" charset="0"/>
              </a:rPr>
              <a:t>Conclusions</a:t>
            </a:r>
            <a:r>
              <a:rPr lang="pl-PL" b="1" dirty="0">
                <a:latin typeface="Arial" panose="020B0604020202020204" pitchFamily="34" charset="0"/>
                <a:cs typeface="Arial" panose="020B0604020202020204" pitchFamily="34" charset="0"/>
              </a:rPr>
              <a:t> from the </a:t>
            </a:r>
            <a:r>
              <a:rPr lang="pl-PL" b="1" dirty="0" err="1">
                <a:latin typeface="Arial" panose="020B0604020202020204" pitchFamily="34" charset="0"/>
                <a:cs typeface="Arial" panose="020B0604020202020204" pitchFamily="34" charset="0"/>
              </a:rPr>
              <a:t>study</a:t>
            </a:r>
            <a:r>
              <a:rPr lang="pl-PL" b="1" dirty="0">
                <a:latin typeface="Arial" panose="020B0604020202020204" pitchFamily="34" charset="0"/>
                <a:cs typeface="Arial" panose="020B0604020202020204" pitchFamily="34" charset="0"/>
              </a:rPr>
              <a:t> (16)</a:t>
            </a:r>
          </a:p>
        </p:txBody>
      </p:sp>
      <p:sp>
        <p:nvSpPr>
          <p:cNvPr id="5" name="Symbol zastępczy zawartości 4">
            <a:extLst>
              <a:ext uri="{FF2B5EF4-FFF2-40B4-BE49-F238E27FC236}">
                <a16:creationId xmlns:a16="http://schemas.microsoft.com/office/drawing/2014/main" id="{42012767-F66F-4C00-825A-B77842C63EA7}"/>
              </a:ext>
            </a:extLst>
          </p:cNvPr>
          <p:cNvSpPr>
            <a:spLocks noGrp="1"/>
          </p:cNvSpPr>
          <p:nvPr>
            <p:ph idx="1"/>
          </p:nvPr>
        </p:nvSpPr>
        <p:spPr>
          <a:xfrm>
            <a:off x="628650" y="1439057"/>
            <a:ext cx="7886700" cy="4572000"/>
          </a:xfrm>
        </p:spPr>
        <p:txBody>
          <a:bodyPr>
            <a:normAutofit/>
          </a:bodyPr>
          <a:lstStyle/>
          <a:p>
            <a:pPr marL="0" indent="0">
              <a:lnSpc>
                <a:spcPct val="160000"/>
              </a:lnSpc>
              <a:buNone/>
            </a:pPr>
            <a:r>
              <a:rPr lang="en-US" sz="1800" b="1" dirty="0">
                <a:latin typeface="Arial" panose="020B0604020202020204" pitchFamily="34" charset="0"/>
                <a:cs typeface="Arial" panose="020B0604020202020204" pitchFamily="34" charset="0"/>
              </a:rPr>
              <a:t>In the case of both groups of employees, additional training needs related to the pandemic are similar and focus on the development of soft skills</a:t>
            </a:r>
          </a:p>
          <a:p>
            <a:pPr>
              <a:lnSpc>
                <a:spcPct val="160000"/>
              </a:lnSpc>
              <a:buFont typeface="Wingdings" panose="05000000000000000000" pitchFamily="2" charset="2"/>
              <a:buChar char="§"/>
            </a:pPr>
            <a:r>
              <a:rPr lang="en-US" sz="1800" dirty="0">
                <a:latin typeface="Arial" panose="020B0604020202020204" pitchFamily="34" charset="0"/>
                <a:cs typeface="Arial" panose="020B0604020202020204" pitchFamily="34" charset="0"/>
              </a:rPr>
              <a:t>crisis management,</a:t>
            </a:r>
          </a:p>
          <a:p>
            <a:pPr>
              <a:lnSpc>
                <a:spcPct val="160000"/>
              </a:lnSpc>
              <a:buFont typeface="Wingdings" panose="05000000000000000000" pitchFamily="2" charset="2"/>
              <a:buChar char="§"/>
            </a:pPr>
            <a:r>
              <a:rPr lang="en-US" sz="1800" dirty="0">
                <a:latin typeface="Arial" panose="020B0604020202020204" pitchFamily="34" charset="0"/>
                <a:cs typeface="Arial" panose="020B0604020202020204" pitchFamily="34" charset="0"/>
              </a:rPr>
              <a:t>communication competences,</a:t>
            </a:r>
          </a:p>
          <a:p>
            <a:pPr>
              <a:lnSpc>
                <a:spcPct val="160000"/>
              </a:lnSpc>
              <a:buFont typeface="Wingdings" panose="05000000000000000000" pitchFamily="2" charset="2"/>
              <a:buChar char="§"/>
            </a:pPr>
            <a:r>
              <a:rPr lang="en-US" sz="1800" dirty="0">
                <a:latin typeface="Arial" panose="020B0604020202020204" pitchFamily="34" charset="0"/>
                <a:cs typeface="Arial" panose="020B0604020202020204" pitchFamily="34" charset="0"/>
              </a:rPr>
              <a:t>responding to stressful situations and coping with stress,</a:t>
            </a:r>
          </a:p>
          <a:p>
            <a:pPr>
              <a:lnSpc>
                <a:spcPct val="160000"/>
              </a:lnSpc>
              <a:buFont typeface="Wingdings" panose="05000000000000000000" pitchFamily="2" charset="2"/>
              <a:buChar char="§"/>
            </a:pPr>
            <a:r>
              <a:rPr lang="en-US" sz="1800" dirty="0">
                <a:latin typeface="Arial" panose="020B0604020202020204" pitchFamily="34" charset="0"/>
                <a:cs typeface="Arial" panose="020B0604020202020204" pitchFamily="34" charset="0"/>
              </a:rPr>
              <a:t>assertiveness,</a:t>
            </a:r>
          </a:p>
          <a:p>
            <a:pPr>
              <a:lnSpc>
                <a:spcPct val="160000"/>
              </a:lnSpc>
              <a:buFont typeface="Wingdings" panose="05000000000000000000" pitchFamily="2" charset="2"/>
              <a:buChar char="§"/>
            </a:pPr>
            <a:r>
              <a:rPr lang="en-US" sz="1800" dirty="0">
                <a:latin typeface="Arial" panose="020B0604020202020204" pitchFamily="34" charset="0"/>
                <a:cs typeface="Arial" panose="020B0604020202020204" pitchFamily="34" charset="0"/>
              </a:rPr>
              <a:t>decision making.</a:t>
            </a:r>
            <a:endParaRPr lang="pl-PL" sz="1800" dirty="0">
              <a:latin typeface="Arial" panose="020B0604020202020204" pitchFamily="34" charset="0"/>
              <a:cs typeface="Arial" panose="020B0604020202020204" pitchFamily="34" charset="0"/>
            </a:endParaRPr>
          </a:p>
        </p:txBody>
      </p:sp>
      <p:cxnSp>
        <p:nvCxnSpPr>
          <p:cNvPr id="7" name="Łącznik prosty 6">
            <a:extLst>
              <a:ext uri="{FF2B5EF4-FFF2-40B4-BE49-F238E27FC236}">
                <a16:creationId xmlns:a16="http://schemas.microsoft.com/office/drawing/2014/main" id="{FFB6CED4-FD1F-49BF-8A4A-8705558B0BC6}"/>
              </a:ext>
              <a:ext uri="{C183D7F6-B498-43B3-948B-1728B52AA6E4}">
                <adec:decorative xmlns:adec="http://schemas.microsoft.com/office/drawing/2017/decorative" val="1"/>
              </a:ext>
            </a:extLst>
          </p:cNvPr>
          <p:cNvCxnSpPr/>
          <p:nvPr/>
        </p:nvCxnSpPr>
        <p:spPr>
          <a:xfrm>
            <a:off x="628650" y="1184223"/>
            <a:ext cx="78867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Łącznik prosty 7">
            <a:extLst>
              <a:ext uri="{FF2B5EF4-FFF2-40B4-BE49-F238E27FC236}">
                <a16:creationId xmlns:a16="http://schemas.microsoft.com/office/drawing/2014/main" id="{7BB63E9F-C019-410E-8FC0-1DD1C2BDFFE8}"/>
              </a:ext>
              <a:ext uri="{C183D7F6-B498-43B3-948B-1728B52AA6E4}">
                <adec:decorative xmlns:adec="http://schemas.microsoft.com/office/drawing/2017/decorative" val="1"/>
              </a:ext>
            </a:extLst>
          </p:cNvPr>
          <p:cNvCxnSpPr>
            <a:cxnSpLocks/>
          </p:cNvCxnSpPr>
          <p:nvPr/>
        </p:nvCxnSpPr>
        <p:spPr>
          <a:xfrm>
            <a:off x="0" y="6176963"/>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9" name="Obraz 8" descr="Belka z logotypami: Fundusze Europejskie Wiedza Edukacja Rozwój, Rzeczpospolita Polska, Ministerstwo Zdrowia, Unia Europejska, Europejski Fundusz Społeczny">
            <a:extLst>
              <a:ext uri="{FF2B5EF4-FFF2-40B4-BE49-F238E27FC236}">
                <a16:creationId xmlns:a16="http://schemas.microsoft.com/office/drawing/2014/main" id="{AF8637DC-243F-441F-86F6-F1D3C38AA98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3087" y="6209075"/>
            <a:ext cx="5457825" cy="624205"/>
          </a:xfrm>
          <a:prstGeom prst="rect">
            <a:avLst/>
          </a:prstGeom>
          <a:noFill/>
          <a:ln>
            <a:noFill/>
          </a:ln>
        </p:spPr>
      </p:pic>
      <p:sp>
        <p:nvSpPr>
          <p:cNvPr id="11" name="Prostokąt 10">
            <a:extLst>
              <a:ext uri="{FF2B5EF4-FFF2-40B4-BE49-F238E27FC236}">
                <a16:creationId xmlns:a16="http://schemas.microsoft.com/office/drawing/2014/main" id="{3AC8EEBB-9E3A-4A8A-97D9-665B0AAC68C8}"/>
              </a:ext>
            </a:extLst>
          </p:cNvPr>
          <p:cNvSpPr/>
          <p:nvPr/>
        </p:nvSpPr>
        <p:spPr>
          <a:xfrm>
            <a:off x="0" y="-15336"/>
            <a:ext cx="9144000" cy="407963"/>
          </a:xfrm>
          <a:prstGeom prst="rect">
            <a:avLst/>
          </a:prstGeom>
          <a:solidFill>
            <a:srgbClr val="007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600" dirty="0">
                <a:solidFill>
                  <a:schemeClr val="bg1"/>
                </a:solidFill>
                <a:latin typeface="Arial" panose="020B0604020202020204" pitchFamily="34" charset="0"/>
                <a:cs typeface="Arial" panose="020B0604020202020204" pitchFamily="34" charset="0"/>
              </a:rPr>
              <a:t>Analysis of the training needs of health sector workers - stage II</a:t>
            </a:r>
            <a:endParaRPr lang="pl-PL"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51878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ED622617-585D-4A62-9645-652A646585A8}"/>
              </a:ext>
            </a:extLst>
          </p:cNvPr>
          <p:cNvSpPr>
            <a:spLocks noGrp="1"/>
          </p:cNvSpPr>
          <p:nvPr>
            <p:ph type="title"/>
          </p:nvPr>
        </p:nvSpPr>
        <p:spPr>
          <a:xfrm>
            <a:off x="628650" y="365126"/>
            <a:ext cx="7886700" cy="819097"/>
          </a:xfrm>
        </p:spPr>
        <p:txBody>
          <a:bodyPr/>
          <a:lstStyle/>
          <a:p>
            <a:r>
              <a:rPr lang="pl-PL" b="1" dirty="0" err="1">
                <a:latin typeface="Arial" panose="020B0604020202020204" pitchFamily="34" charset="0"/>
                <a:cs typeface="Arial" panose="020B0604020202020204" pitchFamily="34" charset="0"/>
              </a:rPr>
              <a:t>Conclusions</a:t>
            </a:r>
            <a:r>
              <a:rPr lang="pl-PL" b="1" dirty="0">
                <a:latin typeface="Arial" panose="020B0604020202020204" pitchFamily="34" charset="0"/>
                <a:cs typeface="Arial" panose="020B0604020202020204" pitchFamily="34" charset="0"/>
              </a:rPr>
              <a:t> from the </a:t>
            </a:r>
            <a:r>
              <a:rPr lang="pl-PL" b="1" dirty="0" err="1">
                <a:latin typeface="Arial" panose="020B0604020202020204" pitchFamily="34" charset="0"/>
                <a:cs typeface="Arial" panose="020B0604020202020204" pitchFamily="34" charset="0"/>
              </a:rPr>
              <a:t>study</a:t>
            </a:r>
            <a:r>
              <a:rPr lang="pl-PL" b="1" dirty="0">
                <a:latin typeface="Arial" panose="020B0604020202020204" pitchFamily="34" charset="0"/>
                <a:cs typeface="Arial" panose="020B0604020202020204" pitchFamily="34" charset="0"/>
              </a:rPr>
              <a:t> (17)</a:t>
            </a:r>
          </a:p>
        </p:txBody>
      </p:sp>
      <p:cxnSp>
        <p:nvCxnSpPr>
          <p:cNvPr id="7" name="Łącznik prosty 6">
            <a:extLst>
              <a:ext uri="{FF2B5EF4-FFF2-40B4-BE49-F238E27FC236}">
                <a16:creationId xmlns:a16="http://schemas.microsoft.com/office/drawing/2014/main" id="{FFB6CED4-FD1F-49BF-8A4A-8705558B0BC6}"/>
              </a:ext>
              <a:ext uri="{C183D7F6-B498-43B3-948B-1728B52AA6E4}">
                <adec:decorative xmlns:adec="http://schemas.microsoft.com/office/drawing/2017/decorative" val="1"/>
              </a:ext>
            </a:extLst>
          </p:cNvPr>
          <p:cNvCxnSpPr/>
          <p:nvPr/>
        </p:nvCxnSpPr>
        <p:spPr>
          <a:xfrm>
            <a:off x="628650" y="1184223"/>
            <a:ext cx="78867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Łącznik prosty 7">
            <a:extLst>
              <a:ext uri="{FF2B5EF4-FFF2-40B4-BE49-F238E27FC236}">
                <a16:creationId xmlns:a16="http://schemas.microsoft.com/office/drawing/2014/main" id="{7BB63E9F-C019-410E-8FC0-1DD1C2BDFFE8}"/>
              </a:ext>
              <a:ext uri="{C183D7F6-B498-43B3-948B-1728B52AA6E4}">
                <adec:decorative xmlns:adec="http://schemas.microsoft.com/office/drawing/2017/decorative" val="1"/>
              </a:ext>
            </a:extLst>
          </p:cNvPr>
          <p:cNvCxnSpPr>
            <a:cxnSpLocks/>
          </p:cNvCxnSpPr>
          <p:nvPr/>
        </p:nvCxnSpPr>
        <p:spPr>
          <a:xfrm>
            <a:off x="0" y="6176963"/>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9" name="Obraz 8" descr="Belka z logotypami: Fundusze Europejskie Wiedza Edukacja Rozwój, Rzeczpospolita Polska, Ministerstwo Zdrowia, Unia Europejska, Europejski Fundusz Społeczny">
            <a:extLst>
              <a:ext uri="{FF2B5EF4-FFF2-40B4-BE49-F238E27FC236}">
                <a16:creationId xmlns:a16="http://schemas.microsoft.com/office/drawing/2014/main" id="{AF8637DC-243F-441F-86F6-F1D3C38AA98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3087" y="6209075"/>
            <a:ext cx="5457825" cy="624205"/>
          </a:xfrm>
          <a:prstGeom prst="rect">
            <a:avLst/>
          </a:prstGeom>
          <a:noFill/>
          <a:ln>
            <a:noFill/>
          </a:ln>
        </p:spPr>
      </p:pic>
      <p:graphicFrame>
        <p:nvGraphicFramePr>
          <p:cNvPr id="11" name="Wykres 10" descr="Kompetencje, jakie należy wzmacniać w związku z wystąpieniem epidemii.&#10;Komunikacyjne - przekazywanie informacji pacjentom i ich rodzinom: 90,9%&#10;Medyczne - przedstawienie głównych objawów choroby: 84%&#10;Psychologiczne - radzenie sobie ze stresem: 83,2%&#10;Medyczne - omówienie procedur postępowania w sytuacji epidemii: 66,9%&#10;Zarządcze - głównie w przypadku pozapłacowych aspektów zatrudnienia: 61,7%&#10;Inne: 0,6%&#10;Żadne z powyższych: 0,6%">
            <a:extLst>
              <a:ext uri="{FF2B5EF4-FFF2-40B4-BE49-F238E27FC236}">
                <a16:creationId xmlns:a16="http://schemas.microsoft.com/office/drawing/2014/main" id="{280A11B2-ECC6-4459-8DDD-A0F45D58BA8B}"/>
              </a:ext>
            </a:extLst>
          </p:cNvPr>
          <p:cNvGraphicFramePr/>
          <p:nvPr/>
        </p:nvGraphicFramePr>
        <p:xfrm>
          <a:off x="208924" y="1808187"/>
          <a:ext cx="8515351" cy="3928759"/>
        </p:xfrm>
        <a:graphic>
          <a:graphicData uri="http://schemas.openxmlformats.org/drawingml/2006/chart">
            <c:chart xmlns:c="http://schemas.openxmlformats.org/drawingml/2006/chart" xmlns:r="http://schemas.openxmlformats.org/officeDocument/2006/relationships" r:id="rId3"/>
          </a:graphicData>
        </a:graphic>
      </p:graphicFrame>
      <p:sp>
        <p:nvSpPr>
          <p:cNvPr id="12" name="pole tekstowe 11">
            <a:extLst>
              <a:ext uri="{FF2B5EF4-FFF2-40B4-BE49-F238E27FC236}">
                <a16:creationId xmlns:a16="http://schemas.microsoft.com/office/drawing/2014/main" id="{77FB4ED8-FC78-4045-BA0F-E48CA1156ED2}"/>
              </a:ext>
            </a:extLst>
          </p:cNvPr>
          <p:cNvSpPr txBox="1"/>
          <p:nvPr/>
        </p:nvSpPr>
        <p:spPr>
          <a:xfrm>
            <a:off x="628649" y="5769057"/>
            <a:ext cx="8215548" cy="324128"/>
          </a:xfrm>
          <a:prstGeom prst="rect">
            <a:avLst/>
          </a:prstGeom>
          <a:noFill/>
        </p:spPr>
        <p:txBody>
          <a:bodyPr wrap="square">
            <a:spAutoFit/>
          </a:bodyPr>
          <a:lstStyle/>
          <a:p>
            <a:pPr>
              <a:lnSpc>
                <a:spcPct val="115000"/>
              </a:lnSpc>
              <a:spcAft>
                <a:spcPts val="800"/>
              </a:spcAft>
            </a:pPr>
            <a:r>
              <a:rPr lang="en-US" sz="1400" b="1" dirty="0">
                <a:latin typeface="Arial" panose="020B0604020202020204" pitchFamily="34" charset="0"/>
                <a:ea typeface="Calibri" panose="020F0502020204030204" pitchFamily="34" charset="0"/>
                <a:cs typeface="Times New Roman" panose="02020603050405020304" pitchFamily="18" charset="0"/>
              </a:rPr>
              <a:t>Source: </a:t>
            </a:r>
            <a:r>
              <a:rPr lang="en-US" sz="1400" dirty="0">
                <a:latin typeface="Arial" panose="020B0604020202020204" pitchFamily="34" charset="0"/>
                <a:ea typeface="Calibri" panose="020F0502020204030204" pitchFamily="34" charset="0"/>
                <a:cs typeface="Times New Roman" panose="02020603050405020304" pitchFamily="18" charset="0"/>
              </a:rPr>
              <a:t>CATI survey with representatives of healthcare administration employees (N = 530)</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pole tekstowe 12">
            <a:extLst>
              <a:ext uri="{FF2B5EF4-FFF2-40B4-BE49-F238E27FC236}">
                <a16:creationId xmlns:a16="http://schemas.microsoft.com/office/drawing/2014/main" id="{73EC07DC-C4F8-4748-BD2A-26B67028D598}"/>
              </a:ext>
            </a:extLst>
          </p:cNvPr>
          <p:cNvSpPr txBox="1"/>
          <p:nvPr/>
        </p:nvSpPr>
        <p:spPr>
          <a:xfrm>
            <a:off x="628649" y="1216334"/>
            <a:ext cx="7886699" cy="646331"/>
          </a:xfrm>
          <a:prstGeom prst="rect">
            <a:avLst/>
          </a:prstGeom>
          <a:noFill/>
        </p:spPr>
        <p:txBody>
          <a:bodyPr wrap="square">
            <a:spAutoFit/>
          </a:bodyPr>
          <a:lstStyle/>
          <a:p>
            <a:r>
              <a:rPr lang="en-US" b="1" dirty="0">
                <a:latin typeface="Arial" panose="020B0604020202020204" pitchFamily="34" charset="0"/>
                <a:cs typeface="Arial" panose="020B0604020202020204" pitchFamily="34" charset="0"/>
              </a:rPr>
              <a:t>Competences that should be strengthened due to the epidemic (administrative employees)</a:t>
            </a:r>
            <a:endParaRPr lang="pl-PL" b="1" dirty="0">
              <a:latin typeface="Arial" panose="020B0604020202020204" pitchFamily="34" charset="0"/>
              <a:cs typeface="Arial" panose="020B0604020202020204" pitchFamily="34" charset="0"/>
            </a:endParaRPr>
          </a:p>
        </p:txBody>
      </p:sp>
      <p:sp>
        <p:nvSpPr>
          <p:cNvPr id="14" name="Prostokąt 13">
            <a:extLst>
              <a:ext uri="{FF2B5EF4-FFF2-40B4-BE49-F238E27FC236}">
                <a16:creationId xmlns:a16="http://schemas.microsoft.com/office/drawing/2014/main" id="{B5FFDC00-F29E-49E5-B120-32556C34E1CD}"/>
              </a:ext>
            </a:extLst>
          </p:cNvPr>
          <p:cNvSpPr/>
          <p:nvPr/>
        </p:nvSpPr>
        <p:spPr>
          <a:xfrm>
            <a:off x="0" y="-42837"/>
            <a:ext cx="9144000" cy="407963"/>
          </a:xfrm>
          <a:prstGeom prst="rect">
            <a:avLst/>
          </a:prstGeom>
          <a:solidFill>
            <a:srgbClr val="007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600" dirty="0">
                <a:solidFill>
                  <a:schemeClr val="bg1"/>
                </a:solidFill>
                <a:latin typeface="Arial" panose="020B0604020202020204" pitchFamily="34" charset="0"/>
                <a:cs typeface="Arial" panose="020B0604020202020204" pitchFamily="34" charset="0"/>
              </a:rPr>
              <a:t>Analysis of the training needs of health sector workers - stage II</a:t>
            </a:r>
            <a:endParaRPr lang="pl-PL" sz="1600" dirty="0">
              <a:solidFill>
                <a:schemeClr val="bg1"/>
              </a:solidFill>
              <a:latin typeface="Arial" panose="020B0604020202020204" pitchFamily="34" charset="0"/>
              <a:cs typeface="Arial" panose="020B0604020202020204" pitchFamily="34" charset="0"/>
            </a:endParaRPr>
          </a:p>
        </p:txBody>
      </p:sp>
      <p:graphicFrame>
        <p:nvGraphicFramePr>
          <p:cNvPr id="15" name="Wykres 14" descr="Communication - providing information to patients and their families: 90,9%;&#10;Medical - presentation of the main symptoms of the disease: 84,0%;&#10;Psychological - coping with stress: 83,2%;&#10;Medical - discussing the procedures for dealing with an epidemic: 66,9%;&#10;Management - mainly in the case of non-wage aspects of employment: 61,7%;&#10;Other: 0,6%;&#10;None of the above: 0,6%;">
            <a:extLst>
              <a:ext uri="{FF2B5EF4-FFF2-40B4-BE49-F238E27FC236}">
                <a16:creationId xmlns:a16="http://schemas.microsoft.com/office/drawing/2014/main" id="{C309FA48-AF77-42C5-A822-8B077344B6F2}"/>
              </a:ext>
            </a:extLst>
          </p:cNvPr>
          <p:cNvGraphicFramePr/>
          <p:nvPr>
            <p:extLst>
              <p:ext uri="{D42A27DB-BD31-4B8C-83A1-F6EECF244321}">
                <p14:modId xmlns:p14="http://schemas.microsoft.com/office/powerpoint/2010/main" val="3792510951"/>
              </p:ext>
            </p:extLst>
          </p:nvPr>
        </p:nvGraphicFramePr>
        <p:xfrm>
          <a:off x="628650" y="2007930"/>
          <a:ext cx="7886699" cy="367468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4631135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ED622617-585D-4A62-9645-652A646585A8}"/>
              </a:ext>
            </a:extLst>
          </p:cNvPr>
          <p:cNvSpPr>
            <a:spLocks noGrp="1"/>
          </p:cNvSpPr>
          <p:nvPr>
            <p:ph type="title"/>
          </p:nvPr>
        </p:nvSpPr>
        <p:spPr>
          <a:xfrm>
            <a:off x="628650" y="365126"/>
            <a:ext cx="7886700" cy="819097"/>
          </a:xfrm>
        </p:spPr>
        <p:txBody>
          <a:bodyPr/>
          <a:lstStyle/>
          <a:p>
            <a:r>
              <a:rPr lang="pl-PL" b="1" dirty="0" err="1">
                <a:latin typeface="Arial" panose="020B0604020202020204" pitchFamily="34" charset="0"/>
                <a:cs typeface="Arial" panose="020B0604020202020204" pitchFamily="34" charset="0"/>
              </a:rPr>
              <a:t>Conclusions</a:t>
            </a:r>
            <a:r>
              <a:rPr lang="pl-PL" b="1" dirty="0">
                <a:latin typeface="Arial" panose="020B0604020202020204" pitchFamily="34" charset="0"/>
                <a:cs typeface="Arial" panose="020B0604020202020204" pitchFamily="34" charset="0"/>
              </a:rPr>
              <a:t> from the </a:t>
            </a:r>
            <a:r>
              <a:rPr lang="pl-PL" b="1" dirty="0" err="1">
                <a:latin typeface="Arial" panose="020B0604020202020204" pitchFamily="34" charset="0"/>
                <a:cs typeface="Arial" panose="020B0604020202020204" pitchFamily="34" charset="0"/>
              </a:rPr>
              <a:t>study</a:t>
            </a:r>
            <a:r>
              <a:rPr lang="pl-PL" b="1" dirty="0">
                <a:latin typeface="Arial" panose="020B0604020202020204" pitchFamily="34" charset="0"/>
                <a:cs typeface="Arial" panose="020B0604020202020204" pitchFamily="34" charset="0"/>
              </a:rPr>
              <a:t> (18)</a:t>
            </a:r>
          </a:p>
        </p:txBody>
      </p:sp>
      <p:cxnSp>
        <p:nvCxnSpPr>
          <p:cNvPr id="7" name="Łącznik prosty 6">
            <a:extLst>
              <a:ext uri="{FF2B5EF4-FFF2-40B4-BE49-F238E27FC236}">
                <a16:creationId xmlns:a16="http://schemas.microsoft.com/office/drawing/2014/main" id="{FFB6CED4-FD1F-49BF-8A4A-8705558B0BC6}"/>
              </a:ext>
              <a:ext uri="{C183D7F6-B498-43B3-948B-1728B52AA6E4}">
                <adec:decorative xmlns:adec="http://schemas.microsoft.com/office/drawing/2017/decorative" val="1"/>
              </a:ext>
            </a:extLst>
          </p:cNvPr>
          <p:cNvCxnSpPr/>
          <p:nvPr/>
        </p:nvCxnSpPr>
        <p:spPr>
          <a:xfrm>
            <a:off x="628650" y="1184223"/>
            <a:ext cx="78867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Łącznik prosty 7">
            <a:extLst>
              <a:ext uri="{FF2B5EF4-FFF2-40B4-BE49-F238E27FC236}">
                <a16:creationId xmlns:a16="http://schemas.microsoft.com/office/drawing/2014/main" id="{7BB63E9F-C019-410E-8FC0-1DD1C2BDFFE8}"/>
              </a:ext>
              <a:ext uri="{C183D7F6-B498-43B3-948B-1728B52AA6E4}">
                <adec:decorative xmlns:adec="http://schemas.microsoft.com/office/drawing/2017/decorative" val="1"/>
              </a:ext>
            </a:extLst>
          </p:cNvPr>
          <p:cNvCxnSpPr>
            <a:cxnSpLocks/>
          </p:cNvCxnSpPr>
          <p:nvPr/>
        </p:nvCxnSpPr>
        <p:spPr>
          <a:xfrm>
            <a:off x="0" y="6176963"/>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9" name="Obraz 8" descr="Belka z logotypami: Fundusze Europejskie Wiedza Edukacja Rozwój, Rzeczpospolita Polska, Ministerstwo Zdrowia, Unia Europejska, Europejski Fundusz Społeczny">
            <a:extLst>
              <a:ext uri="{FF2B5EF4-FFF2-40B4-BE49-F238E27FC236}">
                <a16:creationId xmlns:a16="http://schemas.microsoft.com/office/drawing/2014/main" id="{AF8637DC-243F-441F-86F6-F1D3C38AA98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3087" y="6209075"/>
            <a:ext cx="5457825" cy="624205"/>
          </a:xfrm>
          <a:prstGeom prst="rect">
            <a:avLst/>
          </a:prstGeom>
          <a:noFill/>
          <a:ln>
            <a:noFill/>
          </a:ln>
        </p:spPr>
      </p:pic>
      <p:sp>
        <p:nvSpPr>
          <p:cNvPr id="12" name="pole tekstowe 11">
            <a:extLst>
              <a:ext uri="{FF2B5EF4-FFF2-40B4-BE49-F238E27FC236}">
                <a16:creationId xmlns:a16="http://schemas.microsoft.com/office/drawing/2014/main" id="{77FB4ED8-FC78-4045-BA0F-E48CA1156ED2}"/>
              </a:ext>
            </a:extLst>
          </p:cNvPr>
          <p:cNvSpPr txBox="1"/>
          <p:nvPr/>
        </p:nvSpPr>
        <p:spPr>
          <a:xfrm>
            <a:off x="628649" y="5751998"/>
            <a:ext cx="7536098" cy="318998"/>
          </a:xfrm>
          <a:prstGeom prst="rect">
            <a:avLst/>
          </a:prstGeom>
          <a:noFill/>
        </p:spPr>
        <p:txBody>
          <a:bodyPr wrap="square">
            <a:spAutoFit/>
          </a:bodyPr>
          <a:lstStyle/>
          <a:p>
            <a:pPr>
              <a:lnSpc>
                <a:spcPct val="115000"/>
              </a:lnSpc>
              <a:spcAft>
                <a:spcPts val="800"/>
              </a:spcAft>
            </a:pPr>
            <a:r>
              <a:rPr lang="en-US" sz="1400" b="1" dirty="0">
                <a:latin typeface="Arial" panose="020B0604020202020204" pitchFamily="34" charset="0"/>
                <a:ea typeface="Calibri" panose="020F0502020204030204" pitchFamily="34" charset="0"/>
                <a:cs typeface="Arial" panose="020B0604020202020204" pitchFamily="34" charset="0"/>
              </a:rPr>
              <a:t>Source: </a:t>
            </a:r>
            <a:r>
              <a:rPr lang="en-US" sz="1400" dirty="0">
                <a:latin typeface="Arial" panose="020B0604020202020204" pitchFamily="34" charset="0"/>
                <a:ea typeface="Calibri" panose="020F0502020204030204" pitchFamily="34" charset="0"/>
                <a:cs typeface="Arial" panose="020B0604020202020204" pitchFamily="34" charset="0"/>
              </a:rPr>
              <a:t>CATI study with representatives of medical workers (N = 1050)</a:t>
            </a:r>
            <a:endParaRPr lang="pl-PL" sz="1100" dirty="0">
              <a:effectLst/>
              <a:latin typeface="Arial" panose="020B0604020202020204" pitchFamily="34" charset="0"/>
              <a:ea typeface="Calibri" panose="020F0502020204030204" pitchFamily="34" charset="0"/>
              <a:cs typeface="Arial" panose="020B0604020202020204" pitchFamily="34" charset="0"/>
            </a:endParaRPr>
          </a:p>
        </p:txBody>
      </p:sp>
      <p:sp>
        <p:nvSpPr>
          <p:cNvPr id="13" name="pole tekstowe 12">
            <a:extLst>
              <a:ext uri="{FF2B5EF4-FFF2-40B4-BE49-F238E27FC236}">
                <a16:creationId xmlns:a16="http://schemas.microsoft.com/office/drawing/2014/main" id="{73EC07DC-C4F8-4748-BD2A-26B67028D598}"/>
              </a:ext>
            </a:extLst>
          </p:cNvPr>
          <p:cNvSpPr txBox="1"/>
          <p:nvPr/>
        </p:nvSpPr>
        <p:spPr>
          <a:xfrm>
            <a:off x="628649" y="1216334"/>
            <a:ext cx="7886699" cy="646331"/>
          </a:xfrm>
          <a:prstGeom prst="rect">
            <a:avLst/>
          </a:prstGeom>
          <a:noFill/>
        </p:spPr>
        <p:txBody>
          <a:bodyPr wrap="square">
            <a:spAutoFit/>
          </a:bodyPr>
          <a:lstStyle/>
          <a:p>
            <a:r>
              <a:rPr lang="en-US" b="1" dirty="0">
                <a:latin typeface="Arial" panose="020B0604020202020204" pitchFamily="34" charset="0"/>
                <a:cs typeface="Arial" panose="020B0604020202020204" pitchFamily="34" charset="0"/>
              </a:rPr>
              <a:t>Competences that should be strengthened due to the epidemic (</a:t>
            </a:r>
            <a:r>
              <a:rPr lang="pl-PL" b="1" dirty="0" err="1">
                <a:latin typeface="Arial" panose="020B0604020202020204" pitchFamily="34" charset="0"/>
                <a:cs typeface="Arial" panose="020B0604020202020204" pitchFamily="34" charset="0"/>
              </a:rPr>
              <a:t>medical</a:t>
            </a:r>
            <a:r>
              <a:rPr lang="en-US" b="1" dirty="0">
                <a:latin typeface="Arial" panose="020B0604020202020204" pitchFamily="34" charset="0"/>
                <a:cs typeface="Arial" panose="020B0604020202020204" pitchFamily="34" charset="0"/>
              </a:rPr>
              <a:t> employees)</a:t>
            </a:r>
            <a:endParaRPr lang="pl-PL" b="1" dirty="0">
              <a:latin typeface="Arial" panose="020B0604020202020204" pitchFamily="34" charset="0"/>
              <a:cs typeface="Arial" panose="020B0604020202020204" pitchFamily="34" charset="0"/>
            </a:endParaRPr>
          </a:p>
        </p:txBody>
      </p:sp>
      <p:sp>
        <p:nvSpPr>
          <p:cNvPr id="11" name="Prostokąt 10">
            <a:extLst>
              <a:ext uri="{FF2B5EF4-FFF2-40B4-BE49-F238E27FC236}">
                <a16:creationId xmlns:a16="http://schemas.microsoft.com/office/drawing/2014/main" id="{333CC4A6-855B-44DE-9C4E-688A98DA8B2B}"/>
              </a:ext>
            </a:extLst>
          </p:cNvPr>
          <p:cNvSpPr/>
          <p:nvPr/>
        </p:nvSpPr>
        <p:spPr>
          <a:xfrm>
            <a:off x="0" y="-15336"/>
            <a:ext cx="9144000" cy="407963"/>
          </a:xfrm>
          <a:prstGeom prst="rect">
            <a:avLst/>
          </a:prstGeom>
          <a:solidFill>
            <a:srgbClr val="007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600" dirty="0">
                <a:solidFill>
                  <a:schemeClr val="bg1"/>
                </a:solidFill>
                <a:latin typeface="Arial" panose="020B0604020202020204" pitchFamily="34" charset="0"/>
                <a:cs typeface="Arial" panose="020B0604020202020204" pitchFamily="34" charset="0"/>
              </a:rPr>
              <a:t>Analysis of the training needs of health sector workers - stage II</a:t>
            </a:r>
            <a:endParaRPr lang="pl-PL" sz="1600" dirty="0">
              <a:solidFill>
                <a:schemeClr val="bg1"/>
              </a:solidFill>
              <a:latin typeface="Arial" panose="020B0604020202020204" pitchFamily="34" charset="0"/>
              <a:cs typeface="Arial" panose="020B0604020202020204" pitchFamily="34" charset="0"/>
            </a:endParaRPr>
          </a:p>
        </p:txBody>
      </p:sp>
      <p:graphicFrame>
        <p:nvGraphicFramePr>
          <p:cNvPr id="10" name="Wykres 9" descr="Psychological - coping with stress: 87,7%;&#10;Medical - discussing the procedures for dealing with an epidemic: 79,7%;&#10;Communication - providing information to patients and their families: 51,1%;&#10;Medical - presentation of the main symptoms of the disease: 27,2%;&#10;Other: 0,7%;&#10;None of the above: 0,0%">
            <a:extLst>
              <a:ext uri="{FF2B5EF4-FFF2-40B4-BE49-F238E27FC236}">
                <a16:creationId xmlns:a16="http://schemas.microsoft.com/office/drawing/2014/main" id="{C309FA48-AF77-42C5-A822-8B077344B6F2}"/>
              </a:ext>
            </a:extLst>
          </p:cNvPr>
          <p:cNvGraphicFramePr/>
          <p:nvPr>
            <p:extLst>
              <p:ext uri="{D42A27DB-BD31-4B8C-83A1-F6EECF244321}">
                <p14:modId xmlns:p14="http://schemas.microsoft.com/office/powerpoint/2010/main" val="4177807076"/>
              </p:ext>
            </p:extLst>
          </p:nvPr>
        </p:nvGraphicFramePr>
        <p:xfrm>
          <a:off x="628650" y="2007930"/>
          <a:ext cx="7886699" cy="367468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153363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ED622617-585D-4A62-9645-652A646585A8}"/>
              </a:ext>
            </a:extLst>
          </p:cNvPr>
          <p:cNvSpPr>
            <a:spLocks noGrp="1"/>
          </p:cNvSpPr>
          <p:nvPr>
            <p:ph type="title"/>
          </p:nvPr>
        </p:nvSpPr>
        <p:spPr>
          <a:xfrm>
            <a:off x="628650" y="365126"/>
            <a:ext cx="7886700" cy="819097"/>
          </a:xfrm>
        </p:spPr>
        <p:txBody>
          <a:bodyPr>
            <a:normAutofit/>
          </a:bodyPr>
          <a:lstStyle/>
          <a:p>
            <a:r>
              <a:rPr lang="pl-PL" b="1" dirty="0" err="1">
                <a:latin typeface="Arial" panose="020B0604020202020204" pitchFamily="34" charset="0"/>
                <a:cs typeface="Arial" panose="020B0604020202020204" pitchFamily="34" charset="0"/>
              </a:rPr>
              <a:t>Recommendations</a:t>
            </a:r>
            <a:r>
              <a:rPr lang="pl-PL" b="1" dirty="0">
                <a:latin typeface="Arial" panose="020B0604020202020204" pitchFamily="34" charset="0"/>
                <a:cs typeface="Arial" panose="020B0604020202020204" pitchFamily="34" charset="0"/>
              </a:rPr>
              <a:t> - </a:t>
            </a:r>
            <a:r>
              <a:rPr lang="pl-PL" b="1" dirty="0" err="1">
                <a:latin typeface="Arial" panose="020B0604020202020204" pitchFamily="34" charset="0"/>
                <a:cs typeface="Arial" panose="020B0604020202020204" pitchFamily="34" charset="0"/>
              </a:rPr>
              <a:t>thematic</a:t>
            </a:r>
            <a:r>
              <a:rPr lang="pl-PL" b="1" dirty="0">
                <a:latin typeface="Arial" panose="020B0604020202020204" pitchFamily="34" charset="0"/>
                <a:cs typeface="Arial" panose="020B0604020202020204" pitchFamily="34" charset="0"/>
              </a:rPr>
              <a:t> </a:t>
            </a:r>
            <a:r>
              <a:rPr lang="pl-PL" b="1" dirty="0" err="1">
                <a:latin typeface="Arial" panose="020B0604020202020204" pitchFamily="34" charset="0"/>
                <a:cs typeface="Arial" panose="020B0604020202020204" pitchFamily="34" charset="0"/>
              </a:rPr>
              <a:t>scope</a:t>
            </a:r>
            <a:endParaRPr lang="pl-PL" b="1" dirty="0">
              <a:latin typeface="Arial" panose="020B0604020202020204" pitchFamily="34" charset="0"/>
              <a:cs typeface="Arial" panose="020B0604020202020204" pitchFamily="34" charset="0"/>
            </a:endParaRPr>
          </a:p>
        </p:txBody>
      </p:sp>
      <p:sp>
        <p:nvSpPr>
          <p:cNvPr id="5" name="Symbol zastępczy zawartości 4">
            <a:extLst>
              <a:ext uri="{FF2B5EF4-FFF2-40B4-BE49-F238E27FC236}">
                <a16:creationId xmlns:a16="http://schemas.microsoft.com/office/drawing/2014/main" id="{42012767-F66F-4C00-825A-B77842C63EA7}"/>
              </a:ext>
            </a:extLst>
          </p:cNvPr>
          <p:cNvSpPr>
            <a:spLocks noGrp="1"/>
          </p:cNvSpPr>
          <p:nvPr>
            <p:ph idx="1"/>
          </p:nvPr>
        </p:nvSpPr>
        <p:spPr>
          <a:xfrm>
            <a:off x="628649" y="1216334"/>
            <a:ext cx="7886700" cy="4572000"/>
          </a:xfrm>
        </p:spPr>
        <p:txBody>
          <a:bodyPr>
            <a:normAutofit fontScale="85000" lnSpcReduction="10000"/>
          </a:bodyPr>
          <a:lstStyle/>
          <a:p>
            <a:pPr>
              <a:lnSpc>
                <a:spcPct val="160000"/>
              </a:lnSpc>
            </a:pPr>
            <a:r>
              <a:rPr lang="en-US" sz="1800" dirty="0">
                <a:latin typeface="Arial" panose="020B0604020202020204" pitchFamily="34" charset="0"/>
                <a:cs typeface="Arial" panose="020B0604020202020204" pitchFamily="34" charset="0"/>
              </a:rPr>
              <a:t>offering programs enabling development in both competence areas: aimed at expanding or updating substantive knowledge and training courses developing soft skills;</a:t>
            </a:r>
          </a:p>
          <a:p>
            <a:pPr>
              <a:lnSpc>
                <a:spcPct val="160000"/>
              </a:lnSpc>
            </a:pPr>
            <a:r>
              <a:rPr lang="en-US" sz="1800" dirty="0">
                <a:latin typeface="Arial" panose="020B0604020202020204" pitchFamily="34" charset="0"/>
                <a:cs typeface="Arial" panose="020B0604020202020204" pitchFamily="34" charset="0"/>
              </a:rPr>
              <a:t>planning training courses in a way that allows taking into account the needs and specifics of a facility;</a:t>
            </a:r>
          </a:p>
          <a:p>
            <a:pPr>
              <a:lnSpc>
                <a:spcPct val="160000"/>
              </a:lnSpc>
            </a:pPr>
            <a:r>
              <a:rPr lang="en-US" sz="1800" dirty="0">
                <a:latin typeface="Arial" panose="020B0604020202020204" pitchFamily="34" charset="0"/>
                <a:cs typeface="Arial" panose="020B0604020202020204" pitchFamily="34" charset="0"/>
              </a:rPr>
              <a:t>supplementing the offer with training to develop competences related to the introduction of new employees;</a:t>
            </a:r>
          </a:p>
          <a:p>
            <a:pPr>
              <a:lnSpc>
                <a:spcPct val="160000"/>
              </a:lnSpc>
            </a:pPr>
            <a:r>
              <a:rPr lang="en-US" sz="1800" dirty="0">
                <a:latin typeface="Arial" panose="020B0604020202020204" pitchFamily="34" charset="0"/>
                <a:cs typeface="Arial" panose="020B0604020202020204" pitchFamily="34" charset="0"/>
              </a:rPr>
              <a:t>supplementing the training offer with courses developing soft skills in communication (also with children and mature patients) and psychological aspects of work in situations of tension, time pressure or staff shortages;</a:t>
            </a:r>
          </a:p>
          <a:p>
            <a:pPr>
              <a:lnSpc>
                <a:spcPct val="160000"/>
              </a:lnSpc>
            </a:pPr>
            <a:r>
              <a:rPr lang="en-US" sz="1800" dirty="0">
                <a:latin typeface="Arial" panose="020B0604020202020204" pitchFamily="34" charset="0"/>
                <a:cs typeface="Arial" panose="020B0604020202020204" pitchFamily="34" charset="0"/>
              </a:rPr>
              <a:t>supplementing the training offer with courses in strategic management (for administrative employees) and mental health of children and adolescents (for medical employees);</a:t>
            </a:r>
            <a:endParaRPr lang="pl-PL" sz="1800" dirty="0">
              <a:latin typeface="Arial" panose="020B0604020202020204" pitchFamily="34" charset="0"/>
              <a:cs typeface="Arial" panose="020B0604020202020204" pitchFamily="34" charset="0"/>
            </a:endParaRPr>
          </a:p>
        </p:txBody>
      </p:sp>
      <p:cxnSp>
        <p:nvCxnSpPr>
          <p:cNvPr id="7" name="Łącznik prosty 6">
            <a:extLst>
              <a:ext uri="{FF2B5EF4-FFF2-40B4-BE49-F238E27FC236}">
                <a16:creationId xmlns:a16="http://schemas.microsoft.com/office/drawing/2014/main" id="{FFB6CED4-FD1F-49BF-8A4A-8705558B0BC6}"/>
              </a:ext>
              <a:ext uri="{C183D7F6-B498-43B3-948B-1728B52AA6E4}">
                <adec:decorative xmlns:adec="http://schemas.microsoft.com/office/drawing/2017/decorative" val="1"/>
              </a:ext>
            </a:extLst>
          </p:cNvPr>
          <p:cNvCxnSpPr/>
          <p:nvPr/>
        </p:nvCxnSpPr>
        <p:spPr>
          <a:xfrm>
            <a:off x="628650" y="1184223"/>
            <a:ext cx="78867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Łącznik prosty 7">
            <a:extLst>
              <a:ext uri="{FF2B5EF4-FFF2-40B4-BE49-F238E27FC236}">
                <a16:creationId xmlns:a16="http://schemas.microsoft.com/office/drawing/2014/main" id="{7BB63E9F-C019-410E-8FC0-1DD1C2BDFFE8}"/>
              </a:ext>
              <a:ext uri="{C183D7F6-B498-43B3-948B-1728B52AA6E4}">
                <adec:decorative xmlns:adec="http://schemas.microsoft.com/office/drawing/2017/decorative" val="1"/>
              </a:ext>
            </a:extLst>
          </p:cNvPr>
          <p:cNvCxnSpPr>
            <a:cxnSpLocks/>
          </p:cNvCxnSpPr>
          <p:nvPr/>
        </p:nvCxnSpPr>
        <p:spPr>
          <a:xfrm>
            <a:off x="0" y="6176963"/>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9" name="Obraz 8" descr="Belka z logotypami: Fundusze Europejskie Wiedza Edukacja Rozwój, Rzeczpospolita Polska, Ministerstwo Zdrowia, Unia Europejska, Europejski Fundusz Społeczny">
            <a:extLst>
              <a:ext uri="{FF2B5EF4-FFF2-40B4-BE49-F238E27FC236}">
                <a16:creationId xmlns:a16="http://schemas.microsoft.com/office/drawing/2014/main" id="{AF8637DC-243F-441F-86F6-F1D3C38AA98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3087" y="6209075"/>
            <a:ext cx="5457825" cy="624205"/>
          </a:xfrm>
          <a:prstGeom prst="rect">
            <a:avLst/>
          </a:prstGeom>
          <a:noFill/>
          <a:ln>
            <a:noFill/>
          </a:ln>
        </p:spPr>
      </p:pic>
      <p:sp>
        <p:nvSpPr>
          <p:cNvPr id="11" name="Prostokąt 10">
            <a:extLst>
              <a:ext uri="{FF2B5EF4-FFF2-40B4-BE49-F238E27FC236}">
                <a16:creationId xmlns:a16="http://schemas.microsoft.com/office/drawing/2014/main" id="{54BE8257-7E08-4F8A-929B-59016334C3AD}"/>
              </a:ext>
            </a:extLst>
          </p:cNvPr>
          <p:cNvSpPr/>
          <p:nvPr/>
        </p:nvSpPr>
        <p:spPr>
          <a:xfrm>
            <a:off x="0" y="-15336"/>
            <a:ext cx="9144000" cy="407963"/>
          </a:xfrm>
          <a:prstGeom prst="rect">
            <a:avLst/>
          </a:prstGeom>
          <a:solidFill>
            <a:srgbClr val="007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600" dirty="0">
                <a:solidFill>
                  <a:schemeClr val="bg1"/>
                </a:solidFill>
                <a:latin typeface="Arial" panose="020B0604020202020204" pitchFamily="34" charset="0"/>
                <a:cs typeface="Arial" panose="020B0604020202020204" pitchFamily="34" charset="0"/>
              </a:rPr>
              <a:t>Analysis of the training needs of health sector workers - stage II</a:t>
            </a:r>
            <a:endParaRPr lang="pl-PL"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53619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ED622617-585D-4A62-9645-652A646585A8}"/>
              </a:ext>
            </a:extLst>
          </p:cNvPr>
          <p:cNvSpPr>
            <a:spLocks noGrp="1"/>
          </p:cNvSpPr>
          <p:nvPr>
            <p:ph type="title"/>
          </p:nvPr>
        </p:nvSpPr>
        <p:spPr>
          <a:xfrm>
            <a:off x="628650" y="365126"/>
            <a:ext cx="7886700" cy="819097"/>
          </a:xfrm>
        </p:spPr>
        <p:txBody>
          <a:bodyPr>
            <a:normAutofit/>
          </a:bodyPr>
          <a:lstStyle/>
          <a:p>
            <a:r>
              <a:rPr lang="pl-PL" b="1" dirty="0" err="1">
                <a:latin typeface="Arial" panose="020B0604020202020204" pitchFamily="34" charset="0"/>
                <a:cs typeface="Arial" panose="020B0604020202020204" pitchFamily="34" charset="0"/>
              </a:rPr>
              <a:t>Recommendations</a:t>
            </a:r>
            <a:r>
              <a:rPr lang="pl-PL" b="1" dirty="0">
                <a:latin typeface="Arial" panose="020B0604020202020204" pitchFamily="34" charset="0"/>
                <a:cs typeface="Arial" panose="020B0604020202020204" pitchFamily="34" charset="0"/>
              </a:rPr>
              <a:t> - form of </a:t>
            </a:r>
            <a:r>
              <a:rPr lang="pl-PL" b="1" dirty="0" err="1">
                <a:latin typeface="Arial" panose="020B0604020202020204" pitchFamily="34" charset="0"/>
                <a:cs typeface="Arial" panose="020B0604020202020204" pitchFamily="34" charset="0"/>
              </a:rPr>
              <a:t>training</a:t>
            </a:r>
            <a:endParaRPr lang="pl-PL" b="1" dirty="0">
              <a:latin typeface="Arial" panose="020B0604020202020204" pitchFamily="34" charset="0"/>
              <a:cs typeface="Arial" panose="020B0604020202020204" pitchFamily="34" charset="0"/>
            </a:endParaRPr>
          </a:p>
        </p:txBody>
      </p:sp>
      <p:sp>
        <p:nvSpPr>
          <p:cNvPr id="5" name="Symbol zastępczy zawartości 4">
            <a:extLst>
              <a:ext uri="{FF2B5EF4-FFF2-40B4-BE49-F238E27FC236}">
                <a16:creationId xmlns:a16="http://schemas.microsoft.com/office/drawing/2014/main" id="{42012767-F66F-4C00-825A-B77842C63EA7}"/>
              </a:ext>
            </a:extLst>
          </p:cNvPr>
          <p:cNvSpPr>
            <a:spLocks noGrp="1"/>
          </p:cNvSpPr>
          <p:nvPr>
            <p:ph idx="1"/>
          </p:nvPr>
        </p:nvSpPr>
        <p:spPr>
          <a:xfrm>
            <a:off x="628650" y="1216334"/>
            <a:ext cx="7886700" cy="4572000"/>
          </a:xfrm>
        </p:spPr>
        <p:txBody>
          <a:bodyPr>
            <a:normAutofit/>
          </a:bodyPr>
          <a:lstStyle/>
          <a:p>
            <a:pPr>
              <a:lnSpc>
                <a:spcPct val="160000"/>
              </a:lnSpc>
            </a:pPr>
            <a:r>
              <a:rPr lang="en-US" sz="1800" dirty="0">
                <a:latin typeface="Arial" panose="020B0604020202020204" pitchFamily="34" charset="0"/>
                <a:cs typeface="Arial" panose="020B0604020202020204" pitchFamily="34" charset="0"/>
              </a:rPr>
              <a:t>supporting solutions that save participants' time (e.g. remote / hybrid or stationary forms close to the place of employment);</a:t>
            </a:r>
          </a:p>
          <a:p>
            <a:pPr>
              <a:lnSpc>
                <a:spcPct val="160000"/>
              </a:lnSpc>
            </a:pPr>
            <a:r>
              <a:rPr lang="en-US" sz="1800" dirty="0">
                <a:latin typeface="Arial" panose="020B0604020202020204" pitchFamily="34" charset="0"/>
                <a:cs typeface="Arial" panose="020B0604020202020204" pitchFamily="34" charset="0"/>
              </a:rPr>
              <a:t>promotion of short training forms aimed at solving specific dilemmas occurring in professional practice;</a:t>
            </a:r>
          </a:p>
          <a:p>
            <a:pPr>
              <a:lnSpc>
                <a:spcPct val="160000"/>
              </a:lnSpc>
            </a:pPr>
            <a:r>
              <a:rPr lang="en-US" sz="1800" dirty="0">
                <a:latin typeface="Arial" panose="020B0604020202020204" pitchFamily="34" charset="0"/>
                <a:cs typeface="Arial" panose="020B0604020202020204" pitchFamily="34" charset="0"/>
              </a:rPr>
              <a:t>emphasis on training enabling interaction with the lecturer. The form of teaching with the use of modern technologies is acceptable, but with the possibility of real-time contact with the trainer;</a:t>
            </a:r>
            <a:endParaRPr lang="pl-PL" sz="1800" dirty="0">
              <a:latin typeface="Arial" panose="020B0604020202020204" pitchFamily="34" charset="0"/>
              <a:cs typeface="Arial" panose="020B0604020202020204" pitchFamily="34" charset="0"/>
            </a:endParaRPr>
          </a:p>
        </p:txBody>
      </p:sp>
      <p:cxnSp>
        <p:nvCxnSpPr>
          <p:cNvPr id="7" name="Łącznik prosty 6">
            <a:extLst>
              <a:ext uri="{FF2B5EF4-FFF2-40B4-BE49-F238E27FC236}">
                <a16:creationId xmlns:a16="http://schemas.microsoft.com/office/drawing/2014/main" id="{FFB6CED4-FD1F-49BF-8A4A-8705558B0BC6}"/>
              </a:ext>
              <a:ext uri="{C183D7F6-B498-43B3-948B-1728B52AA6E4}">
                <adec:decorative xmlns:adec="http://schemas.microsoft.com/office/drawing/2017/decorative" val="1"/>
              </a:ext>
            </a:extLst>
          </p:cNvPr>
          <p:cNvCxnSpPr/>
          <p:nvPr/>
        </p:nvCxnSpPr>
        <p:spPr>
          <a:xfrm>
            <a:off x="628650" y="1184223"/>
            <a:ext cx="78867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Łącznik prosty 7">
            <a:extLst>
              <a:ext uri="{FF2B5EF4-FFF2-40B4-BE49-F238E27FC236}">
                <a16:creationId xmlns:a16="http://schemas.microsoft.com/office/drawing/2014/main" id="{7BB63E9F-C019-410E-8FC0-1DD1C2BDFFE8}"/>
              </a:ext>
              <a:ext uri="{C183D7F6-B498-43B3-948B-1728B52AA6E4}">
                <adec:decorative xmlns:adec="http://schemas.microsoft.com/office/drawing/2017/decorative" val="1"/>
              </a:ext>
            </a:extLst>
          </p:cNvPr>
          <p:cNvCxnSpPr>
            <a:cxnSpLocks/>
          </p:cNvCxnSpPr>
          <p:nvPr/>
        </p:nvCxnSpPr>
        <p:spPr>
          <a:xfrm>
            <a:off x="0" y="6176963"/>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9" name="Obraz 8" descr="Belka z logotypami: Fundusze Europejskie Wiedza Edukacja Rozwój, Rzeczpospolita Polska, Ministerstwo Zdrowia, Unia Europejska, Europejski Fundusz Społeczny">
            <a:extLst>
              <a:ext uri="{FF2B5EF4-FFF2-40B4-BE49-F238E27FC236}">
                <a16:creationId xmlns:a16="http://schemas.microsoft.com/office/drawing/2014/main" id="{AF8637DC-243F-441F-86F6-F1D3C38AA98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3087" y="6209075"/>
            <a:ext cx="5457825" cy="624205"/>
          </a:xfrm>
          <a:prstGeom prst="rect">
            <a:avLst/>
          </a:prstGeom>
          <a:noFill/>
          <a:ln>
            <a:noFill/>
          </a:ln>
        </p:spPr>
      </p:pic>
      <p:sp>
        <p:nvSpPr>
          <p:cNvPr id="11" name="Prostokąt 10">
            <a:extLst>
              <a:ext uri="{FF2B5EF4-FFF2-40B4-BE49-F238E27FC236}">
                <a16:creationId xmlns:a16="http://schemas.microsoft.com/office/drawing/2014/main" id="{F108D0C6-225C-42F3-9565-51F0C9981497}"/>
              </a:ext>
            </a:extLst>
          </p:cNvPr>
          <p:cNvSpPr/>
          <p:nvPr/>
        </p:nvSpPr>
        <p:spPr>
          <a:xfrm>
            <a:off x="0" y="-15336"/>
            <a:ext cx="9144000" cy="407963"/>
          </a:xfrm>
          <a:prstGeom prst="rect">
            <a:avLst/>
          </a:prstGeom>
          <a:solidFill>
            <a:srgbClr val="007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600" dirty="0">
                <a:solidFill>
                  <a:schemeClr val="bg1"/>
                </a:solidFill>
                <a:latin typeface="Arial" panose="020B0604020202020204" pitchFamily="34" charset="0"/>
                <a:cs typeface="Arial" panose="020B0604020202020204" pitchFamily="34" charset="0"/>
              </a:rPr>
              <a:t>Analysis of the training needs of health sector workers - stage II</a:t>
            </a:r>
            <a:endParaRPr lang="pl-PL"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65408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ED622617-585D-4A62-9645-652A646585A8}"/>
              </a:ext>
            </a:extLst>
          </p:cNvPr>
          <p:cNvSpPr>
            <a:spLocks noGrp="1"/>
          </p:cNvSpPr>
          <p:nvPr>
            <p:ph type="title"/>
          </p:nvPr>
        </p:nvSpPr>
        <p:spPr>
          <a:xfrm>
            <a:off x="628650" y="365126"/>
            <a:ext cx="7886700" cy="819097"/>
          </a:xfrm>
        </p:spPr>
        <p:txBody>
          <a:bodyPr>
            <a:normAutofit/>
          </a:bodyPr>
          <a:lstStyle/>
          <a:p>
            <a:r>
              <a:rPr lang="pl-PL" b="1" dirty="0" err="1">
                <a:latin typeface="Arial" panose="020B0604020202020204" pitchFamily="34" charset="0"/>
                <a:cs typeface="Arial" panose="020B0604020202020204" pitchFamily="34" charset="0"/>
              </a:rPr>
              <a:t>Recommendations</a:t>
            </a:r>
            <a:r>
              <a:rPr lang="pl-PL" b="1" dirty="0">
                <a:latin typeface="Arial" panose="020B0604020202020204" pitchFamily="34" charset="0"/>
                <a:cs typeface="Arial" panose="020B0604020202020204" pitchFamily="34" charset="0"/>
              </a:rPr>
              <a:t> - target </a:t>
            </a:r>
            <a:r>
              <a:rPr lang="pl-PL" b="1" dirty="0" err="1">
                <a:latin typeface="Arial" panose="020B0604020202020204" pitchFamily="34" charset="0"/>
                <a:cs typeface="Arial" panose="020B0604020202020204" pitchFamily="34" charset="0"/>
              </a:rPr>
              <a:t>groups</a:t>
            </a:r>
            <a:endParaRPr lang="pl-PL" b="1" dirty="0">
              <a:latin typeface="Arial" panose="020B0604020202020204" pitchFamily="34" charset="0"/>
              <a:cs typeface="Arial" panose="020B0604020202020204" pitchFamily="34" charset="0"/>
            </a:endParaRPr>
          </a:p>
        </p:txBody>
      </p:sp>
      <p:sp>
        <p:nvSpPr>
          <p:cNvPr id="5" name="Symbol zastępczy zawartości 4">
            <a:extLst>
              <a:ext uri="{FF2B5EF4-FFF2-40B4-BE49-F238E27FC236}">
                <a16:creationId xmlns:a16="http://schemas.microsoft.com/office/drawing/2014/main" id="{42012767-F66F-4C00-825A-B77842C63EA7}"/>
              </a:ext>
            </a:extLst>
          </p:cNvPr>
          <p:cNvSpPr>
            <a:spLocks noGrp="1"/>
          </p:cNvSpPr>
          <p:nvPr>
            <p:ph idx="1"/>
          </p:nvPr>
        </p:nvSpPr>
        <p:spPr>
          <a:xfrm>
            <a:off x="628649" y="1216334"/>
            <a:ext cx="7886700" cy="4572000"/>
          </a:xfrm>
        </p:spPr>
        <p:txBody>
          <a:bodyPr>
            <a:normAutofit/>
          </a:bodyPr>
          <a:lstStyle/>
          <a:p>
            <a:pPr>
              <a:lnSpc>
                <a:spcPct val="160000"/>
              </a:lnSpc>
            </a:pPr>
            <a:r>
              <a:rPr lang="en-US" sz="1800" dirty="0">
                <a:latin typeface="Arial" panose="020B0604020202020204" pitchFamily="34" charset="0"/>
                <a:cs typeface="Arial" panose="020B0604020202020204" pitchFamily="34" charset="0"/>
              </a:rPr>
              <a:t>competence support for people managing institutions and teams. Managerial training should be addressed to people whose promotion is planned, as well as to employees who already hold managerial positions and have specific knowledge about the challenges related to their function;</a:t>
            </a:r>
          </a:p>
          <a:p>
            <a:pPr>
              <a:lnSpc>
                <a:spcPct val="160000"/>
              </a:lnSpc>
            </a:pPr>
            <a:r>
              <a:rPr lang="en-US" sz="1800" dirty="0">
                <a:latin typeface="Arial" panose="020B0604020202020204" pitchFamily="34" charset="0"/>
                <a:cs typeface="Arial" panose="020B0604020202020204" pitchFamily="34" charset="0"/>
              </a:rPr>
              <a:t>extending the training offer for: departmental nurses, physiotherapists, nurses, laboratory diagnosticians, paramedics.</a:t>
            </a:r>
            <a:endParaRPr lang="pl-PL" sz="1800" dirty="0">
              <a:latin typeface="Arial" panose="020B0604020202020204" pitchFamily="34" charset="0"/>
              <a:cs typeface="Arial" panose="020B0604020202020204" pitchFamily="34" charset="0"/>
            </a:endParaRPr>
          </a:p>
        </p:txBody>
      </p:sp>
      <p:cxnSp>
        <p:nvCxnSpPr>
          <p:cNvPr id="7" name="Łącznik prosty 6">
            <a:extLst>
              <a:ext uri="{FF2B5EF4-FFF2-40B4-BE49-F238E27FC236}">
                <a16:creationId xmlns:a16="http://schemas.microsoft.com/office/drawing/2014/main" id="{FFB6CED4-FD1F-49BF-8A4A-8705558B0BC6}"/>
              </a:ext>
              <a:ext uri="{C183D7F6-B498-43B3-948B-1728B52AA6E4}">
                <adec:decorative xmlns:adec="http://schemas.microsoft.com/office/drawing/2017/decorative" val="1"/>
              </a:ext>
            </a:extLst>
          </p:cNvPr>
          <p:cNvCxnSpPr/>
          <p:nvPr/>
        </p:nvCxnSpPr>
        <p:spPr>
          <a:xfrm>
            <a:off x="628650" y="1184223"/>
            <a:ext cx="78867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Łącznik prosty 7">
            <a:extLst>
              <a:ext uri="{FF2B5EF4-FFF2-40B4-BE49-F238E27FC236}">
                <a16:creationId xmlns:a16="http://schemas.microsoft.com/office/drawing/2014/main" id="{7BB63E9F-C019-410E-8FC0-1DD1C2BDFFE8}"/>
              </a:ext>
              <a:ext uri="{C183D7F6-B498-43B3-948B-1728B52AA6E4}">
                <adec:decorative xmlns:adec="http://schemas.microsoft.com/office/drawing/2017/decorative" val="1"/>
              </a:ext>
            </a:extLst>
          </p:cNvPr>
          <p:cNvCxnSpPr>
            <a:cxnSpLocks/>
          </p:cNvCxnSpPr>
          <p:nvPr/>
        </p:nvCxnSpPr>
        <p:spPr>
          <a:xfrm>
            <a:off x="0" y="6176963"/>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9" name="Obraz 8" descr="Belka z logotypami: Fundusze Europejskie Wiedza Edukacja Rozwój, Rzeczpospolita Polska, Ministerstwo Zdrowia, Unia Europejska, Europejski Fundusz Społeczny">
            <a:extLst>
              <a:ext uri="{FF2B5EF4-FFF2-40B4-BE49-F238E27FC236}">
                <a16:creationId xmlns:a16="http://schemas.microsoft.com/office/drawing/2014/main" id="{AF8637DC-243F-441F-86F6-F1D3C38AA98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3087" y="6209075"/>
            <a:ext cx="5457825" cy="624205"/>
          </a:xfrm>
          <a:prstGeom prst="rect">
            <a:avLst/>
          </a:prstGeom>
          <a:noFill/>
          <a:ln>
            <a:noFill/>
          </a:ln>
        </p:spPr>
      </p:pic>
      <p:sp>
        <p:nvSpPr>
          <p:cNvPr id="11" name="Prostokąt 10">
            <a:extLst>
              <a:ext uri="{FF2B5EF4-FFF2-40B4-BE49-F238E27FC236}">
                <a16:creationId xmlns:a16="http://schemas.microsoft.com/office/drawing/2014/main" id="{07F2679D-85FD-4CD5-B2F2-E125514EF703}"/>
              </a:ext>
            </a:extLst>
          </p:cNvPr>
          <p:cNvSpPr/>
          <p:nvPr/>
        </p:nvSpPr>
        <p:spPr>
          <a:xfrm>
            <a:off x="0" y="-15336"/>
            <a:ext cx="9144000" cy="407963"/>
          </a:xfrm>
          <a:prstGeom prst="rect">
            <a:avLst/>
          </a:prstGeom>
          <a:solidFill>
            <a:srgbClr val="007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600" dirty="0">
                <a:solidFill>
                  <a:schemeClr val="bg1"/>
                </a:solidFill>
                <a:latin typeface="Arial" panose="020B0604020202020204" pitchFamily="34" charset="0"/>
                <a:cs typeface="Arial" panose="020B0604020202020204" pitchFamily="34" charset="0"/>
              </a:rPr>
              <a:t>Analysis of the training needs of health sector workers - stage II</a:t>
            </a:r>
            <a:endParaRPr lang="pl-PL"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28990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ED622617-585D-4A62-9645-652A646585A8}"/>
              </a:ext>
            </a:extLst>
          </p:cNvPr>
          <p:cNvSpPr>
            <a:spLocks noGrp="1"/>
          </p:cNvSpPr>
          <p:nvPr>
            <p:ph type="title"/>
          </p:nvPr>
        </p:nvSpPr>
        <p:spPr>
          <a:xfrm>
            <a:off x="628650" y="365126"/>
            <a:ext cx="7886700" cy="819097"/>
          </a:xfrm>
        </p:spPr>
        <p:txBody>
          <a:bodyPr/>
          <a:lstStyle/>
          <a:p>
            <a:r>
              <a:rPr lang="pl-PL" b="1" dirty="0" err="1">
                <a:latin typeface="Arial" panose="020B0604020202020204" pitchFamily="34" charset="0"/>
                <a:cs typeface="Arial" panose="020B0604020202020204" pitchFamily="34" charset="0"/>
              </a:rPr>
              <a:t>Detailed</a:t>
            </a:r>
            <a:r>
              <a:rPr lang="pl-PL" b="1" dirty="0">
                <a:latin typeface="Arial" panose="020B0604020202020204" pitchFamily="34" charset="0"/>
                <a:cs typeface="Arial" panose="020B0604020202020204" pitchFamily="34" charset="0"/>
              </a:rPr>
              <a:t> </a:t>
            </a:r>
            <a:r>
              <a:rPr lang="pl-PL" b="1" dirty="0" err="1">
                <a:latin typeface="Arial" panose="020B0604020202020204" pitchFamily="34" charset="0"/>
                <a:cs typeface="Arial" panose="020B0604020202020204" pitchFamily="34" charset="0"/>
              </a:rPr>
              <a:t>objectives</a:t>
            </a:r>
            <a:endParaRPr lang="pl-PL" b="1" dirty="0">
              <a:latin typeface="Arial" panose="020B0604020202020204" pitchFamily="34" charset="0"/>
              <a:cs typeface="Arial" panose="020B0604020202020204" pitchFamily="34" charset="0"/>
            </a:endParaRPr>
          </a:p>
        </p:txBody>
      </p:sp>
      <p:cxnSp>
        <p:nvCxnSpPr>
          <p:cNvPr id="7" name="Łącznik prosty 6">
            <a:extLst>
              <a:ext uri="{FF2B5EF4-FFF2-40B4-BE49-F238E27FC236}">
                <a16:creationId xmlns:a16="http://schemas.microsoft.com/office/drawing/2014/main" id="{FFB6CED4-FD1F-49BF-8A4A-8705558B0BC6}"/>
              </a:ext>
              <a:ext uri="{C183D7F6-B498-43B3-948B-1728B52AA6E4}">
                <adec:decorative xmlns:adec="http://schemas.microsoft.com/office/drawing/2017/decorative" val="1"/>
              </a:ext>
            </a:extLst>
          </p:cNvPr>
          <p:cNvCxnSpPr/>
          <p:nvPr/>
        </p:nvCxnSpPr>
        <p:spPr>
          <a:xfrm>
            <a:off x="628650" y="1184223"/>
            <a:ext cx="78867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Łącznik prosty 7">
            <a:extLst>
              <a:ext uri="{FF2B5EF4-FFF2-40B4-BE49-F238E27FC236}">
                <a16:creationId xmlns:a16="http://schemas.microsoft.com/office/drawing/2014/main" id="{7BB63E9F-C019-410E-8FC0-1DD1C2BDFFE8}"/>
              </a:ext>
              <a:ext uri="{C183D7F6-B498-43B3-948B-1728B52AA6E4}">
                <adec:decorative xmlns:adec="http://schemas.microsoft.com/office/drawing/2017/decorative" val="1"/>
              </a:ext>
            </a:extLst>
          </p:cNvPr>
          <p:cNvCxnSpPr>
            <a:cxnSpLocks/>
          </p:cNvCxnSpPr>
          <p:nvPr/>
        </p:nvCxnSpPr>
        <p:spPr>
          <a:xfrm>
            <a:off x="0" y="6176963"/>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0" name="Prostokąt 9">
            <a:extLst>
              <a:ext uri="{FF2B5EF4-FFF2-40B4-BE49-F238E27FC236}">
                <a16:creationId xmlns:a16="http://schemas.microsoft.com/office/drawing/2014/main" id="{D3E1DFD5-A278-4BAA-B793-AB7E2CA50EBE}"/>
              </a:ext>
            </a:extLst>
          </p:cNvPr>
          <p:cNvSpPr/>
          <p:nvPr/>
        </p:nvSpPr>
        <p:spPr>
          <a:xfrm>
            <a:off x="0" y="-15336"/>
            <a:ext cx="9144000" cy="407963"/>
          </a:xfrm>
          <a:prstGeom prst="rect">
            <a:avLst/>
          </a:prstGeom>
          <a:solidFill>
            <a:srgbClr val="007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600" dirty="0">
                <a:solidFill>
                  <a:schemeClr val="bg1"/>
                </a:solidFill>
                <a:latin typeface="Arial" panose="020B0604020202020204" pitchFamily="34" charset="0"/>
                <a:cs typeface="Arial" panose="020B0604020202020204" pitchFamily="34" charset="0"/>
              </a:rPr>
              <a:t>Analysis of the training needs of health sector workers - stage II</a:t>
            </a:r>
            <a:endParaRPr lang="pl-PL" sz="1600" dirty="0">
              <a:solidFill>
                <a:schemeClr val="bg1"/>
              </a:solidFill>
              <a:latin typeface="Arial" panose="020B0604020202020204" pitchFamily="34" charset="0"/>
              <a:cs typeface="Arial" panose="020B0604020202020204" pitchFamily="34" charset="0"/>
            </a:endParaRPr>
          </a:p>
        </p:txBody>
      </p:sp>
      <p:pic>
        <p:nvPicPr>
          <p:cNvPr id="9" name="Obraz 8" descr="Belka z logotypami: Fundusze Europejskie Wiedza Edukacja Rozwój, Rzeczpospolita Polska, Ministerstwo Zdrowia, Unia Europejska, Europejski Fundusz Społeczny">
            <a:extLst>
              <a:ext uri="{FF2B5EF4-FFF2-40B4-BE49-F238E27FC236}">
                <a16:creationId xmlns:a16="http://schemas.microsoft.com/office/drawing/2014/main" id="{2B488991-8C6D-43AF-9A6B-B03125A4985C}"/>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3087" y="6209075"/>
            <a:ext cx="5457825" cy="624205"/>
          </a:xfrm>
          <a:prstGeom prst="rect">
            <a:avLst/>
          </a:prstGeom>
          <a:noFill/>
          <a:ln>
            <a:noFill/>
          </a:ln>
        </p:spPr>
      </p:pic>
      <p:graphicFrame>
        <p:nvGraphicFramePr>
          <p:cNvPr id="11" name="Tabela 11">
            <a:extLst>
              <a:ext uri="{FF2B5EF4-FFF2-40B4-BE49-F238E27FC236}">
                <a16:creationId xmlns:a16="http://schemas.microsoft.com/office/drawing/2014/main" id="{34C8AC98-F971-438D-8028-0332DCDE2E6B}"/>
              </a:ext>
            </a:extLst>
          </p:cNvPr>
          <p:cNvGraphicFramePr>
            <a:graphicFrameLocks noGrp="1"/>
          </p:cNvGraphicFramePr>
          <p:nvPr>
            <p:extLst>
              <p:ext uri="{D42A27DB-BD31-4B8C-83A1-F6EECF244321}">
                <p14:modId xmlns:p14="http://schemas.microsoft.com/office/powerpoint/2010/main" val="2624543222"/>
              </p:ext>
            </p:extLst>
          </p:nvPr>
        </p:nvGraphicFramePr>
        <p:xfrm>
          <a:off x="329782" y="1334692"/>
          <a:ext cx="8484433" cy="4790067"/>
        </p:xfrm>
        <a:graphic>
          <a:graphicData uri="http://schemas.openxmlformats.org/drawingml/2006/table">
            <a:tbl>
              <a:tblPr firstRow="1" bandRow="1">
                <a:tableStyleId>{69CF1AB2-1976-4502-BF36-3FF5EA218861}</a:tableStyleId>
              </a:tblPr>
              <a:tblGrid>
                <a:gridCol w="8484433">
                  <a:extLst>
                    <a:ext uri="{9D8B030D-6E8A-4147-A177-3AD203B41FA5}">
                      <a16:colId xmlns:a16="http://schemas.microsoft.com/office/drawing/2014/main" val="3550596018"/>
                    </a:ext>
                  </a:extLst>
                </a:gridCol>
              </a:tblGrid>
              <a:tr h="400947">
                <a:tc>
                  <a:txBody>
                    <a:bodyPr/>
                    <a:lstStyle/>
                    <a:p>
                      <a:pPr>
                        <a:spcBef>
                          <a:spcPts val="600"/>
                        </a:spcBef>
                      </a:pPr>
                      <a:r>
                        <a:rPr lang="pl-PL" sz="1500" dirty="0" err="1">
                          <a:latin typeface="Arial" panose="020B0604020202020204" pitchFamily="34" charset="0"/>
                          <a:cs typeface="Arial" panose="020B0604020202020204" pitchFamily="34" charset="0"/>
                        </a:rPr>
                        <a:t>Detailed</a:t>
                      </a:r>
                      <a:r>
                        <a:rPr lang="pl-PL" sz="1500" dirty="0">
                          <a:latin typeface="Arial" panose="020B0604020202020204" pitchFamily="34" charset="0"/>
                          <a:cs typeface="Arial" panose="020B0604020202020204" pitchFamily="34" charset="0"/>
                        </a:rPr>
                        <a:t> </a:t>
                      </a:r>
                      <a:r>
                        <a:rPr lang="pl-PL" sz="1500" dirty="0" err="1">
                          <a:latin typeface="Arial" panose="020B0604020202020204" pitchFamily="34" charset="0"/>
                          <a:cs typeface="Arial" panose="020B0604020202020204" pitchFamily="34" charset="0"/>
                        </a:rPr>
                        <a:t>objectives</a:t>
                      </a:r>
                      <a:r>
                        <a:rPr lang="pl-PL" sz="1500" dirty="0">
                          <a:latin typeface="Arial" panose="020B0604020202020204" pitchFamily="34" charset="0"/>
                          <a:cs typeface="Arial" panose="020B0604020202020204" pitchFamily="34" charset="0"/>
                        </a:rPr>
                        <a:t> of the </a:t>
                      </a:r>
                      <a:r>
                        <a:rPr lang="pl-PL" sz="1500" dirty="0" err="1">
                          <a:latin typeface="Arial" panose="020B0604020202020204" pitchFamily="34" charset="0"/>
                          <a:cs typeface="Arial" panose="020B0604020202020204" pitchFamily="34" charset="0"/>
                        </a:rPr>
                        <a:t>study</a:t>
                      </a:r>
                      <a:endParaRPr lang="pl-PL" sz="15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700641977"/>
                  </a:ext>
                </a:extLst>
              </a:tr>
              <a:tr h="1165286">
                <a:tc>
                  <a:txBody>
                    <a:bodyPr/>
                    <a:lstStyle/>
                    <a:p>
                      <a:pPr>
                        <a:lnSpc>
                          <a:spcPct val="150000"/>
                        </a:lnSpc>
                      </a:pPr>
                      <a:r>
                        <a:rPr lang="pl-PL" sz="1600" b="1" dirty="0">
                          <a:solidFill>
                            <a:schemeClr val="accent1"/>
                          </a:solidFill>
                          <a:latin typeface="Arial" panose="020B0604020202020204" pitchFamily="34" charset="0"/>
                          <a:cs typeface="Arial" panose="020B0604020202020204" pitchFamily="34" charset="0"/>
                        </a:rPr>
                        <a:t>A</a:t>
                      </a:r>
                      <a:r>
                        <a:rPr lang="en-US" sz="1600" b="1" dirty="0" err="1">
                          <a:solidFill>
                            <a:schemeClr val="accent1"/>
                          </a:solidFill>
                          <a:latin typeface="Arial" panose="020B0604020202020204" pitchFamily="34" charset="0"/>
                          <a:cs typeface="Arial" panose="020B0604020202020204" pitchFamily="34" charset="0"/>
                        </a:rPr>
                        <a:t>ssessment</a:t>
                      </a:r>
                      <a:r>
                        <a:rPr lang="en-US" sz="1600" b="1" dirty="0">
                          <a:solidFill>
                            <a:schemeClr val="accent1"/>
                          </a:solidFill>
                          <a:latin typeface="Arial" panose="020B0604020202020204" pitchFamily="34" charset="0"/>
                          <a:cs typeface="Arial" panose="020B0604020202020204" pitchFamily="34" charset="0"/>
                        </a:rPr>
                        <a:t> of the usefulness and adequacy of knowledge and skills </a:t>
                      </a:r>
                      <a:r>
                        <a:rPr lang="en-US" sz="1600" dirty="0">
                          <a:latin typeface="Arial" panose="020B0604020202020204" pitchFamily="34" charset="0"/>
                          <a:cs typeface="Arial" panose="020B0604020202020204" pitchFamily="34" charset="0"/>
                        </a:rPr>
                        <a:t>acquired through participation in OP KED projects by representatives of </a:t>
                      </a:r>
                      <a:r>
                        <a:rPr lang="en-US" sz="1600" b="1" dirty="0">
                          <a:solidFill>
                            <a:schemeClr val="accent1"/>
                          </a:solidFill>
                          <a:latin typeface="Arial" panose="020B0604020202020204" pitchFamily="34" charset="0"/>
                          <a:cs typeface="Arial" panose="020B0604020202020204" pitchFamily="34" charset="0"/>
                        </a:rPr>
                        <a:t>medical professions </a:t>
                      </a:r>
                      <a:r>
                        <a:rPr lang="en-US" sz="1600" dirty="0">
                          <a:latin typeface="Arial" panose="020B0604020202020204" pitchFamily="34" charset="0"/>
                          <a:cs typeface="Arial" panose="020B0604020202020204" pitchFamily="34" charset="0"/>
                        </a:rPr>
                        <a:t>in relation to their current needs (adequacy and usefulness criterion)</a:t>
                      </a:r>
                    </a:p>
                  </a:txBody>
                  <a:tcPr anchor="ctr"/>
                </a:tc>
                <a:extLst>
                  <a:ext uri="{0D108BD9-81ED-4DB2-BD59-A6C34878D82A}">
                    <a16:rowId xmlns:a16="http://schemas.microsoft.com/office/drawing/2014/main" val="1467482427"/>
                  </a:ext>
                </a:extLst>
              </a:tr>
              <a:tr h="1165286">
                <a:tc>
                  <a:txBody>
                    <a:bodyPr/>
                    <a:lstStyle/>
                    <a:p>
                      <a:pPr>
                        <a:lnSpc>
                          <a:spcPct val="150000"/>
                        </a:lnSpc>
                      </a:pPr>
                      <a:r>
                        <a:rPr lang="pl-PL" sz="1600" b="1" dirty="0">
                          <a:solidFill>
                            <a:schemeClr val="accent1"/>
                          </a:solidFill>
                          <a:latin typeface="Arial" panose="020B0604020202020204" pitchFamily="34" charset="0"/>
                          <a:cs typeface="Arial" panose="020B0604020202020204" pitchFamily="34" charset="0"/>
                        </a:rPr>
                        <a:t>A</a:t>
                      </a:r>
                      <a:r>
                        <a:rPr lang="en-US" sz="1600" b="1" dirty="0" err="1">
                          <a:solidFill>
                            <a:schemeClr val="accent1"/>
                          </a:solidFill>
                          <a:latin typeface="Arial" panose="020B0604020202020204" pitchFamily="34" charset="0"/>
                          <a:cs typeface="Arial" panose="020B0604020202020204" pitchFamily="34" charset="0"/>
                        </a:rPr>
                        <a:t>ssessment</a:t>
                      </a:r>
                      <a:r>
                        <a:rPr lang="en-US" sz="1600" b="1" dirty="0">
                          <a:solidFill>
                            <a:schemeClr val="accent1"/>
                          </a:solidFill>
                          <a:latin typeface="Arial" panose="020B0604020202020204" pitchFamily="34" charset="0"/>
                          <a:cs typeface="Arial" panose="020B0604020202020204" pitchFamily="34" charset="0"/>
                        </a:rPr>
                        <a:t> of the usefulness and adequacy of knowledge and skills </a:t>
                      </a:r>
                      <a:r>
                        <a:rPr lang="en-US" sz="1600" dirty="0">
                          <a:latin typeface="Arial" panose="020B0604020202020204" pitchFamily="34" charset="0"/>
                          <a:cs typeface="Arial" panose="020B0604020202020204" pitchFamily="34" charset="0"/>
                        </a:rPr>
                        <a:t>acquired through participation in OP KED projects by </a:t>
                      </a:r>
                      <a:r>
                        <a:rPr lang="en-US" sz="1600" b="1" dirty="0">
                          <a:solidFill>
                            <a:schemeClr val="accent1"/>
                          </a:solidFill>
                          <a:latin typeface="Arial" panose="020B0604020202020204" pitchFamily="34" charset="0"/>
                          <a:cs typeface="Arial" panose="020B0604020202020204" pitchFamily="34" charset="0"/>
                        </a:rPr>
                        <a:t>administrative employees </a:t>
                      </a:r>
                      <a:r>
                        <a:rPr lang="en-US" sz="1600" dirty="0">
                          <a:latin typeface="Arial" panose="020B0604020202020204" pitchFamily="34" charset="0"/>
                          <a:cs typeface="Arial" panose="020B0604020202020204" pitchFamily="34" charset="0"/>
                        </a:rPr>
                        <a:t>of the health sector of medical professions in relation to their current needs (adequacy and usefulness criterion);</a:t>
                      </a:r>
                      <a:endParaRPr lang="pl-PL" sz="16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314877696"/>
                  </a:ext>
                </a:extLst>
              </a:tr>
              <a:tr h="794547">
                <a:tc>
                  <a:txBody>
                    <a:bodyPr/>
                    <a:lstStyle/>
                    <a:p>
                      <a:pPr>
                        <a:lnSpc>
                          <a:spcPct val="150000"/>
                        </a:lnSpc>
                      </a:pPr>
                      <a:r>
                        <a:rPr lang="pl-PL" sz="1600" b="1" dirty="0">
                          <a:solidFill>
                            <a:schemeClr val="accent1"/>
                          </a:solidFill>
                          <a:latin typeface="Arial" panose="020B0604020202020204" pitchFamily="34" charset="0"/>
                          <a:cs typeface="Arial" panose="020B0604020202020204" pitchFamily="34" charset="0"/>
                        </a:rPr>
                        <a:t>A</a:t>
                      </a:r>
                      <a:r>
                        <a:rPr lang="en-US" sz="1600" b="1" dirty="0" err="1">
                          <a:solidFill>
                            <a:schemeClr val="accent1"/>
                          </a:solidFill>
                          <a:latin typeface="Arial" panose="020B0604020202020204" pitchFamily="34" charset="0"/>
                          <a:cs typeface="Arial" panose="020B0604020202020204" pitchFamily="34" charset="0"/>
                        </a:rPr>
                        <a:t>nalysis</a:t>
                      </a:r>
                      <a:r>
                        <a:rPr lang="en-US" sz="1600" b="1" dirty="0">
                          <a:solidFill>
                            <a:schemeClr val="accent1"/>
                          </a:solidFill>
                          <a:latin typeface="Arial" panose="020B0604020202020204" pitchFamily="34" charset="0"/>
                          <a:cs typeface="Arial" panose="020B0604020202020204" pitchFamily="34" charset="0"/>
                        </a:rPr>
                        <a:t> of new training needs </a:t>
                      </a:r>
                      <a:r>
                        <a:rPr lang="en-US" sz="1600" dirty="0">
                          <a:latin typeface="Arial" panose="020B0604020202020204" pitchFamily="34" charset="0"/>
                          <a:cs typeface="Arial" panose="020B0604020202020204" pitchFamily="34" charset="0"/>
                        </a:rPr>
                        <a:t>of employees in the health care sector and those for which the support was insufficient (adequacy criterion);</a:t>
                      </a:r>
                      <a:endParaRPr lang="en-US" sz="1600" b="1" dirty="0">
                        <a:solidFill>
                          <a:schemeClr val="accent1"/>
                        </a:solidFill>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63500040"/>
                  </a:ext>
                </a:extLst>
              </a:tr>
              <a:tr h="1165286">
                <a:tc>
                  <a:txBody>
                    <a:bodyPr/>
                    <a:lstStyle/>
                    <a:p>
                      <a:pPr>
                        <a:lnSpc>
                          <a:spcPct val="150000"/>
                        </a:lnSpc>
                      </a:pPr>
                      <a:r>
                        <a:rPr lang="pl-PL" sz="1600" b="1" dirty="0">
                          <a:solidFill>
                            <a:schemeClr val="accent1"/>
                          </a:solidFill>
                          <a:latin typeface="Arial" panose="020B0604020202020204" pitchFamily="34" charset="0"/>
                          <a:cs typeface="Arial" panose="020B0604020202020204" pitchFamily="34" charset="0"/>
                        </a:rPr>
                        <a:t>I</a:t>
                      </a:r>
                      <a:r>
                        <a:rPr lang="en-US" sz="1600" b="1" dirty="0">
                          <a:solidFill>
                            <a:schemeClr val="accent1"/>
                          </a:solidFill>
                          <a:latin typeface="Arial" panose="020B0604020202020204" pitchFamily="34" charset="0"/>
                          <a:cs typeface="Arial" panose="020B0604020202020204" pitchFamily="34" charset="0"/>
                        </a:rPr>
                        <a:t>dentification of the most effective and adequate forms of support </a:t>
                      </a:r>
                      <a:r>
                        <a:rPr lang="en-US" sz="1600" dirty="0">
                          <a:latin typeface="Arial" panose="020B0604020202020204" pitchFamily="34" charset="0"/>
                          <a:cs typeface="Arial" panose="020B0604020202020204" pitchFamily="34" charset="0"/>
                        </a:rPr>
                        <a:t>and methods of transferring knowledge to health care workers under OP KED in the context of programming future ESF + support (adequacy and effectiveness criterion).</a:t>
                      </a:r>
                      <a:endParaRPr lang="pl-PL" sz="1600" dirty="0"/>
                    </a:p>
                  </a:txBody>
                  <a:tcPr anchor="ctr"/>
                </a:tc>
                <a:extLst>
                  <a:ext uri="{0D108BD9-81ED-4DB2-BD59-A6C34878D82A}">
                    <a16:rowId xmlns:a16="http://schemas.microsoft.com/office/drawing/2014/main" val="1163653875"/>
                  </a:ext>
                </a:extLst>
              </a:tr>
            </a:tbl>
          </a:graphicData>
        </a:graphic>
      </p:graphicFrame>
    </p:spTree>
    <p:extLst>
      <p:ext uri="{BB962C8B-B14F-4D97-AF65-F5344CB8AC3E}">
        <p14:creationId xmlns:p14="http://schemas.microsoft.com/office/powerpoint/2010/main" val="718957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ED622617-585D-4A62-9645-652A646585A8}"/>
              </a:ext>
            </a:extLst>
          </p:cNvPr>
          <p:cNvSpPr>
            <a:spLocks noGrp="1"/>
          </p:cNvSpPr>
          <p:nvPr>
            <p:ph type="title"/>
          </p:nvPr>
        </p:nvSpPr>
        <p:spPr>
          <a:xfrm>
            <a:off x="628650" y="365126"/>
            <a:ext cx="7886700" cy="819097"/>
          </a:xfrm>
        </p:spPr>
        <p:txBody>
          <a:bodyPr/>
          <a:lstStyle/>
          <a:p>
            <a:r>
              <a:rPr lang="en-US" b="1" dirty="0">
                <a:latin typeface="Arial" panose="020B0604020202020204" pitchFamily="34" charset="0"/>
                <a:cs typeface="Arial" panose="020B0604020202020204" pitchFamily="34" charset="0"/>
              </a:rPr>
              <a:t>Activities covered by the study</a:t>
            </a:r>
            <a:endParaRPr lang="pl-PL" b="1" dirty="0">
              <a:latin typeface="Arial" panose="020B0604020202020204" pitchFamily="34" charset="0"/>
              <a:cs typeface="Arial" panose="020B0604020202020204" pitchFamily="34" charset="0"/>
            </a:endParaRPr>
          </a:p>
        </p:txBody>
      </p:sp>
      <p:cxnSp>
        <p:nvCxnSpPr>
          <p:cNvPr id="7" name="Łącznik prosty 6">
            <a:extLst>
              <a:ext uri="{FF2B5EF4-FFF2-40B4-BE49-F238E27FC236}">
                <a16:creationId xmlns:a16="http://schemas.microsoft.com/office/drawing/2014/main" id="{FFB6CED4-FD1F-49BF-8A4A-8705558B0BC6}"/>
              </a:ext>
              <a:ext uri="{C183D7F6-B498-43B3-948B-1728B52AA6E4}">
                <adec:decorative xmlns:adec="http://schemas.microsoft.com/office/drawing/2017/decorative" val="1"/>
              </a:ext>
            </a:extLst>
          </p:cNvPr>
          <p:cNvCxnSpPr/>
          <p:nvPr/>
        </p:nvCxnSpPr>
        <p:spPr>
          <a:xfrm>
            <a:off x="628650" y="1184223"/>
            <a:ext cx="78867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Łącznik prosty 7">
            <a:extLst>
              <a:ext uri="{FF2B5EF4-FFF2-40B4-BE49-F238E27FC236}">
                <a16:creationId xmlns:a16="http://schemas.microsoft.com/office/drawing/2014/main" id="{7BB63E9F-C019-410E-8FC0-1DD1C2BDFFE8}"/>
              </a:ext>
              <a:ext uri="{C183D7F6-B498-43B3-948B-1728B52AA6E4}">
                <adec:decorative xmlns:adec="http://schemas.microsoft.com/office/drawing/2017/decorative" val="1"/>
              </a:ext>
            </a:extLst>
          </p:cNvPr>
          <p:cNvCxnSpPr>
            <a:cxnSpLocks/>
          </p:cNvCxnSpPr>
          <p:nvPr/>
        </p:nvCxnSpPr>
        <p:spPr>
          <a:xfrm>
            <a:off x="0" y="6176963"/>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0" name="Prostokąt 9">
            <a:extLst>
              <a:ext uri="{FF2B5EF4-FFF2-40B4-BE49-F238E27FC236}">
                <a16:creationId xmlns:a16="http://schemas.microsoft.com/office/drawing/2014/main" id="{D3E1DFD5-A278-4BAA-B793-AB7E2CA50EBE}"/>
              </a:ext>
            </a:extLst>
          </p:cNvPr>
          <p:cNvSpPr/>
          <p:nvPr/>
        </p:nvSpPr>
        <p:spPr>
          <a:xfrm>
            <a:off x="0" y="-15336"/>
            <a:ext cx="9144000" cy="407963"/>
          </a:xfrm>
          <a:prstGeom prst="rect">
            <a:avLst/>
          </a:prstGeom>
          <a:solidFill>
            <a:srgbClr val="007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600" dirty="0">
                <a:solidFill>
                  <a:schemeClr val="bg1"/>
                </a:solidFill>
                <a:latin typeface="Arial" panose="020B0604020202020204" pitchFamily="34" charset="0"/>
                <a:cs typeface="Arial" panose="020B0604020202020204" pitchFamily="34" charset="0"/>
              </a:rPr>
              <a:t>Analysis of the training needs of health sector workers - stage II</a:t>
            </a:r>
            <a:endParaRPr lang="pl-PL" sz="1600" dirty="0">
              <a:solidFill>
                <a:schemeClr val="bg1"/>
              </a:solidFill>
              <a:latin typeface="Arial" panose="020B0604020202020204" pitchFamily="34" charset="0"/>
              <a:cs typeface="Arial" panose="020B0604020202020204" pitchFamily="34" charset="0"/>
            </a:endParaRPr>
          </a:p>
        </p:txBody>
      </p:sp>
      <p:pic>
        <p:nvPicPr>
          <p:cNvPr id="12" name="Obraz 11" descr="Belka z logotypami: Fundusze Europejskie Wiedza Edukacja Rozwój, Rzeczpospolita Polska, Ministerstwo Zdrowia, Unia Europejska, Europejski Fundusz Społeczny">
            <a:extLst>
              <a:ext uri="{FF2B5EF4-FFF2-40B4-BE49-F238E27FC236}">
                <a16:creationId xmlns:a16="http://schemas.microsoft.com/office/drawing/2014/main" id="{BE4C4A4F-1040-4B5D-B672-76739FA18B6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3087" y="6209075"/>
            <a:ext cx="5457825" cy="624205"/>
          </a:xfrm>
          <a:prstGeom prst="rect">
            <a:avLst/>
          </a:prstGeom>
          <a:noFill/>
          <a:ln>
            <a:noFill/>
          </a:ln>
        </p:spPr>
      </p:pic>
      <p:graphicFrame>
        <p:nvGraphicFramePr>
          <p:cNvPr id="6" name="Tabela 5">
            <a:extLst>
              <a:ext uri="{FF2B5EF4-FFF2-40B4-BE49-F238E27FC236}">
                <a16:creationId xmlns:a16="http://schemas.microsoft.com/office/drawing/2014/main" id="{01612B04-9227-4BCA-B463-7E1905F16D06}"/>
              </a:ext>
            </a:extLst>
          </p:cNvPr>
          <p:cNvGraphicFramePr>
            <a:graphicFrameLocks noGrp="1"/>
          </p:cNvGraphicFramePr>
          <p:nvPr>
            <p:extLst>
              <p:ext uri="{D42A27DB-BD31-4B8C-83A1-F6EECF244321}">
                <p14:modId xmlns:p14="http://schemas.microsoft.com/office/powerpoint/2010/main" val="3184289452"/>
              </p:ext>
            </p:extLst>
          </p:nvPr>
        </p:nvGraphicFramePr>
        <p:xfrm>
          <a:off x="330251" y="1381305"/>
          <a:ext cx="8483496" cy="4358628"/>
        </p:xfrm>
        <a:graphic>
          <a:graphicData uri="http://schemas.openxmlformats.org/drawingml/2006/table">
            <a:tbl>
              <a:tblPr firstRow="1" firstCol="1" bandRow="1">
                <a:tableStyleId>{69CF1AB2-1976-4502-BF36-3FF5EA218861}</a:tableStyleId>
              </a:tblPr>
              <a:tblGrid>
                <a:gridCol w="4241748">
                  <a:extLst>
                    <a:ext uri="{9D8B030D-6E8A-4147-A177-3AD203B41FA5}">
                      <a16:colId xmlns:a16="http://schemas.microsoft.com/office/drawing/2014/main" val="2921463061"/>
                    </a:ext>
                  </a:extLst>
                </a:gridCol>
                <a:gridCol w="4241748">
                  <a:extLst>
                    <a:ext uri="{9D8B030D-6E8A-4147-A177-3AD203B41FA5}">
                      <a16:colId xmlns:a16="http://schemas.microsoft.com/office/drawing/2014/main" val="400333630"/>
                    </a:ext>
                  </a:extLst>
                </a:gridCol>
              </a:tblGrid>
              <a:tr h="400859">
                <a:tc>
                  <a:txBody>
                    <a:bodyPr/>
                    <a:lstStyle/>
                    <a:p>
                      <a:pPr marL="90488" indent="0">
                        <a:lnSpc>
                          <a:spcPct val="115000"/>
                        </a:lnSpc>
                        <a:spcAft>
                          <a:spcPts val="800"/>
                        </a:spcAft>
                      </a:pPr>
                      <a:r>
                        <a:rPr lang="pl-PL" sz="1500" b="1" dirty="0" err="1">
                          <a:solidFill>
                            <a:schemeClr val="tx1"/>
                          </a:solidFill>
                          <a:effectLst/>
                          <a:latin typeface="Arial" panose="020B0604020202020204" pitchFamily="34" charset="0"/>
                          <a:cs typeface="Arial" panose="020B0604020202020204" pitchFamily="34" charset="0"/>
                        </a:rPr>
                        <a:t>Measure</a:t>
                      </a:r>
                      <a:r>
                        <a:rPr lang="pl-PL" sz="1500" b="1" dirty="0">
                          <a:solidFill>
                            <a:schemeClr val="tx1"/>
                          </a:solidFill>
                          <a:effectLst/>
                          <a:latin typeface="Arial" panose="020B0604020202020204" pitchFamily="34" charset="0"/>
                          <a:cs typeface="Arial" panose="020B0604020202020204" pitchFamily="34" charset="0"/>
                        </a:rPr>
                        <a:t> 5.2 OP KED</a:t>
                      </a:r>
                    </a:p>
                  </a:txBody>
                  <a:tcPr marL="67936" marR="67936" marT="0" marB="0" anchor="ctr"/>
                </a:tc>
                <a:tc>
                  <a:txBody>
                    <a:bodyPr/>
                    <a:lstStyle/>
                    <a:p>
                      <a:pPr>
                        <a:lnSpc>
                          <a:spcPct val="115000"/>
                        </a:lnSpc>
                        <a:spcAft>
                          <a:spcPts val="800"/>
                        </a:spcAft>
                      </a:pPr>
                      <a:r>
                        <a:rPr lang="pl-PL" sz="1500" b="1" dirty="0" err="1">
                          <a:solidFill>
                            <a:schemeClr val="tx1"/>
                          </a:solidFill>
                          <a:effectLst/>
                          <a:latin typeface="Arial" panose="020B0604020202020204" pitchFamily="34" charset="0"/>
                          <a:cs typeface="Arial" panose="020B0604020202020204" pitchFamily="34" charset="0"/>
                        </a:rPr>
                        <a:t>Measure</a:t>
                      </a:r>
                      <a:r>
                        <a:rPr lang="pl-PL" sz="1500" b="1" dirty="0">
                          <a:solidFill>
                            <a:schemeClr val="tx1"/>
                          </a:solidFill>
                          <a:effectLst/>
                          <a:latin typeface="Arial" panose="020B0604020202020204" pitchFamily="34" charset="0"/>
                          <a:cs typeface="Arial" panose="020B0604020202020204" pitchFamily="34" charset="0"/>
                        </a:rPr>
                        <a:t> 5.4 OP KED</a:t>
                      </a:r>
                    </a:p>
                  </a:txBody>
                  <a:tcPr marL="67936" marR="67936" marT="0" marB="0" anchor="ctr"/>
                </a:tc>
                <a:extLst>
                  <a:ext uri="{0D108BD9-81ED-4DB2-BD59-A6C34878D82A}">
                    <a16:rowId xmlns:a16="http://schemas.microsoft.com/office/drawing/2014/main" val="1832799590"/>
                  </a:ext>
                </a:extLst>
              </a:tr>
              <a:tr h="1079822">
                <a:tc>
                  <a:txBody>
                    <a:bodyPr/>
                    <a:lstStyle/>
                    <a:p>
                      <a:pPr>
                        <a:lnSpc>
                          <a:spcPct val="115000"/>
                        </a:lnSpc>
                        <a:spcAft>
                          <a:spcPts val="800"/>
                        </a:spcAft>
                      </a:pPr>
                      <a:r>
                        <a:rPr lang="en-US" sz="1400" b="0" dirty="0">
                          <a:solidFill>
                            <a:schemeClr val="tx1"/>
                          </a:solidFill>
                          <a:effectLst/>
                          <a:latin typeface="Arial" panose="020B0604020202020204" pitchFamily="34" charset="0"/>
                          <a:cs typeface="Arial" panose="020B0604020202020204" pitchFamily="34" charset="0"/>
                        </a:rPr>
                        <a:t>Pro-quality activities and organizational solutions in the health care system facilitating access to inexpensive, durable and high-quality health services.</a:t>
                      </a:r>
                    </a:p>
                  </a:txBody>
                  <a:tcPr marL="67936" marR="67936" marT="0" marB="0"/>
                </a:tc>
                <a:tc>
                  <a:txBody>
                    <a:bodyPr/>
                    <a:lstStyle/>
                    <a:p>
                      <a:pPr marL="0" marR="0" lvl="0" indent="0" algn="l" defTabSz="685800" rtl="0" eaLnBrk="1" fontAlgn="auto" latinLnBrk="0" hangingPunct="1">
                        <a:lnSpc>
                          <a:spcPct val="150000"/>
                        </a:lnSpc>
                        <a:spcBef>
                          <a:spcPts val="0"/>
                        </a:spcBef>
                        <a:spcAft>
                          <a:spcPts val="0"/>
                        </a:spcAft>
                        <a:buClrTx/>
                        <a:buSzTx/>
                        <a:buFontTx/>
                        <a:buNone/>
                        <a:tabLst/>
                        <a:defRPr/>
                      </a:pPr>
                      <a:r>
                        <a:rPr lang="en-US" sz="1400" b="0" kern="1200" dirty="0">
                          <a:solidFill>
                            <a:schemeClr val="tx1"/>
                          </a:solidFill>
                          <a:effectLst/>
                          <a:latin typeface="Arial" panose="020B0604020202020204" pitchFamily="34" charset="0"/>
                          <a:ea typeface="+mn-ea"/>
                          <a:cs typeface="Arial" panose="020B0604020202020204" pitchFamily="34" charset="0"/>
                        </a:rPr>
                        <a:t>Professional competences and qualifications of</a:t>
                      </a:r>
                      <a:r>
                        <a:rPr lang="pl-PL" sz="1400" b="0" kern="1200" dirty="0">
                          <a:solidFill>
                            <a:schemeClr val="tx1"/>
                          </a:solidFill>
                          <a:effectLst/>
                          <a:latin typeface="Arial" panose="020B0604020202020204" pitchFamily="34" charset="0"/>
                          <a:ea typeface="+mn-ea"/>
                          <a:cs typeface="Arial" panose="020B0604020202020204" pitchFamily="34" charset="0"/>
                        </a:rPr>
                        <a:t> </a:t>
                      </a:r>
                      <a:r>
                        <a:rPr lang="en-US" sz="1400" b="0" kern="1200" dirty="0">
                          <a:solidFill>
                            <a:schemeClr val="tx1"/>
                          </a:solidFill>
                          <a:effectLst/>
                          <a:latin typeface="Arial" panose="020B0604020202020204" pitchFamily="34" charset="0"/>
                          <a:ea typeface="+mn-ea"/>
                          <a:cs typeface="Arial" panose="020B0604020202020204" pitchFamily="34" charset="0"/>
                        </a:rPr>
                        <a:t>medical staff.</a:t>
                      </a:r>
                      <a:endParaRPr lang="pl-PL" sz="1400" b="0" kern="1200" dirty="0">
                        <a:solidFill>
                          <a:schemeClr val="tx1"/>
                        </a:solidFill>
                        <a:effectLst/>
                        <a:latin typeface="Arial" panose="020B0604020202020204" pitchFamily="34" charset="0"/>
                        <a:ea typeface="+mn-ea"/>
                        <a:cs typeface="Arial" panose="020B0604020202020204" pitchFamily="34" charset="0"/>
                      </a:endParaRPr>
                    </a:p>
                  </a:txBody>
                  <a:tcPr marL="67936" marR="67936" marT="0" marB="0"/>
                </a:tc>
                <a:extLst>
                  <a:ext uri="{0D108BD9-81ED-4DB2-BD59-A6C34878D82A}">
                    <a16:rowId xmlns:a16="http://schemas.microsoft.com/office/drawing/2014/main" val="3376694201"/>
                  </a:ext>
                </a:extLst>
              </a:tr>
              <a:tr h="1365536">
                <a:tc>
                  <a:txBody>
                    <a:bodyPr/>
                    <a:lstStyle/>
                    <a:p>
                      <a:pPr>
                        <a:lnSpc>
                          <a:spcPct val="115000"/>
                        </a:lnSpc>
                        <a:spcAft>
                          <a:spcPts val="800"/>
                        </a:spcAft>
                      </a:pPr>
                      <a:r>
                        <a:rPr lang="en-US" sz="14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Until March 20, 2020, 2 recruitments concerning the training for employees of health care administration were conducted. In the process, 32 co-financing agreements were concluded for 46.6 million PLN</a:t>
                      </a:r>
                      <a:r>
                        <a:rPr lang="pl-PL" sz="14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14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PLN (including the ESF contribution in the amount of over 39.3 million PLN).  </a:t>
                      </a:r>
                      <a:endParaRPr lang="pl-PL" sz="14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7936" marR="67936" marT="0" marB="0"/>
                </a:tc>
                <a:tc>
                  <a:txBody>
                    <a:bodyPr/>
                    <a:lstStyle/>
                    <a:p>
                      <a:pPr>
                        <a:lnSpc>
                          <a:spcPct val="115000"/>
                        </a:lnSpc>
                        <a:spcAft>
                          <a:spcPts val="800"/>
                        </a:spcAft>
                      </a:pPr>
                      <a:r>
                        <a:rPr lang="en-US" sz="1400" b="0" dirty="0">
                          <a:solidFill>
                            <a:schemeClr val="tx1"/>
                          </a:solidFill>
                          <a:effectLst/>
                          <a:latin typeface="Arial" panose="020B0604020202020204" pitchFamily="34" charset="0"/>
                          <a:cs typeface="Arial" panose="020B0604020202020204" pitchFamily="34" charset="0"/>
                        </a:rPr>
                        <a:t>Until March 20, 2020, 7 recruitments (including one non-competitive) were carried out.</a:t>
                      </a:r>
                    </a:p>
                    <a:p>
                      <a:pPr>
                        <a:lnSpc>
                          <a:spcPct val="115000"/>
                        </a:lnSpc>
                        <a:spcAft>
                          <a:spcPts val="800"/>
                        </a:spcAft>
                      </a:pPr>
                      <a:r>
                        <a:rPr lang="en-US" sz="1400" b="0" dirty="0">
                          <a:solidFill>
                            <a:schemeClr val="tx1"/>
                          </a:solidFill>
                          <a:effectLst/>
                          <a:latin typeface="Arial" panose="020B0604020202020204" pitchFamily="34" charset="0"/>
                          <a:cs typeface="Arial" panose="020B0604020202020204" pitchFamily="34" charset="0"/>
                        </a:rPr>
                        <a:t>89 co-financing contracts were concluded with a value of 339 million PLN (including an ESF contribution of 285 million PLN).</a:t>
                      </a:r>
                      <a:endParaRPr lang="pl-PL" sz="14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7936" marR="67936" marT="0" marB="0"/>
                </a:tc>
                <a:extLst>
                  <a:ext uri="{0D108BD9-81ED-4DB2-BD59-A6C34878D82A}">
                    <a16:rowId xmlns:a16="http://schemas.microsoft.com/office/drawing/2014/main" val="3575116161"/>
                  </a:ext>
                </a:extLst>
              </a:tr>
              <a:tr h="1405763">
                <a:tc>
                  <a:txBody>
                    <a:bodyPr/>
                    <a:lstStyle/>
                    <a:p>
                      <a:r>
                        <a:rPr lang="en-US" sz="1400" b="0" kern="1200" dirty="0">
                          <a:solidFill>
                            <a:schemeClr val="tx1"/>
                          </a:solidFill>
                          <a:effectLst/>
                          <a:latin typeface="Arial" panose="020B0604020202020204" pitchFamily="34" charset="0"/>
                          <a:cs typeface="Arial" panose="020B0604020202020204" pitchFamily="34" charset="0"/>
                        </a:rPr>
                        <a:t>Training to improve the effectiveness of the health care system, with particular emphasis on the development of analytical and internal audit capabilities in health care system units.</a:t>
                      </a:r>
                      <a:endParaRPr lang="pl-PL" sz="1400" b="0" dirty="0">
                        <a:solidFill>
                          <a:schemeClr val="tx1"/>
                        </a:solidFill>
                        <a:latin typeface="Arial" panose="020B0604020202020204" pitchFamily="34" charset="0"/>
                        <a:cs typeface="Arial" panose="020B0604020202020204" pitchFamily="34" charset="0"/>
                      </a:endParaRPr>
                    </a:p>
                  </a:txBody>
                  <a:tcPr marL="67936" marR="67936" marT="0" marB="0"/>
                </a:tc>
                <a:tc>
                  <a:txBody>
                    <a:bodyPr/>
                    <a:lstStyle/>
                    <a:p>
                      <a:pPr marL="0" marR="0" lvl="0" indent="0" algn="l" defTabSz="685800" rtl="0" eaLnBrk="1" fontAlgn="auto" latinLnBrk="0" hangingPunct="1">
                        <a:lnSpc>
                          <a:spcPct val="115000"/>
                        </a:lnSpc>
                        <a:spcBef>
                          <a:spcPts val="0"/>
                        </a:spcBef>
                        <a:spcAft>
                          <a:spcPts val="800"/>
                        </a:spcAft>
                        <a:buClrTx/>
                        <a:buSzTx/>
                        <a:buFontTx/>
                        <a:buNone/>
                        <a:tabLst/>
                        <a:defRPr/>
                      </a:pPr>
                      <a:r>
                        <a:rPr lang="en-US" sz="1400" b="0" kern="1200" dirty="0">
                          <a:solidFill>
                            <a:schemeClr val="tx1"/>
                          </a:solidFill>
                          <a:effectLst/>
                          <a:latin typeface="Arial" panose="020B0604020202020204" pitchFamily="34" charset="0"/>
                          <a:cs typeface="Arial" panose="020B0604020202020204" pitchFamily="34" charset="0"/>
                        </a:rPr>
                        <a:t>Training to raise competences in the areas related to epidemiological and demographic needs, postgraduate education of doctors in other forms than specialization, with particular emphasis on doctors cooperating with POZ facilities.</a:t>
                      </a:r>
                      <a:endParaRPr lang="pl-PL" sz="1400" b="0" kern="1200" dirty="0">
                        <a:solidFill>
                          <a:schemeClr val="tx1"/>
                        </a:solidFill>
                        <a:effectLst/>
                        <a:latin typeface="Arial" panose="020B0604020202020204" pitchFamily="34" charset="0"/>
                        <a:ea typeface="+mn-ea"/>
                        <a:cs typeface="Arial" panose="020B0604020202020204" pitchFamily="34" charset="0"/>
                      </a:endParaRPr>
                    </a:p>
                  </a:txBody>
                  <a:tcPr marL="67936" marR="67936" marT="0" marB="0"/>
                </a:tc>
                <a:extLst>
                  <a:ext uri="{0D108BD9-81ED-4DB2-BD59-A6C34878D82A}">
                    <a16:rowId xmlns:a16="http://schemas.microsoft.com/office/drawing/2014/main" val="1294177543"/>
                  </a:ext>
                </a:extLst>
              </a:tr>
            </a:tbl>
          </a:graphicData>
        </a:graphic>
      </p:graphicFrame>
    </p:spTree>
    <p:extLst>
      <p:ext uri="{BB962C8B-B14F-4D97-AF65-F5344CB8AC3E}">
        <p14:creationId xmlns:p14="http://schemas.microsoft.com/office/powerpoint/2010/main" val="3843074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ED622617-585D-4A62-9645-652A646585A8}"/>
              </a:ext>
            </a:extLst>
          </p:cNvPr>
          <p:cNvSpPr>
            <a:spLocks noGrp="1"/>
          </p:cNvSpPr>
          <p:nvPr>
            <p:ph type="title"/>
          </p:nvPr>
        </p:nvSpPr>
        <p:spPr>
          <a:xfrm>
            <a:off x="628650" y="365126"/>
            <a:ext cx="7886700" cy="819097"/>
          </a:xfrm>
        </p:spPr>
        <p:txBody>
          <a:bodyPr/>
          <a:lstStyle/>
          <a:p>
            <a:r>
              <a:rPr lang="pl-PL" b="1" dirty="0" err="1">
                <a:latin typeface="Arial" panose="020B0604020202020204" pitchFamily="34" charset="0"/>
                <a:cs typeface="Arial" panose="020B0604020202020204" pitchFamily="34" charset="0"/>
              </a:rPr>
              <a:t>Methodology</a:t>
            </a:r>
            <a:endParaRPr lang="pl-PL" b="1" dirty="0">
              <a:latin typeface="Arial" panose="020B0604020202020204" pitchFamily="34" charset="0"/>
              <a:cs typeface="Arial" panose="020B0604020202020204" pitchFamily="34" charset="0"/>
            </a:endParaRPr>
          </a:p>
        </p:txBody>
      </p:sp>
      <p:sp>
        <p:nvSpPr>
          <p:cNvPr id="5" name="Symbol zastępczy zawartości 4">
            <a:extLst>
              <a:ext uri="{FF2B5EF4-FFF2-40B4-BE49-F238E27FC236}">
                <a16:creationId xmlns:a16="http://schemas.microsoft.com/office/drawing/2014/main" id="{42012767-F66F-4C00-825A-B77842C63EA7}"/>
              </a:ext>
            </a:extLst>
          </p:cNvPr>
          <p:cNvSpPr>
            <a:spLocks noGrp="1"/>
          </p:cNvSpPr>
          <p:nvPr>
            <p:ph idx="1"/>
          </p:nvPr>
        </p:nvSpPr>
        <p:spPr>
          <a:xfrm>
            <a:off x="628649" y="1244880"/>
            <a:ext cx="7886700" cy="4572000"/>
          </a:xfrm>
        </p:spPr>
        <p:txBody>
          <a:bodyPr>
            <a:normAutofit/>
          </a:bodyPr>
          <a:lstStyle/>
          <a:p>
            <a:pPr marL="0" indent="0" algn="just">
              <a:lnSpc>
                <a:spcPct val="150000"/>
              </a:lnSpc>
              <a:buNone/>
            </a:pPr>
            <a:r>
              <a:rPr lang="en-US" sz="1400" b="1" dirty="0">
                <a:solidFill>
                  <a:schemeClr val="accent1"/>
                </a:solidFill>
                <a:latin typeface="Arial" panose="020B0604020202020204" pitchFamily="34" charset="0"/>
                <a:cs typeface="Arial" panose="020B0604020202020204" pitchFamily="34" charset="0"/>
              </a:rPr>
              <a:t>A number of qualitative and quantitative research methods </a:t>
            </a:r>
            <a:r>
              <a:rPr lang="en-US" sz="1400" dirty="0">
                <a:latin typeface="Arial" panose="020B0604020202020204" pitchFamily="34" charset="0"/>
                <a:cs typeface="Arial" panose="020B0604020202020204" pitchFamily="34" charset="0"/>
              </a:rPr>
              <a:t>were used during the study. The analysis of </a:t>
            </a:r>
            <a:r>
              <a:rPr lang="en-US" sz="1400" b="1" dirty="0">
                <a:solidFill>
                  <a:schemeClr val="accent1"/>
                </a:solidFill>
                <a:latin typeface="Arial" panose="020B0604020202020204" pitchFamily="34" charset="0"/>
                <a:cs typeface="Arial" panose="020B0604020202020204" pitchFamily="34" charset="0"/>
              </a:rPr>
              <a:t>existing materials and studies </a:t>
            </a:r>
            <a:r>
              <a:rPr lang="en-US" sz="1400" dirty="0">
                <a:latin typeface="Arial" panose="020B0604020202020204" pitchFamily="34" charset="0"/>
                <a:cs typeface="Arial" panose="020B0604020202020204" pitchFamily="34" charset="0"/>
              </a:rPr>
              <a:t>was also performer</a:t>
            </a:r>
            <a:r>
              <a:rPr lang="pl-PL" sz="1400" dirty="0">
                <a:latin typeface="Arial" panose="020B0604020202020204" pitchFamily="34" charset="0"/>
                <a:cs typeface="Arial" panose="020B0604020202020204" pitchFamily="34" charset="0"/>
              </a:rPr>
              <a:t>.</a:t>
            </a:r>
          </a:p>
        </p:txBody>
      </p:sp>
      <p:cxnSp>
        <p:nvCxnSpPr>
          <p:cNvPr id="7" name="Łącznik prosty 6">
            <a:extLst>
              <a:ext uri="{FF2B5EF4-FFF2-40B4-BE49-F238E27FC236}">
                <a16:creationId xmlns:a16="http://schemas.microsoft.com/office/drawing/2014/main" id="{FFB6CED4-FD1F-49BF-8A4A-8705558B0BC6}"/>
              </a:ext>
              <a:ext uri="{C183D7F6-B498-43B3-948B-1728B52AA6E4}">
                <adec:decorative xmlns:adec="http://schemas.microsoft.com/office/drawing/2017/decorative" val="1"/>
              </a:ext>
            </a:extLst>
          </p:cNvPr>
          <p:cNvCxnSpPr/>
          <p:nvPr/>
        </p:nvCxnSpPr>
        <p:spPr>
          <a:xfrm>
            <a:off x="628650" y="1184223"/>
            <a:ext cx="78867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Łącznik prosty 7">
            <a:extLst>
              <a:ext uri="{FF2B5EF4-FFF2-40B4-BE49-F238E27FC236}">
                <a16:creationId xmlns:a16="http://schemas.microsoft.com/office/drawing/2014/main" id="{7BB63E9F-C019-410E-8FC0-1DD1C2BDFFE8}"/>
              </a:ext>
              <a:ext uri="{C183D7F6-B498-43B3-948B-1728B52AA6E4}">
                <adec:decorative xmlns:adec="http://schemas.microsoft.com/office/drawing/2017/decorative" val="1"/>
              </a:ext>
            </a:extLst>
          </p:cNvPr>
          <p:cNvCxnSpPr>
            <a:cxnSpLocks/>
          </p:cNvCxnSpPr>
          <p:nvPr/>
        </p:nvCxnSpPr>
        <p:spPr>
          <a:xfrm>
            <a:off x="0" y="6176963"/>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0" name="Prostokąt 9">
            <a:extLst>
              <a:ext uri="{FF2B5EF4-FFF2-40B4-BE49-F238E27FC236}">
                <a16:creationId xmlns:a16="http://schemas.microsoft.com/office/drawing/2014/main" id="{D3E1DFD5-A278-4BAA-B793-AB7E2CA50EBE}"/>
              </a:ext>
            </a:extLst>
          </p:cNvPr>
          <p:cNvSpPr/>
          <p:nvPr/>
        </p:nvSpPr>
        <p:spPr>
          <a:xfrm>
            <a:off x="0" y="-15336"/>
            <a:ext cx="9144000" cy="407963"/>
          </a:xfrm>
          <a:prstGeom prst="rect">
            <a:avLst/>
          </a:prstGeom>
          <a:solidFill>
            <a:srgbClr val="007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600" dirty="0">
                <a:solidFill>
                  <a:schemeClr val="bg1"/>
                </a:solidFill>
                <a:latin typeface="Arial" panose="020B0604020202020204" pitchFamily="34" charset="0"/>
                <a:cs typeface="Arial" panose="020B0604020202020204" pitchFamily="34" charset="0"/>
              </a:rPr>
              <a:t>Analysis of the training needs of health sector workers - stage II</a:t>
            </a:r>
            <a:endParaRPr lang="pl-PL" sz="1600" dirty="0">
              <a:solidFill>
                <a:schemeClr val="bg1"/>
              </a:solidFill>
              <a:latin typeface="Arial" panose="020B0604020202020204" pitchFamily="34" charset="0"/>
              <a:cs typeface="Arial" panose="020B0604020202020204" pitchFamily="34" charset="0"/>
            </a:endParaRPr>
          </a:p>
        </p:txBody>
      </p:sp>
      <p:pic>
        <p:nvPicPr>
          <p:cNvPr id="9" name="Obraz 8" descr="Belka z logotypami: Fundusze Europejskie Wiedza Edukacja Rozwój, Rzeczpospolita Polska, Ministerstwo Zdrowia, Unia Europejska, Europejski Fundusz Społeczny">
            <a:extLst>
              <a:ext uri="{FF2B5EF4-FFF2-40B4-BE49-F238E27FC236}">
                <a16:creationId xmlns:a16="http://schemas.microsoft.com/office/drawing/2014/main" id="{DD3D3105-8CBE-4392-ACF4-8E8CAAB8FE8C}"/>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3087" y="6209075"/>
            <a:ext cx="5457825" cy="624205"/>
          </a:xfrm>
          <a:prstGeom prst="rect">
            <a:avLst/>
          </a:prstGeom>
          <a:noFill/>
          <a:ln>
            <a:noFill/>
          </a:ln>
        </p:spPr>
      </p:pic>
      <p:graphicFrame>
        <p:nvGraphicFramePr>
          <p:cNvPr id="3" name="Tabela 2">
            <a:extLst>
              <a:ext uri="{FF2B5EF4-FFF2-40B4-BE49-F238E27FC236}">
                <a16:creationId xmlns:a16="http://schemas.microsoft.com/office/drawing/2014/main" id="{BF341F46-50E5-42F7-A022-844DD7CF0509}"/>
              </a:ext>
            </a:extLst>
          </p:cNvPr>
          <p:cNvGraphicFramePr>
            <a:graphicFrameLocks noGrp="1"/>
          </p:cNvGraphicFramePr>
          <p:nvPr>
            <p:extLst>
              <p:ext uri="{D42A27DB-BD31-4B8C-83A1-F6EECF244321}">
                <p14:modId xmlns:p14="http://schemas.microsoft.com/office/powerpoint/2010/main" val="361153087"/>
              </p:ext>
            </p:extLst>
          </p:nvPr>
        </p:nvGraphicFramePr>
        <p:xfrm>
          <a:off x="329783" y="1954903"/>
          <a:ext cx="8499424" cy="2549040"/>
        </p:xfrm>
        <a:graphic>
          <a:graphicData uri="http://schemas.openxmlformats.org/drawingml/2006/table">
            <a:tbl>
              <a:tblPr firstRow="1" firstCol="1" bandRow="1">
                <a:tableStyleId>{69CF1AB2-1976-4502-BF36-3FF5EA218861}</a:tableStyleId>
              </a:tblPr>
              <a:tblGrid>
                <a:gridCol w="4249712">
                  <a:extLst>
                    <a:ext uri="{9D8B030D-6E8A-4147-A177-3AD203B41FA5}">
                      <a16:colId xmlns:a16="http://schemas.microsoft.com/office/drawing/2014/main" val="1447989733"/>
                    </a:ext>
                  </a:extLst>
                </a:gridCol>
                <a:gridCol w="4249712">
                  <a:extLst>
                    <a:ext uri="{9D8B030D-6E8A-4147-A177-3AD203B41FA5}">
                      <a16:colId xmlns:a16="http://schemas.microsoft.com/office/drawing/2014/main" val="3524465771"/>
                    </a:ext>
                  </a:extLst>
                </a:gridCol>
              </a:tblGrid>
              <a:tr h="324000">
                <a:tc>
                  <a:txBody>
                    <a:bodyPr/>
                    <a:lstStyle/>
                    <a:p>
                      <a:pPr algn="ctr">
                        <a:lnSpc>
                          <a:spcPct val="150000"/>
                        </a:lnSpc>
                        <a:spcAft>
                          <a:spcPts val="800"/>
                        </a:spcAft>
                      </a:pPr>
                      <a:r>
                        <a:rPr lang="pl-PL" sz="1400" b="1" dirty="0" err="1">
                          <a:effectLst/>
                          <a:latin typeface="Arial" panose="020B0604020202020204" pitchFamily="34" charset="0"/>
                          <a:cs typeface="Arial" panose="020B0604020202020204" pitchFamily="34" charset="0"/>
                        </a:rPr>
                        <a:t>Qualitative</a:t>
                      </a:r>
                      <a:r>
                        <a:rPr lang="pl-PL" sz="1400" b="1" dirty="0">
                          <a:effectLst/>
                          <a:latin typeface="Arial" panose="020B0604020202020204" pitchFamily="34" charset="0"/>
                          <a:cs typeface="Arial" panose="020B0604020202020204" pitchFamily="34" charset="0"/>
                        </a:rPr>
                        <a:t> </a:t>
                      </a:r>
                      <a:r>
                        <a:rPr lang="pl-PL" sz="1400" b="1" dirty="0" err="1">
                          <a:effectLst/>
                          <a:latin typeface="Arial" panose="020B0604020202020204" pitchFamily="34" charset="0"/>
                          <a:cs typeface="Arial" panose="020B0604020202020204" pitchFamily="34" charset="0"/>
                        </a:rPr>
                        <a:t>research</a:t>
                      </a:r>
                      <a:endParaRPr lang="pl-PL" sz="14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800"/>
                        </a:spcAft>
                      </a:pPr>
                      <a:r>
                        <a:rPr lang="pl-PL" sz="1400" b="1" dirty="0" err="1">
                          <a:effectLst/>
                          <a:latin typeface="Arial" panose="020B0604020202020204" pitchFamily="34" charset="0"/>
                          <a:cs typeface="Arial" panose="020B0604020202020204" pitchFamily="34" charset="0"/>
                        </a:rPr>
                        <a:t>Quantitative</a:t>
                      </a:r>
                      <a:r>
                        <a:rPr lang="pl-PL" sz="1400" b="1" dirty="0">
                          <a:effectLst/>
                          <a:latin typeface="Arial" panose="020B0604020202020204" pitchFamily="34" charset="0"/>
                          <a:cs typeface="Arial" panose="020B0604020202020204" pitchFamily="34" charset="0"/>
                        </a:rPr>
                        <a:t> </a:t>
                      </a:r>
                      <a:r>
                        <a:rPr lang="pl-PL" sz="1400" b="1" dirty="0" err="1">
                          <a:effectLst/>
                          <a:latin typeface="Arial" panose="020B0604020202020204" pitchFamily="34" charset="0"/>
                          <a:cs typeface="Arial" panose="020B0604020202020204" pitchFamily="34" charset="0"/>
                        </a:rPr>
                        <a:t>research</a:t>
                      </a:r>
                      <a:endParaRPr lang="pl-PL" sz="14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71240262"/>
                  </a:ext>
                </a:extLst>
              </a:tr>
              <a:tr h="1638147">
                <a:tc>
                  <a:txBody>
                    <a:bodyPr/>
                    <a:lstStyle/>
                    <a:p>
                      <a:pPr marL="285750" lvl="0" indent="-285750">
                        <a:lnSpc>
                          <a:spcPct val="150000"/>
                        </a:lnSpc>
                        <a:spcAft>
                          <a:spcPts val="800"/>
                        </a:spcAft>
                        <a:buSzPts val="1000"/>
                        <a:buFont typeface="Arial" panose="020B0604020202020204" pitchFamily="34" charset="0"/>
                        <a:buChar char="•"/>
                      </a:pPr>
                      <a:r>
                        <a:rPr lang="en-US" sz="1400" b="0" dirty="0">
                          <a:effectLst/>
                          <a:latin typeface="Arial" panose="020B0604020202020204" pitchFamily="34" charset="0"/>
                          <a:cs typeface="Arial" panose="020B0604020202020204" pitchFamily="34" charset="0"/>
                        </a:rPr>
                        <a:t>interviews with project coordinators (20)</a:t>
                      </a:r>
                    </a:p>
                    <a:p>
                      <a:pPr marL="285750" lvl="0" indent="-285750">
                        <a:lnSpc>
                          <a:spcPct val="150000"/>
                        </a:lnSpc>
                        <a:spcAft>
                          <a:spcPts val="800"/>
                        </a:spcAft>
                        <a:buSzPts val="1000"/>
                        <a:buFont typeface="Arial" panose="020B0604020202020204" pitchFamily="34" charset="0"/>
                        <a:buChar char="•"/>
                      </a:pPr>
                      <a:r>
                        <a:rPr lang="en-US" sz="1400" b="0" dirty="0">
                          <a:effectLst/>
                          <a:latin typeface="Arial" panose="020B0604020202020204" pitchFamily="34" charset="0"/>
                          <a:cs typeface="Arial" panose="020B0604020202020204" pitchFamily="34" charset="0"/>
                        </a:rPr>
                        <a:t>group discussion with medical professionals</a:t>
                      </a:r>
                    </a:p>
                    <a:p>
                      <a:pPr marL="285750" lvl="0" indent="-285750">
                        <a:lnSpc>
                          <a:spcPct val="150000"/>
                        </a:lnSpc>
                        <a:spcAft>
                          <a:spcPts val="800"/>
                        </a:spcAft>
                        <a:buSzPts val="1000"/>
                        <a:buFont typeface="Arial" panose="020B0604020202020204" pitchFamily="34" charset="0"/>
                        <a:buChar char="•"/>
                      </a:pPr>
                      <a:r>
                        <a:rPr lang="en-US" sz="1400" b="0" dirty="0">
                          <a:effectLst/>
                          <a:latin typeface="Arial" panose="020B0604020202020204" pitchFamily="34" charset="0"/>
                          <a:cs typeface="Arial" panose="020B0604020202020204" pitchFamily="34" charset="0"/>
                        </a:rPr>
                        <a:t>group discussion with administrative staff</a:t>
                      </a:r>
                    </a:p>
                    <a:p>
                      <a:pPr marL="285750" lvl="0" indent="-285750">
                        <a:lnSpc>
                          <a:spcPct val="150000"/>
                        </a:lnSpc>
                        <a:spcAft>
                          <a:spcPts val="800"/>
                        </a:spcAft>
                        <a:buSzPts val="1000"/>
                        <a:buFont typeface="Arial" panose="020B0604020202020204" pitchFamily="34" charset="0"/>
                        <a:buChar char="•"/>
                      </a:pPr>
                      <a:r>
                        <a:rPr lang="en-US" sz="1400" b="0" dirty="0">
                          <a:effectLst/>
                          <a:latin typeface="Arial" panose="020B0604020202020204" pitchFamily="34" charset="0"/>
                          <a:cs typeface="Arial" panose="020B0604020202020204" pitchFamily="34" charset="0"/>
                        </a:rPr>
                        <a:t>an expert panel with representatives of public administration representing non-competitive beneficiaries</a:t>
                      </a:r>
                      <a:endParaRPr lang="pl-PL" sz="1400" b="0" dirty="0">
                        <a:effectLst/>
                        <a:latin typeface="Arial" panose="020B0604020202020204" pitchFamily="34" charset="0"/>
                        <a:ea typeface="Noto Sans Symbols"/>
                        <a:cs typeface="Arial" panose="020B0604020202020204" pitchFamily="34" charset="0"/>
                      </a:endParaRPr>
                    </a:p>
                  </a:txBody>
                  <a:tcPr marL="68580" marR="68580" marT="0" marB="0"/>
                </a:tc>
                <a:tc>
                  <a:txBody>
                    <a:bodyPr/>
                    <a:lstStyle/>
                    <a:p>
                      <a:pPr marL="285750" lvl="0" indent="-285750">
                        <a:lnSpc>
                          <a:spcPct val="150000"/>
                        </a:lnSpc>
                        <a:buSzPts val="1200"/>
                        <a:buFont typeface="Arial" panose="020B0604020202020204" pitchFamily="34" charset="0"/>
                        <a:buChar char="•"/>
                      </a:pPr>
                      <a:r>
                        <a:rPr lang="en-US" sz="1400" b="0" dirty="0">
                          <a:effectLst/>
                          <a:latin typeface="Arial" panose="020B0604020202020204" pitchFamily="34" charset="0"/>
                          <a:cs typeface="Arial" panose="020B0604020202020204" pitchFamily="34" charset="0"/>
                        </a:rPr>
                        <a:t>CAWI survey with beneficiaries (n = 114)</a:t>
                      </a:r>
                    </a:p>
                    <a:p>
                      <a:pPr marL="285750" lvl="0" indent="-285750">
                        <a:lnSpc>
                          <a:spcPct val="150000"/>
                        </a:lnSpc>
                        <a:buSzPts val="1200"/>
                        <a:buFont typeface="Arial" panose="020B0604020202020204" pitchFamily="34" charset="0"/>
                        <a:buChar char="•"/>
                      </a:pPr>
                      <a:r>
                        <a:rPr lang="en-US" sz="1400" b="0" dirty="0">
                          <a:effectLst/>
                          <a:latin typeface="Arial" panose="020B0604020202020204" pitchFamily="34" charset="0"/>
                          <a:cs typeface="Arial" panose="020B0604020202020204" pitchFamily="34" charset="0"/>
                        </a:rPr>
                        <a:t>CATI survey with medical workers (n = 1050),</a:t>
                      </a:r>
                    </a:p>
                    <a:p>
                      <a:pPr marL="285750" lvl="0" indent="-285750">
                        <a:lnSpc>
                          <a:spcPct val="150000"/>
                        </a:lnSpc>
                        <a:buSzPts val="1200"/>
                        <a:buFont typeface="Arial" panose="020B0604020202020204" pitchFamily="34" charset="0"/>
                        <a:buChar char="•"/>
                      </a:pPr>
                      <a:r>
                        <a:rPr lang="en-US" sz="1400" b="0" dirty="0">
                          <a:effectLst/>
                          <a:latin typeface="Arial" panose="020B0604020202020204" pitchFamily="34" charset="0"/>
                          <a:cs typeface="Arial" panose="020B0604020202020204" pitchFamily="34" charset="0"/>
                        </a:rPr>
                        <a:t>CATI survey with administrative staff (n = 530)</a:t>
                      </a:r>
                    </a:p>
                    <a:p>
                      <a:pPr marL="285750" lvl="0" indent="-285750">
                        <a:lnSpc>
                          <a:spcPct val="150000"/>
                        </a:lnSpc>
                        <a:buSzPts val="1200"/>
                        <a:buFont typeface="Arial" panose="020B0604020202020204" pitchFamily="34" charset="0"/>
                        <a:buChar char="•"/>
                      </a:pPr>
                      <a:r>
                        <a:rPr lang="en-US" sz="1400" b="0" dirty="0">
                          <a:effectLst/>
                          <a:latin typeface="Arial" panose="020B0604020202020204" pitchFamily="34" charset="0"/>
                          <a:cs typeface="Arial" panose="020B0604020202020204" pitchFamily="34" charset="0"/>
                        </a:rPr>
                        <a:t>CASI study with employees who were not covered by OP KED support (n = 1051)</a:t>
                      </a:r>
                      <a:endParaRPr lang="pl-PL" sz="14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535912729"/>
                  </a:ext>
                </a:extLst>
              </a:tr>
            </a:tbl>
          </a:graphicData>
        </a:graphic>
      </p:graphicFrame>
      <p:sp>
        <p:nvSpPr>
          <p:cNvPr id="15" name="pole tekstowe 14">
            <a:extLst>
              <a:ext uri="{FF2B5EF4-FFF2-40B4-BE49-F238E27FC236}">
                <a16:creationId xmlns:a16="http://schemas.microsoft.com/office/drawing/2014/main" id="{70ECD49A-CF2E-4196-BF33-2024302245D2}"/>
              </a:ext>
            </a:extLst>
          </p:cNvPr>
          <p:cNvSpPr txBox="1"/>
          <p:nvPr/>
        </p:nvSpPr>
        <p:spPr>
          <a:xfrm>
            <a:off x="628649" y="4781777"/>
            <a:ext cx="8200558" cy="1345048"/>
          </a:xfrm>
          <a:prstGeom prst="rect">
            <a:avLst/>
          </a:prstGeom>
          <a:noFill/>
        </p:spPr>
        <p:txBody>
          <a:bodyPr wrap="square">
            <a:spAutoFit/>
          </a:bodyPr>
          <a:lstStyle/>
          <a:p>
            <a:pPr>
              <a:lnSpc>
                <a:spcPct val="150000"/>
              </a:lnSpc>
            </a:pPr>
            <a:r>
              <a:rPr lang="en-US" sz="1400" dirty="0">
                <a:latin typeface="Arial" panose="020B0604020202020204" pitchFamily="34" charset="0"/>
                <a:cs typeface="Arial" panose="020B0604020202020204" pitchFamily="34" charset="0"/>
              </a:rPr>
              <a:t>During a desk-</a:t>
            </a:r>
            <a:r>
              <a:rPr lang="en-US" sz="1400" dirty="0" err="1">
                <a:latin typeface="Arial" panose="020B0604020202020204" pitchFamily="34" charset="0"/>
                <a:cs typeface="Arial" panose="020B0604020202020204" pitchFamily="34" charset="0"/>
              </a:rPr>
              <a:t>reseach</a:t>
            </a:r>
            <a:r>
              <a:rPr lang="en-US" sz="1400" dirty="0">
                <a:latin typeface="Arial" panose="020B0604020202020204" pitchFamily="34" charset="0"/>
                <a:cs typeface="Arial" panose="020B0604020202020204" pitchFamily="34" charset="0"/>
              </a:rPr>
              <a:t> study an analysis of domain materials and studies was carried out. Data reported under competitions and during project implementation were also </a:t>
            </a:r>
            <a:r>
              <a:rPr lang="en-US" sz="1400" dirty="0" err="1">
                <a:latin typeface="Arial" panose="020B0604020202020204" pitchFamily="34" charset="0"/>
                <a:cs typeface="Arial" panose="020B0604020202020204" pitchFamily="34" charset="0"/>
              </a:rPr>
              <a:t>analysed</a:t>
            </a:r>
            <a:r>
              <a:rPr lang="en-US" sz="1400" dirty="0">
                <a:latin typeface="Arial" panose="020B0604020202020204" pitchFamily="34" charset="0"/>
                <a:cs typeface="Arial" panose="020B0604020202020204" pitchFamily="34" charset="0"/>
              </a:rPr>
              <a:t>. The study covered, inter alia: competition and project documentation of OP KED, including all applications for project co-financing, scientific documents and publications, monitoring data from the SL2014 system.</a:t>
            </a:r>
            <a:endParaRPr lang="pl-PL" sz="1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66366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ED622617-585D-4A62-9645-652A646585A8}"/>
              </a:ext>
            </a:extLst>
          </p:cNvPr>
          <p:cNvSpPr>
            <a:spLocks noGrp="1"/>
          </p:cNvSpPr>
          <p:nvPr>
            <p:ph type="title"/>
          </p:nvPr>
        </p:nvSpPr>
        <p:spPr>
          <a:xfrm>
            <a:off x="628650" y="365126"/>
            <a:ext cx="7886700" cy="819097"/>
          </a:xfrm>
        </p:spPr>
        <p:txBody>
          <a:bodyPr/>
          <a:lstStyle/>
          <a:p>
            <a:r>
              <a:rPr lang="pl-PL" b="1" dirty="0" err="1">
                <a:latin typeface="Arial" panose="020B0604020202020204" pitchFamily="34" charset="0"/>
                <a:cs typeface="Arial" panose="020B0604020202020204" pitchFamily="34" charset="0"/>
              </a:rPr>
              <a:t>Conclusions</a:t>
            </a:r>
            <a:r>
              <a:rPr lang="pl-PL" b="1" dirty="0">
                <a:latin typeface="Arial" panose="020B0604020202020204" pitchFamily="34" charset="0"/>
                <a:cs typeface="Arial" panose="020B0604020202020204" pitchFamily="34" charset="0"/>
              </a:rPr>
              <a:t> from the </a:t>
            </a:r>
            <a:r>
              <a:rPr lang="pl-PL" b="1" dirty="0" err="1">
                <a:latin typeface="Arial" panose="020B0604020202020204" pitchFamily="34" charset="0"/>
                <a:cs typeface="Arial" panose="020B0604020202020204" pitchFamily="34" charset="0"/>
              </a:rPr>
              <a:t>study</a:t>
            </a:r>
            <a:r>
              <a:rPr lang="pl-PL" b="1" dirty="0">
                <a:latin typeface="Arial" panose="020B0604020202020204" pitchFamily="34" charset="0"/>
                <a:cs typeface="Arial" panose="020B0604020202020204" pitchFamily="34" charset="0"/>
              </a:rPr>
              <a:t> (1)</a:t>
            </a:r>
          </a:p>
        </p:txBody>
      </p:sp>
      <p:sp>
        <p:nvSpPr>
          <p:cNvPr id="5" name="Symbol zastępczy zawartości 4">
            <a:extLst>
              <a:ext uri="{FF2B5EF4-FFF2-40B4-BE49-F238E27FC236}">
                <a16:creationId xmlns:a16="http://schemas.microsoft.com/office/drawing/2014/main" id="{42012767-F66F-4C00-825A-B77842C63EA7}"/>
              </a:ext>
            </a:extLst>
          </p:cNvPr>
          <p:cNvSpPr>
            <a:spLocks noGrp="1"/>
          </p:cNvSpPr>
          <p:nvPr>
            <p:ph idx="1"/>
          </p:nvPr>
        </p:nvSpPr>
        <p:spPr>
          <a:xfrm>
            <a:off x="628649" y="1188041"/>
            <a:ext cx="7886700" cy="712650"/>
          </a:xfrm>
        </p:spPr>
        <p:txBody>
          <a:bodyPr>
            <a:normAutofit/>
          </a:bodyPr>
          <a:lstStyle/>
          <a:p>
            <a:pPr marL="0" indent="0">
              <a:lnSpc>
                <a:spcPct val="110000"/>
              </a:lnSpc>
              <a:buNone/>
            </a:pPr>
            <a:r>
              <a:rPr lang="en-US" sz="1600" b="1" dirty="0">
                <a:latin typeface="Arial" panose="020B0604020202020204" pitchFamily="34" charset="0"/>
                <a:cs typeface="Arial" panose="020B0604020202020204" pitchFamily="34" charset="0"/>
              </a:rPr>
              <a:t>Assessment of the adequacy of the acquired knowledge in relation to the current training needs of the participants</a:t>
            </a:r>
          </a:p>
        </p:txBody>
      </p:sp>
      <p:cxnSp>
        <p:nvCxnSpPr>
          <p:cNvPr id="7" name="Łącznik prosty 6">
            <a:extLst>
              <a:ext uri="{FF2B5EF4-FFF2-40B4-BE49-F238E27FC236}">
                <a16:creationId xmlns:a16="http://schemas.microsoft.com/office/drawing/2014/main" id="{FFB6CED4-FD1F-49BF-8A4A-8705558B0BC6}"/>
              </a:ext>
              <a:ext uri="{C183D7F6-B498-43B3-948B-1728B52AA6E4}">
                <adec:decorative xmlns:adec="http://schemas.microsoft.com/office/drawing/2017/decorative" val="1"/>
              </a:ext>
            </a:extLst>
          </p:cNvPr>
          <p:cNvCxnSpPr/>
          <p:nvPr/>
        </p:nvCxnSpPr>
        <p:spPr>
          <a:xfrm>
            <a:off x="628650" y="1184223"/>
            <a:ext cx="78867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Łącznik prosty 7">
            <a:extLst>
              <a:ext uri="{FF2B5EF4-FFF2-40B4-BE49-F238E27FC236}">
                <a16:creationId xmlns:a16="http://schemas.microsoft.com/office/drawing/2014/main" id="{7BB63E9F-C019-410E-8FC0-1DD1C2BDFFE8}"/>
              </a:ext>
              <a:ext uri="{C183D7F6-B498-43B3-948B-1728B52AA6E4}">
                <adec:decorative xmlns:adec="http://schemas.microsoft.com/office/drawing/2017/decorative" val="1"/>
              </a:ext>
            </a:extLst>
          </p:cNvPr>
          <p:cNvCxnSpPr>
            <a:cxnSpLocks/>
          </p:cNvCxnSpPr>
          <p:nvPr/>
        </p:nvCxnSpPr>
        <p:spPr>
          <a:xfrm>
            <a:off x="0" y="6176963"/>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0" name="Prostokąt 9">
            <a:extLst>
              <a:ext uri="{FF2B5EF4-FFF2-40B4-BE49-F238E27FC236}">
                <a16:creationId xmlns:a16="http://schemas.microsoft.com/office/drawing/2014/main" id="{D3E1DFD5-A278-4BAA-B793-AB7E2CA50EBE}"/>
              </a:ext>
            </a:extLst>
          </p:cNvPr>
          <p:cNvSpPr/>
          <p:nvPr/>
        </p:nvSpPr>
        <p:spPr>
          <a:xfrm>
            <a:off x="0" y="-15336"/>
            <a:ext cx="9144000" cy="407963"/>
          </a:xfrm>
          <a:prstGeom prst="rect">
            <a:avLst/>
          </a:prstGeom>
          <a:solidFill>
            <a:srgbClr val="007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600" dirty="0">
                <a:solidFill>
                  <a:schemeClr val="bg1"/>
                </a:solidFill>
                <a:latin typeface="Arial" panose="020B0604020202020204" pitchFamily="34" charset="0"/>
                <a:cs typeface="Arial" panose="020B0604020202020204" pitchFamily="34" charset="0"/>
              </a:rPr>
              <a:t>Analysis of the training needs of health sector workers - stage II</a:t>
            </a:r>
            <a:endParaRPr lang="pl-PL" sz="1600" dirty="0">
              <a:solidFill>
                <a:schemeClr val="bg1"/>
              </a:solidFill>
              <a:latin typeface="Arial" panose="020B0604020202020204" pitchFamily="34" charset="0"/>
              <a:cs typeface="Arial" panose="020B0604020202020204" pitchFamily="34" charset="0"/>
            </a:endParaRPr>
          </a:p>
        </p:txBody>
      </p:sp>
      <p:pic>
        <p:nvPicPr>
          <p:cNvPr id="12" name="Obraz 11" descr="Belka z logotypami: Fundusze Europejskie Wiedza Edukacja Rozwój, Rzeczpospolita Polska, Ministerstwo Zdrowia, Unia Europejska, Europejski Fundusz Społeczny">
            <a:extLst>
              <a:ext uri="{FF2B5EF4-FFF2-40B4-BE49-F238E27FC236}">
                <a16:creationId xmlns:a16="http://schemas.microsoft.com/office/drawing/2014/main" id="{7CDAD12A-514E-4676-BE6C-60232BC1758D}"/>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3087" y="6209075"/>
            <a:ext cx="5457825" cy="624205"/>
          </a:xfrm>
          <a:prstGeom prst="rect">
            <a:avLst/>
          </a:prstGeom>
          <a:noFill/>
          <a:ln>
            <a:noFill/>
          </a:ln>
        </p:spPr>
      </p:pic>
      <p:sp>
        <p:nvSpPr>
          <p:cNvPr id="13" name="pole tekstowe 12">
            <a:extLst>
              <a:ext uri="{FF2B5EF4-FFF2-40B4-BE49-F238E27FC236}">
                <a16:creationId xmlns:a16="http://schemas.microsoft.com/office/drawing/2014/main" id="{8DAC1922-7A9E-4E81-BFBD-3EAE38DF8832}"/>
              </a:ext>
            </a:extLst>
          </p:cNvPr>
          <p:cNvSpPr txBox="1"/>
          <p:nvPr/>
        </p:nvSpPr>
        <p:spPr>
          <a:xfrm>
            <a:off x="660503" y="1821119"/>
            <a:ext cx="3927423" cy="1443152"/>
          </a:xfrm>
          <a:prstGeom prst="rect">
            <a:avLst/>
          </a:prstGeom>
          <a:noFill/>
        </p:spPr>
        <p:txBody>
          <a:bodyPr wrap="square">
            <a:spAutoFit/>
          </a:bodyPr>
          <a:lstStyle/>
          <a:p>
            <a:pPr>
              <a:lnSpc>
                <a:spcPct val="150000"/>
              </a:lnSpc>
            </a:pPr>
            <a:r>
              <a:rPr lang="en-US" sz="1200" dirty="0">
                <a:latin typeface="Arial" panose="020B0604020202020204" pitchFamily="34" charset="0"/>
                <a:cs typeface="Arial" panose="020B0604020202020204" pitchFamily="34" charset="0"/>
              </a:rPr>
              <a:t>5.2: The training programs as a </a:t>
            </a:r>
            <a:r>
              <a:rPr lang="en-US" sz="1200" b="1" dirty="0">
                <a:solidFill>
                  <a:schemeClr val="accent1"/>
                </a:solidFill>
                <a:latin typeface="Arial" panose="020B0604020202020204" pitchFamily="34" charset="0"/>
                <a:cs typeface="Arial" panose="020B0604020202020204" pitchFamily="34" charset="0"/>
              </a:rPr>
              <a:t>practical offer </a:t>
            </a:r>
            <a:r>
              <a:rPr lang="en-US" sz="1200" dirty="0">
                <a:latin typeface="Arial" panose="020B0604020202020204" pitchFamily="34" charset="0"/>
                <a:cs typeface="Arial" panose="020B0604020202020204" pitchFamily="34" charset="0"/>
              </a:rPr>
              <a:t>meet the </a:t>
            </a:r>
            <a:r>
              <a:rPr lang="en-US" sz="1200" b="1" dirty="0">
                <a:solidFill>
                  <a:schemeClr val="accent1"/>
                </a:solidFill>
                <a:latin typeface="Arial" panose="020B0604020202020204" pitchFamily="34" charset="0"/>
                <a:cs typeface="Arial" panose="020B0604020202020204" pitchFamily="34" charset="0"/>
              </a:rPr>
              <a:t>expectations of administrative staff </a:t>
            </a:r>
            <a:r>
              <a:rPr lang="en-US" sz="1200" dirty="0">
                <a:latin typeface="Arial" panose="020B0604020202020204" pitchFamily="34" charset="0"/>
                <a:cs typeface="Arial" panose="020B0604020202020204" pitchFamily="34" charset="0"/>
              </a:rPr>
              <a:t>of medical entities. Employees highly appreciate the adequacy of knowledge and skills acquired during the training in relation to their needs.</a:t>
            </a:r>
          </a:p>
        </p:txBody>
      </p:sp>
      <p:sp>
        <p:nvSpPr>
          <p:cNvPr id="14" name="pole tekstowe 13">
            <a:extLst>
              <a:ext uri="{FF2B5EF4-FFF2-40B4-BE49-F238E27FC236}">
                <a16:creationId xmlns:a16="http://schemas.microsoft.com/office/drawing/2014/main" id="{7A071301-E238-4B64-A058-58BF8C345AF9}"/>
              </a:ext>
            </a:extLst>
          </p:cNvPr>
          <p:cNvSpPr txBox="1"/>
          <p:nvPr/>
        </p:nvSpPr>
        <p:spPr>
          <a:xfrm>
            <a:off x="5066675" y="1785549"/>
            <a:ext cx="3674157" cy="889154"/>
          </a:xfrm>
          <a:prstGeom prst="rect">
            <a:avLst/>
          </a:prstGeom>
          <a:noFill/>
        </p:spPr>
        <p:txBody>
          <a:bodyPr wrap="square">
            <a:spAutoFit/>
          </a:bodyPr>
          <a:lstStyle/>
          <a:p>
            <a:pPr>
              <a:lnSpc>
                <a:spcPct val="150000"/>
              </a:lnSpc>
            </a:pPr>
            <a:r>
              <a:rPr lang="en-US" sz="1200" dirty="0">
                <a:latin typeface="Arial" panose="020B0604020202020204" pitchFamily="34" charset="0"/>
                <a:cs typeface="Arial" panose="020B0604020202020204" pitchFamily="34" charset="0"/>
              </a:rPr>
              <a:t>5.4: Medical workers </a:t>
            </a:r>
            <a:r>
              <a:rPr lang="en-US" sz="1200" b="1" dirty="0">
                <a:solidFill>
                  <a:schemeClr val="accent1"/>
                </a:solidFill>
                <a:latin typeface="Arial" panose="020B0604020202020204" pitchFamily="34" charset="0"/>
                <a:cs typeface="Arial" panose="020B0604020202020204" pitchFamily="34" charset="0"/>
              </a:rPr>
              <a:t>highly appreciate the adequacy </a:t>
            </a:r>
            <a:r>
              <a:rPr lang="en-US" sz="1200" dirty="0">
                <a:latin typeface="Arial" panose="020B0604020202020204" pitchFamily="34" charset="0"/>
                <a:cs typeface="Arial" panose="020B0604020202020204" pitchFamily="34" charset="0"/>
              </a:rPr>
              <a:t>of acquired knowledge and skills to their professional needs.</a:t>
            </a:r>
            <a:endParaRPr lang="pl-PL" sz="1200" dirty="0">
              <a:latin typeface="Arial" panose="020B0604020202020204" pitchFamily="34" charset="0"/>
              <a:cs typeface="Arial" panose="020B0604020202020204" pitchFamily="34" charset="0"/>
            </a:endParaRPr>
          </a:p>
        </p:txBody>
      </p:sp>
      <p:sp>
        <p:nvSpPr>
          <p:cNvPr id="18" name="pole tekstowe 17">
            <a:extLst>
              <a:ext uri="{FF2B5EF4-FFF2-40B4-BE49-F238E27FC236}">
                <a16:creationId xmlns:a16="http://schemas.microsoft.com/office/drawing/2014/main" id="{CAEEC839-1F6E-4691-8987-D4A3C82D3383}"/>
              </a:ext>
            </a:extLst>
          </p:cNvPr>
          <p:cNvSpPr txBox="1"/>
          <p:nvPr/>
        </p:nvSpPr>
        <p:spPr>
          <a:xfrm>
            <a:off x="1625815" y="3273341"/>
            <a:ext cx="6355028" cy="461665"/>
          </a:xfrm>
          <a:prstGeom prst="rect">
            <a:avLst/>
          </a:prstGeom>
          <a:noFill/>
        </p:spPr>
        <p:txBody>
          <a:bodyPr wrap="square">
            <a:spAutoFit/>
          </a:bodyPr>
          <a:lstStyle/>
          <a:p>
            <a:pPr algn="ctr"/>
            <a:r>
              <a:rPr lang="en-US" sz="1200" b="1" dirty="0">
                <a:solidFill>
                  <a:srgbClr val="1F3864"/>
                </a:solidFill>
                <a:latin typeface="Arial" panose="020B0604020202020204" pitchFamily="34" charset="0"/>
                <a:ea typeface="Calibri" panose="020F0502020204030204" pitchFamily="34" charset="0"/>
                <a:cs typeface="Times New Roman" panose="02020603050405020304" pitchFamily="18" charset="0"/>
              </a:rPr>
              <a:t>Assessment of the adequacy of knowledge and skills acquired during the training.</a:t>
            </a:r>
          </a:p>
          <a:p>
            <a:pPr algn="ctr"/>
            <a:r>
              <a:rPr lang="en-US" sz="1200" dirty="0">
                <a:solidFill>
                  <a:srgbClr val="1F3864"/>
                </a:solidFill>
                <a:latin typeface="Arial" panose="020B0604020202020204" pitchFamily="34" charset="0"/>
                <a:ea typeface="Calibri" panose="020F0502020204030204" pitchFamily="34" charset="0"/>
                <a:cs typeface="Times New Roman" panose="02020603050405020304" pitchFamily="18" charset="0"/>
              </a:rPr>
              <a:t>Scale 0-10, where 0 is "very inadequate" and 10 is "very adequate"</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pole tekstowe 16">
            <a:extLst>
              <a:ext uri="{FF2B5EF4-FFF2-40B4-BE49-F238E27FC236}">
                <a16:creationId xmlns:a16="http://schemas.microsoft.com/office/drawing/2014/main" id="{1028C4B1-B925-4236-BBFF-A8199C5258A0}"/>
              </a:ext>
            </a:extLst>
          </p:cNvPr>
          <p:cNvSpPr txBox="1"/>
          <p:nvPr/>
        </p:nvSpPr>
        <p:spPr>
          <a:xfrm>
            <a:off x="660503" y="5498248"/>
            <a:ext cx="3712020" cy="663836"/>
          </a:xfrm>
          <a:prstGeom prst="rect">
            <a:avLst/>
          </a:prstGeom>
          <a:noFill/>
        </p:spPr>
        <p:txBody>
          <a:bodyPr wrap="square">
            <a:spAutoFit/>
          </a:bodyPr>
          <a:lstStyle/>
          <a:p>
            <a:pPr>
              <a:lnSpc>
                <a:spcPct val="115000"/>
              </a:lnSpc>
              <a:spcAft>
                <a:spcPts val="800"/>
              </a:spcAft>
            </a:pPr>
            <a:r>
              <a:rPr lang="en-US" sz="1100" b="1" dirty="0">
                <a:solidFill>
                  <a:srgbClr val="1F3864"/>
                </a:solidFill>
                <a:latin typeface="Arial" panose="020B0604020202020204" pitchFamily="34" charset="0"/>
                <a:ea typeface="Calibri" panose="020F0502020204030204" pitchFamily="34" charset="0"/>
                <a:cs typeface="Times New Roman" panose="02020603050405020304" pitchFamily="18" charset="0"/>
              </a:rPr>
              <a:t>Source: </a:t>
            </a:r>
            <a:r>
              <a:rPr lang="en-US" sz="1100" dirty="0">
                <a:solidFill>
                  <a:srgbClr val="1F3864"/>
                </a:solidFill>
                <a:latin typeface="Arial" panose="020B0604020202020204" pitchFamily="34" charset="0"/>
                <a:ea typeface="Calibri" panose="020F0502020204030204" pitchFamily="34" charset="0"/>
                <a:cs typeface="Times New Roman" panose="02020603050405020304" pitchFamily="18" charset="0"/>
              </a:rPr>
              <a:t>CAWI survey with the beneficiaries of Measure 5.2 (N = 32) and CATI survey with representatives of healthcare administration employees (N = 530)</a:t>
            </a:r>
            <a:endParaRPr lang="pl-PL" sz="1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9" name="pole tekstowe 18">
            <a:extLst>
              <a:ext uri="{FF2B5EF4-FFF2-40B4-BE49-F238E27FC236}">
                <a16:creationId xmlns:a16="http://schemas.microsoft.com/office/drawing/2014/main" id="{67092051-EF2D-4AEA-B757-07A9C26E28D9}"/>
              </a:ext>
            </a:extLst>
          </p:cNvPr>
          <p:cNvSpPr txBox="1"/>
          <p:nvPr/>
        </p:nvSpPr>
        <p:spPr>
          <a:xfrm>
            <a:off x="4803329" y="5526335"/>
            <a:ext cx="3680168" cy="663836"/>
          </a:xfrm>
          <a:prstGeom prst="rect">
            <a:avLst/>
          </a:prstGeom>
          <a:noFill/>
        </p:spPr>
        <p:txBody>
          <a:bodyPr wrap="square">
            <a:spAutoFit/>
          </a:bodyPr>
          <a:lstStyle/>
          <a:p>
            <a:pPr>
              <a:lnSpc>
                <a:spcPct val="115000"/>
              </a:lnSpc>
              <a:spcAft>
                <a:spcPts val="800"/>
              </a:spcAft>
            </a:pPr>
            <a:r>
              <a:rPr lang="en-US" sz="1100" b="1" dirty="0">
                <a:solidFill>
                  <a:srgbClr val="1F3864"/>
                </a:solidFill>
                <a:latin typeface="Arial" panose="020B0604020202020204" pitchFamily="34" charset="0"/>
                <a:ea typeface="Calibri" panose="020F0502020204030204" pitchFamily="34" charset="0"/>
                <a:cs typeface="Times New Roman" panose="02020603050405020304" pitchFamily="18" charset="0"/>
              </a:rPr>
              <a:t>Source: </a:t>
            </a:r>
            <a:r>
              <a:rPr lang="en-US" sz="1100" dirty="0">
                <a:solidFill>
                  <a:srgbClr val="1F3864"/>
                </a:solidFill>
                <a:latin typeface="Arial" panose="020B0604020202020204" pitchFamily="34" charset="0"/>
                <a:ea typeface="Calibri" panose="020F0502020204030204" pitchFamily="34" charset="0"/>
                <a:cs typeface="Times New Roman" panose="02020603050405020304" pitchFamily="18" charset="0"/>
              </a:rPr>
              <a:t>CATI study with representatives of medical workers (N = 1050) and CAWI study with Measure 5.4 beneficiaries (N = 82)</a:t>
            </a:r>
            <a:endParaRPr lang="pl-PL" sz="100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0" name="Wykres 19" descr="CAWI survey with the beneficiaries of Measure 5.2: 8,2; CAWI study with the representatives od medical workers: 8,9">
            <a:extLst>
              <a:ext uri="{FF2B5EF4-FFF2-40B4-BE49-F238E27FC236}">
                <a16:creationId xmlns:a16="http://schemas.microsoft.com/office/drawing/2014/main" id="{42A8712A-5DD6-454F-ABDE-6EA0267422B2}"/>
              </a:ext>
            </a:extLst>
          </p:cNvPr>
          <p:cNvGraphicFramePr/>
          <p:nvPr>
            <p:extLst>
              <p:ext uri="{D42A27DB-BD31-4B8C-83A1-F6EECF244321}">
                <p14:modId xmlns:p14="http://schemas.microsoft.com/office/powerpoint/2010/main" val="1507143341"/>
              </p:ext>
            </p:extLst>
          </p:nvPr>
        </p:nvGraphicFramePr>
        <p:xfrm>
          <a:off x="660503" y="3724913"/>
          <a:ext cx="3911496" cy="198723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1" name="Wykres 20" descr="CAWI survey with the beneficiaries of Measure 5.2: 8,7; CAWI study with the representatives od medical workers: 8,6">
            <a:extLst>
              <a:ext uri="{FF2B5EF4-FFF2-40B4-BE49-F238E27FC236}">
                <a16:creationId xmlns:a16="http://schemas.microsoft.com/office/drawing/2014/main" id="{3AA132D7-11A7-4FFD-95AD-FE2E123EE03D}"/>
              </a:ext>
            </a:extLst>
          </p:cNvPr>
          <p:cNvGraphicFramePr/>
          <p:nvPr>
            <p:extLst>
              <p:ext uri="{D42A27DB-BD31-4B8C-83A1-F6EECF244321}">
                <p14:modId xmlns:p14="http://schemas.microsoft.com/office/powerpoint/2010/main" val="1917649554"/>
              </p:ext>
            </p:extLst>
          </p:nvPr>
        </p:nvGraphicFramePr>
        <p:xfrm>
          <a:off x="4629643" y="3722197"/>
          <a:ext cx="3911496" cy="198723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942903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ED622617-585D-4A62-9645-652A646585A8}"/>
              </a:ext>
            </a:extLst>
          </p:cNvPr>
          <p:cNvSpPr>
            <a:spLocks noGrp="1"/>
          </p:cNvSpPr>
          <p:nvPr>
            <p:ph type="title"/>
          </p:nvPr>
        </p:nvSpPr>
        <p:spPr>
          <a:xfrm>
            <a:off x="628650" y="365126"/>
            <a:ext cx="7886700" cy="819097"/>
          </a:xfrm>
        </p:spPr>
        <p:txBody>
          <a:bodyPr/>
          <a:lstStyle/>
          <a:p>
            <a:r>
              <a:rPr lang="pl-PL" b="1" dirty="0" err="1">
                <a:latin typeface="Arial" panose="020B0604020202020204" pitchFamily="34" charset="0"/>
                <a:cs typeface="Arial" panose="020B0604020202020204" pitchFamily="34" charset="0"/>
              </a:rPr>
              <a:t>Conclusions</a:t>
            </a:r>
            <a:r>
              <a:rPr lang="pl-PL" b="1" dirty="0">
                <a:latin typeface="Arial" panose="020B0604020202020204" pitchFamily="34" charset="0"/>
                <a:cs typeface="Arial" panose="020B0604020202020204" pitchFamily="34" charset="0"/>
              </a:rPr>
              <a:t> from the </a:t>
            </a:r>
            <a:r>
              <a:rPr lang="pl-PL" b="1" dirty="0" err="1">
                <a:latin typeface="Arial" panose="020B0604020202020204" pitchFamily="34" charset="0"/>
                <a:cs typeface="Arial" panose="020B0604020202020204" pitchFamily="34" charset="0"/>
              </a:rPr>
              <a:t>study</a:t>
            </a:r>
            <a:r>
              <a:rPr lang="pl-PL" b="1" dirty="0">
                <a:latin typeface="Arial" panose="020B0604020202020204" pitchFamily="34" charset="0"/>
                <a:cs typeface="Arial" panose="020B0604020202020204" pitchFamily="34" charset="0"/>
              </a:rPr>
              <a:t> (2)</a:t>
            </a:r>
          </a:p>
        </p:txBody>
      </p:sp>
      <p:sp>
        <p:nvSpPr>
          <p:cNvPr id="5" name="Symbol zastępczy zawartości 4">
            <a:extLst>
              <a:ext uri="{FF2B5EF4-FFF2-40B4-BE49-F238E27FC236}">
                <a16:creationId xmlns:a16="http://schemas.microsoft.com/office/drawing/2014/main" id="{42012767-F66F-4C00-825A-B77842C63EA7}"/>
              </a:ext>
            </a:extLst>
          </p:cNvPr>
          <p:cNvSpPr>
            <a:spLocks noGrp="1"/>
          </p:cNvSpPr>
          <p:nvPr>
            <p:ph idx="1"/>
          </p:nvPr>
        </p:nvSpPr>
        <p:spPr>
          <a:xfrm>
            <a:off x="628650" y="1229197"/>
            <a:ext cx="7886700" cy="4572000"/>
          </a:xfrm>
        </p:spPr>
        <p:txBody>
          <a:bodyPr>
            <a:normAutofit/>
          </a:bodyPr>
          <a:lstStyle/>
          <a:p>
            <a:pPr marL="0" indent="0">
              <a:lnSpc>
                <a:spcPct val="150000"/>
              </a:lnSpc>
              <a:buNone/>
            </a:pPr>
            <a:r>
              <a:rPr lang="en-US" sz="1400" dirty="0">
                <a:latin typeface="Arial" panose="020B0604020202020204" pitchFamily="34" charset="0"/>
                <a:ea typeface="Calibri" panose="020F0502020204030204" pitchFamily="34" charset="0"/>
                <a:cs typeface="Times New Roman" panose="02020603050405020304" pitchFamily="18" charset="0"/>
              </a:rPr>
              <a:t>The valuable training offer consists of a program tailored to the needs, prepared lecturers, but also a form of teaching that allows them to use their potential (i.e. teaching methodology tailored to the nature of the knowledge transferred and the needs of participants).</a:t>
            </a:r>
            <a:endParaRPr lang="pl-PL" sz="1400" dirty="0">
              <a:latin typeface="Arial" panose="020B0604020202020204" pitchFamily="34" charset="0"/>
              <a:ea typeface="Calibri" panose="020F0502020204030204" pitchFamily="34" charset="0"/>
              <a:cs typeface="Times New Roman" panose="02020603050405020304" pitchFamily="18" charset="0"/>
            </a:endParaRPr>
          </a:p>
          <a:p>
            <a:pPr marL="0" indent="0">
              <a:lnSpc>
                <a:spcPct val="150000"/>
              </a:lnSpc>
              <a:buNone/>
            </a:pPr>
            <a:r>
              <a:rPr lang="en-US" sz="1400" dirty="0">
                <a:latin typeface="Arial" panose="020B0604020202020204" pitchFamily="34" charset="0"/>
                <a:cs typeface="Arial" panose="020B0604020202020204" pitchFamily="34" charset="0"/>
              </a:rPr>
              <a:t>The form of training offered to the administrative staff under Measure 5.2 was tailored to their needs. The training courses attended by medical workers under Measure 5.4 were also tailored to their needs. Both the substantive offer and the method of conducting the courses were satisfactory and appropriate for both groups.</a:t>
            </a:r>
            <a:endParaRPr lang="pl-PL" sz="1400" dirty="0">
              <a:latin typeface="Arial" panose="020B0604020202020204" pitchFamily="34" charset="0"/>
              <a:cs typeface="Arial" panose="020B0604020202020204" pitchFamily="34" charset="0"/>
            </a:endParaRPr>
          </a:p>
        </p:txBody>
      </p:sp>
      <p:cxnSp>
        <p:nvCxnSpPr>
          <p:cNvPr id="7" name="Łącznik prosty 6">
            <a:extLst>
              <a:ext uri="{FF2B5EF4-FFF2-40B4-BE49-F238E27FC236}">
                <a16:creationId xmlns:a16="http://schemas.microsoft.com/office/drawing/2014/main" id="{FFB6CED4-FD1F-49BF-8A4A-8705558B0BC6}"/>
              </a:ext>
              <a:ext uri="{C183D7F6-B498-43B3-948B-1728B52AA6E4}">
                <adec:decorative xmlns:adec="http://schemas.microsoft.com/office/drawing/2017/decorative" val="1"/>
              </a:ext>
            </a:extLst>
          </p:cNvPr>
          <p:cNvCxnSpPr/>
          <p:nvPr/>
        </p:nvCxnSpPr>
        <p:spPr>
          <a:xfrm>
            <a:off x="628650" y="1184223"/>
            <a:ext cx="78867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Łącznik prosty 7">
            <a:extLst>
              <a:ext uri="{FF2B5EF4-FFF2-40B4-BE49-F238E27FC236}">
                <a16:creationId xmlns:a16="http://schemas.microsoft.com/office/drawing/2014/main" id="{7BB63E9F-C019-410E-8FC0-1DD1C2BDFFE8}"/>
              </a:ext>
              <a:ext uri="{C183D7F6-B498-43B3-948B-1728B52AA6E4}">
                <adec:decorative xmlns:adec="http://schemas.microsoft.com/office/drawing/2017/decorative" val="1"/>
              </a:ext>
            </a:extLst>
          </p:cNvPr>
          <p:cNvCxnSpPr>
            <a:cxnSpLocks/>
          </p:cNvCxnSpPr>
          <p:nvPr/>
        </p:nvCxnSpPr>
        <p:spPr>
          <a:xfrm>
            <a:off x="0" y="6176963"/>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9" name="Obraz 8" descr="Belka z logotypami: Fundusze Europejskie Wiedza Edukacja Rozwój, Rzeczpospolita Polska, Ministerstwo Zdrowia, Unia Europejska, Europejski Fundusz Społeczny">
            <a:extLst>
              <a:ext uri="{FF2B5EF4-FFF2-40B4-BE49-F238E27FC236}">
                <a16:creationId xmlns:a16="http://schemas.microsoft.com/office/drawing/2014/main" id="{ECF79D45-AB64-404E-B36E-5D1EC1981DBD}"/>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3087" y="6209075"/>
            <a:ext cx="5457825" cy="624205"/>
          </a:xfrm>
          <a:prstGeom prst="rect">
            <a:avLst/>
          </a:prstGeom>
          <a:noFill/>
          <a:ln>
            <a:noFill/>
          </a:ln>
        </p:spPr>
      </p:pic>
      <p:sp>
        <p:nvSpPr>
          <p:cNvPr id="13" name="pole tekstowe 12">
            <a:extLst>
              <a:ext uri="{FF2B5EF4-FFF2-40B4-BE49-F238E27FC236}">
                <a16:creationId xmlns:a16="http://schemas.microsoft.com/office/drawing/2014/main" id="{DE8FB589-A0BA-4DDB-8A31-AD4976CCEC46}"/>
              </a:ext>
            </a:extLst>
          </p:cNvPr>
          <p:cNvSpPr txBox="1"/>
          <p:nvPr/>
        </p:nvSpPr>
        <p:spPr>
          <a:xfrm>
            <a:off x="1049310" y="5628582"/>
            <a:ext cx="7045377" cy="503408"/>
          </a:xfrm>
          <a:prstGeom prst="rect">
            <a:avLst/>
          </a:prstGeom>
          <a:noFill/>
        </p:spPr>
        <p:txBody>
          <a:bodyPr wrap="square">
            <a:spAutoFit/>
          </a:bodyPr>
          <a:lstStyle/>
          <a:p>
            <a:pPr>
              <a:lnSpc>
                <a:spcPct val="115000"/>
              </a:lnSpc>
              <a:spcAft>
                <a:spcPts val="800"/>
              </a:spcAft>
            </a:pPr>
            <a:r>
              <a:rPr lang="en-US" sz="1200" b="1" dirty="0">
                <a:solidFill>
                  <a:srgbClr val="1F3864"/>
                </a:solidFill>
                <a:latin typeface="Arial" panose="020B0604020202020204" pitchFamily="34" charset="0"/>
                <a:ea typeface="Calibri" panose="020F0502020204030204" pitchFamily="34" charset="0"/>
                <a:cs typeface="Times New Roman" panose="02020603050405020304" pitchFamily="18" charset="0"/>
              </a:rPr>
              <a:t>Source: </a:t>
            </a:r>
            <a:r>
              <a:rPr lang="en-US" sz="1200" dirty="0">
                <a:solidFill>
                  <a:srgbClr val="1F3864"/>
                </a:solidFill>
                <a:latin typeface="Arial" panose="020B0604020202020204" pitchFamily="34" charset="0"/>
                <a:ea typeface="Calibri" panose="020F0502020204030204" pitchFamily="34" charset="0"/>
                <a:cs typeface="Times New Roman" panose="02020603050405020304" pitchFamily="18" charset="0"/>
              </a:rPr>
              <a:t>CATI survey with representatives of medical workers (N = 1050) and CATI survey with representatives of healthcare administration employees (N = 530)</a:t>
            </a:r>
            <a:endParaRPr lang="pl-PL" sz="105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pole tekstowe 11">
            <a:extLst>
              <a:ext uri="{FF2B5EF4-FFF2-40B4-BE49-F238E27FC236}">
                <a16:creationId xmlns:a16="http://schemas.microsoft.com/office/drawing/2014/main" id="{40683CCE-0B40-4F3A-9728-2D8603D79079}"/>
              </a:ext>
            </a:extLst>
          </p:cNvPr>
          <p:cNvSpPr txBox="1"/>
          <p:nvPr/>
        </p:nvSpPr>
        <p:spPr>
          <a:xfrm>
            <a:off x="1296581" y="3707261"/>
            <a:ext cx="6355028" cy="461665"/>
          </a:xfrm>
          <a:prstGeom prst="rect">
            <a:avLst/>
          </a:prstGeom>
          <a:noFill/>
        </p:spPr>
        <p:txBody>
          <a:bodyPr wrap="square">
            <a:spAutoFit/>
          </a:bodyPr>
          <a:lstStyle/>
          <a:p>
            <a:pPr algn="ctr"/>
            <a:r>
              <a:rPr lang="en-US" sz="1200" b="1" dirty="0">
                <a:solidFill>
                  <a:srgbClr val="1F3864"/>
                </a:solidFill>
                <a:latin typeface="Arial" panose="020B0604020202020204" pitchFamily="34" charset="0"/>
                <a:ea typeface="Calibri" panose="020F0502020204030204" pitchFamily="34" charset="0"/>
                <a:cs typeface="Times New Roman" panose="02020603050405020304" pitchFamily="18" charset="0"/>
              </a:rPr>
              <a:t>Assessment of the adequacy of knowledge and skills acquired during the training.</a:t>
            </a:r>
          </a:p>
          <a:p>
            <a:pPr algn="ctr"/>
            <a:r>
              <a:rPr lang="en-US" sz="1200" dirty="0">
                <a:solidFill>
                  <a:srgbClr val="1F3864"/>
                </a:solidFill>
                <a:latin typeface="Arial" panose="020B0604020202020204" pitchFamily="34" charset="0"/>
                <a:ea typeface="Calibri" panose="020F0502020204030204" pitchFamily="34" charset="0"/>
                <a:cs typeface="Times New Roman" panose="02020603050405020304" pitchFamily="18" charset="0"/>
              </a:rPr>
              <a:t>Scale 0-10, where 0 is "very inadequate" and 10 is "very adequate"</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5" name="Wykres 14" descr="Medical staff: positive evaluation of the given support: 88%; Administrative staff: positive evaluation of the given support: 86%">
            <a:extLst>
              <a:ext uri="{FF2B5EF4-FFF2-40B4-BE49-F238E27FC236}">
                <a16:creationId xmlns:a16="http://schemas.microsoft.com/office/drawing/2014/main" id="{414CA01A-EBFA-4104-8645-FA33A2B445BB}"/>
              </a:ext>
            </a:extLst>
          </p:cNvPr>
          <p:cNvGraphicFramePr/>
          <p:nvPr>
            <p:extLst>
              <p:ext uri="{D42A27DB-BD31-4B8C-83A1-F6EECF244321}">
                <p14:modId xmlns:p14="http://schemas.microsoft.com/office/powerpoint/2010/main" val="3449679583"/>
              </p:ext>
            </p:extLst>
          </p:nvPr>
        </p:nvGraphicFramePr>
        <p:xfrm>
          <a:off x="628650" y="4114896"/>
          <a:ext cx="7886699" cy="1567717"/>
        </p:xfrm>
        <a:graphic>
          <a:graphicData uri="http://schemas.openxmlformats.org/drawingml/2006/chart">
            <c:chart xmlns:c="http://schemas.openxmlformats.org/drawingml/2006/chart" xmlns:r="http://schemas.openxmlformats.org/officeDocument/2006/relationships" r:id="rId3"/>
          </a:graphicData>
        </a:graphic>
      </p:graphicFrame>
      <p:sp>
        <p:nvSpPr>
          <p:cNvPr id="16" name="Prostokąt 15">
            <a:extLst>
              <a:ext uri="{FF2B5EF4-FFF2-40B4-BE49-F238E27FC236}">
                <a16:creationId xmlns:a16="http://schemas.microsoft.com/office/drawing/2014/main" id="{9EEB644E-3B4E-4F6B-B997-C3B8CB79EEDB}"/>
              </a:ext>
            </a:extLst>
          </p:cNvPr>
          <p:cNvSpPr/>
          <p:nvPr/>
        </p:nvSpPr>
        <p:spPr>
          <a:xfrm>
            <a:off x="0" y="-15336"/>
            <a:ext cx="9144000" cy="407963"/>
          </a:xfrm>
          <a:prstGeom prst="rect">
            <a:avLst/>
          </a:prstGeom>
          <a:solidFill>
            <a:srgbClr val="007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600" dirty="0">
                <a:solidFill>
                  <a:schemeClr val="bg1"/>
                </a:solidFill>
                <a:latin typeface="Arial" panose="020B0604020202020204" pitchFamily="34" charset="0"/>
                <a:cs typeface="Arial" panose="020B0604020202020204" pitchFamily="34" charset="0"/>
              </a:rPr>
              <a:t>Analysis of the training needs of health sector workers - stage II</a:t>
            </a:r>
            <a:endParaRPr lang="pl-PL"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2184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ED622617-585D-4A62-9645-652A646585A8}"/>
              </a:ext>
            </a:extLst>
          </p:cNvPr>
          <p:cNvSpPr>
            <a:spLocks noGrp="1"/>
          </p:cNvSpPr>
          <p:nvPr>
            <p:ph type="title"/>
          </p:nvPr>
        </p:nvSpPr>
        <p:spPr>
          <a:xfrm>
            <a:off x="628650" y="365126"/>
            <a:ext cx="7886700" cy="819097"/>
          </a:xfrm>
        </p:spPr>
        <p:txBody>
          <a:bodyPr/>
          <a:lstStyle/>
          <a:p>
            <a:r>
              <a:rPr lang="pl-PL" b="1" dirty="0" err="1">
                <a:latin typeface="Arial" panose="020B0604020202020204" pitchFamily="34" charset="0"/>
                <a:cs typeface="Arial" panose="020B0604020202020204" pitchFamily="34" charset="0"/>
              </a:rPr>
              <a:t>Conclusions</a:t>
            </a:r>
            <a:r>
              <a:rPr lang="pl-PL" b="1" dirty="0">
                <a:latin typeface="Arial" panose="020B0604020202020204" pitchFamily="34" charset="0"/>
                <a:cs typeface="Arial" panose="020B0604020202020204" pitchFamily="34" charset="0"/>
              </a:rPr>
              <a:t> from the </a:t>
            </a:r>
            <a:r>
              <a:rPr lang="pl-PL" b="1" dirty="0" err="1">
                <a:latin typeface="Arial" panose="020B0604020202020204" pitchFamily="34" charset="0"/>
                <a:cs typeface="Arial" panose="020B0604020202020204" pitchFamily="34" charset="0"/>
              </a:rPr>
              <a:t>study</a:t>
            </a:r>
            <a:r>
              <a:rPr lang="pl-PL" b="1" dirty="0">
                <a:latin typeface="Arial" panose="020B0604020202020204" pitchFamily="34" charset="0"/>
                <a:cs typeface="Arial" panose="020B0604020202020204" pitchFamily="34" charset="0"/>
              </a:rPr>
              <a:t> (3)</a:t>
            </a:r>
          </a:p>
        </p:txBody>
      </p:sp>
      <p:cxnSp>
        <p:nvCxnSpPr>
          <p:cNvPr id="7" name="Łącznik prosty 6">
            <a:extLst>
              <a:ext uri="{FF2B5EF4-FFF2-40B4-BE49-F238E27FC236}">
                <a16:creationId xmlns:a16="http://schemas.microsoft.com/office/drawing/2014/main" id="{FFB6CED4-FD1F-49BF-8A4A-8705558B0BC6}"/>
              </a:ext>
              <a:ext uri="{C183D7F6-B498-43B3-948B-1728B52AA6E4}">
                <adec:decorative xmlns:adec="http://schemas.microsoft.com/office/drawing/2017/decorative" val="1"/>
              </a:ext>
            </a:extLst>
          </p:cNvPr>
          <p:cNvCxnSpPr/>
          <p:nvPr/>
        </p:nvCxnSpPr>
        <p:spPr>
          <a:xfrm>
            <a:off x="628650" y="1184223"/>
            <a:ext cx="78867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Łącznik prosty 7">
            <a:extLst>
              <a:ext uri="{FF2B5EF4-FFF2-40B4-BE49-F238E27FC236}">
                <a16:creationId xmlns:a16="http://schemas.microsoft.com/office/drawing/2014/main" id="{7BB63E9F-C019-410E-8FC0-1DD1C2BDFFE8}"/>
              </a:ext>
              <a:ext uri="{C183D7F6-B498-43B3-948B-1728B52AA6E4}">
                <adec:decorative xmlns:adec="http://schemas.microsoft.com/office/drawing/2017/decorative" val="1"/>
              </a:ext>
            </a:extLst>
          </p:cNvPr>
          <p:cNvCxnSpPr>
            <a:cxnSpLocks/>
          </p:cNvCxnSpPr>
          <p:nvPr/>
        </p:nvCxnSpPr>
        <p:spPr>
          <a:xfrm>
            <a:off x="0" y="6176963"/>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9" name="Obraz 8" descr="Belka z logotypami: Fundusze Europejskie Wiedza Edukacja Rozwój, Rzeczpospolita Polska, Ministerstwo Zdrowia, Unia Europejska, Europejski Fundusz Społeczny">
            <a:extLst>
              <a:ext uri="{FF2B5EF4-FFF2-40B4-BE49-F238E27FC236}">
                <a16:creationId xmlns:a16="http://schemas.microsoft.com/office/drawing/2014/main" id="{B18347C2-CBA1-406A-8977-8840B62B88D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3087" y="6209075"/>
            <a:ext cx="5457825" cy="624205"/>
          </a:xfrm>
          <a:prstGeom prst="rect">
            <a:avLst/>
          </a:prstGeom>
          <a:noFill/>
          <a:ln>
            <a:noFill/>
          </a:ln>
        </p:spPr>
      </p:pic>
      <p:graphicFrame>
        <p:nvGraphicFramePr>
          <p:cNvPr id="15" name="Tabela 14">
            <a:extLst>
              <a:ext uri="{FF2B5EF4-FFF2-40B4-BE49-F238E27FC236}">
                <a16:creationId xmlns:a16="http://schemas.microsoft.com/office/drawing/2014/main" id="{9BB73296-A106-40B8-A703-11FD867A94DC}"/>
              </a:ext>
            </a:extLst>
          </p:cNvPr>
          <p:cNvGraphicFramePr>
            <a:graphicFrameLocks noGrp="1"/>
          </p:cNvGraphicFramePr>
          <p:nvPr>
            <p:extLst>
              <p:ext uri="{D42A27DB-BD31-4B8C-83A1-F6EECF244321}">
                <p14:modId xmlns:p14="http://schemas.microsoft.com/office/powerpoint/2010/main" val="1441479077"/>
              </p:ext>
            </p:extLst>
          </p:nvPr>
        </p:nvGraphicFramePr>
        <p:xfrm>
          <a:off x="374753" y="2201103"/>
          <a:ext cx="8394492" cy="3487041"/>
        </p:xfrm>
        <a:graphic>
          <a:graphicData uri="http://schemas.openxmlformats.org/drawingml/2006/table">
            <a:tbl>
              <a:tblPr firstRow="1" firstCol="1" bandRow="1">
                <a:tableStyleId>{69CF1AB2-1976-4502-BF36-3FF5EA218861}</a:tableStyleId>
              </a:tblPr>
              <a:tblGrid>
                <a:gridCol w="4197246">
                  <a:extLst>
                    <a:ext uri="{9D8B030D-6E8A-4147-A177-3AD203B41FA5}">
                      <a16:colId xmlns:a16="http://schemas.microsoft.com/office/drawing/2014/main" val="3004810073"/>
                    </a:ext>
                  </a:extLst>
                </a:gridCol>
                <a:gridCol w="4197246">
                  <a:extLst>
                    <a:ext uri="{9D8B030D-6E8A-4147-A177-3AD203B41FA5}">
                      <a16:colId xmlns:a16="http://schemas.microsoft.com/office/drawing/2014/main" val="684057637"/>
                    </a:ext>
                  </a:extLst>
                </a:gridCol>
              </a:tblGrid>
              <a:tr h="288939">
                <a:tc>
                  <a:txBody>
                    <a:bodyPr/>
                    <a:lstStyle/>
                    <a:p>
                      <a:pPr marL="90488" indent="0">
                        <a:lnSpc>
                          <a:spcPct val="150000"/>
                        </a:lnSpc>
                        <a:spcAft>
                          <a:spcPts val="800"/>
                        </a:spcAft>
                      </a:pPr>
                      <a:r>
                        <a:rPr lang="pl-PL" sz="1500" b="1" dirty="0" err="1">
                          <a:effectLst/>
                          <a:latin typeface="Arial" panose="020B0604020202020204" pitchFamily="34" charset="0"/>
                          <a:cs typeface="Arial" panose="020B0604020202020204" pitchFamily="34" charset="0"/>
                        </a:rPr>
                        <a:t>Administrative</a:t>
                      </a:r>
                      <a:r>
                        <a:rPr lang="pl-PL" sz="1500" b="1" dirty="0">
                          <a:effectLst/>
                          <a:latin typeface="Arial" panose="020B0604020202020204" pitchFamily="34" charset="0"/>
                          <a:cs typeface="Arial" panose="020B0604020202020204" pitchFamily="34" charset="0"/>
                        </a:rPr>
                        <a:t> </a:t>
                      </a:r>
                      <a:r>
                        <a:rPr lang="pl-PL" sz="1500" b="1" dirty="0" err="1">
                          <a:effectLst/>
                          <a:latin typeface="Arial" panose="020B0604020202020204" pitchFamily="34" charset="0"/>
                          <a:cs typeface="Arial" panose="020B0604020202020204" pitchFamily="34" charset="0"/>
                        </a:rPr>
                        <a:t>staff</a:t>
                      </a:r>
                      <a:endParaRPr lang="pl-PL" sz="15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50000"/>
                        </a:lnSpc>
                        <a:spcAft>
                          <a:spcPts val="800"/>
                        </a:spcAft>
                      </a:pPr>
                      <a:r>
                        <a:rPr lang="pl-PL" sz="1500" b="1" dirty="0" err="1">
                          <a:effectLst/>
                          <a:latin typeface="Arial" panose="020B0604020202020204" pitchFamily="34" charset="0"/>
                          <a:cs typeface="Arial" panose="020B0604020202020204" pitchFamily="34" charset="0"/>
                        </a:rPr>
                        <a:t>Medical</a:t>
                      </a:r>
                      <a:r>
                        <a:rPr lang="pl-PL" sz="1500" b="1" dirty="0">
                          <a:effectLst/>
                          <a:latin typeface="Arial" panose="020B0604020202020204" pitchFamily="34" charset="0"/>
                          <a:cs typeface="Arial" panose="020B0604020202020204" pitchFamily="34" charset="0"/>
                        </a:rPr>
                        <a:t> </a:t>
                      </a:r>
                      <a:r>
                        <a:rPr lang="pl-PL" sz="1500" b="1" dirty="0" err="1">
                          <a:effectLst/>
                          <a:latin typeface="Arial" panose="020B0604020202020204" pitchFamily="34" charset="0"/>
                          <a:cs typeface="Arial" panose="020B0604020202020204" pitchFamily="34" charset="0"/>
                        </a:rPr>
                        <a:t>staff</a:t>
                      </a:r>
                      <a:endParaRPr lang="pl-PL" sz="15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122810868"/>
                  </a:ext>
                </a:extLst>
              </a:tr>
              <a:tr h="884420">
                <a:tc>
                  <a:txBody>
                    <a:bodyPr/>
                    <a:lstStyle/>
                    <a:p>
                      <a:pPr marL="171450" lvl="0" indent="-171450">
                        <a:lnSpc>
                          <a:spcPct val="150000"/>
                        </a:lnSpc>
                        <a:buSzPts val="1200"/>
                        <a:buFont typeface="Arial" panose="020B0604020202020204" pitchFamily="34" charset="0"/>
                        <a:buChar char="•"/>
                      </a:pPr>
                      <a:r>
                        <a:rPr lang="en-US" sz="1500" b="0" dirty="0">
                          <a:effectLst/>
                          <a:latin typeface="Arial" panose="020B0604020202020204" pitchFamily="34" charset="0"/>
                          <a:cs typeface="Arial" panose="020B0604020202020204" pitchFamily="34" charset="0"/>
                        </a:rPr>
                        <a:t>interpersonal skills</a:t>
                      </a:r>
                    </a:p>
                    <a:p>
                      <a:pPr marL="171450" lvl="0" indent="-171450">
                        <a:lnSpc>
                          <a:spcPct val="150000"/>
                        </a:lnSpc>
                        <a:buSzPts val="1200"/>
                        <a:buFont typeface="Arial" panose="020B0604020202020204" pitchFamily="34" charset="0"/>
                        <a:buChar char="•"/>
                      </a:pPr>
                      <a:r>
                        <a:rPr lang="en-US" sz="1500" b="0" dirty="0">
                          <a:effectLst/>
                          <a:latin typeface="Arial" panose="020B0604020202020204" pitchFamily="34" charset="0"/>
                          <a:cs typeface="Arial" panose="020B0604020202020204" pitchFamily="34" charset="0"/>
                        </a:rPr>
                        <a:t>communication competences</a:t>
                      </a:r>
                    </a:p>
                    <a:p>
                      <a:pPr marL="171450" lvl="0" indent="-171450">
                        <a:lnSpc>
                          <a:spcPct val="150000"/>
                        </a:lnSpc>
                        <a:buSzPts val="1200"/>
                        <a:buFont typeface="Arial" panose="020B0604020202020204" pitchFamily="34" charset="0"/>
                        <a:buChar char="•"/>
                      </a:pPr>
                      <a:r>
                        <a:rPr lang="en-US" sz="1500" b="0" dirty="0">
                          <a:effectLst/>
                          <a:latin typeface="Arial" panose="020B0604020202020204" pitchFamily="34" charset="0"/>
                          <a:cs typeface="Arial" panose="020B0604020202020204" pitchFamily="34" charset="0"/>
                        </a:rPr>
                        <a:t>psychological aspects of work in situations of tension, time pressure or staff shortages</a:t>
                      </a:r>
                      <a:endParaRPr lang="pl-PL" sz="15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171450" lvl="0" indent="-171450">
                        <a:lnSpc>
                          <a:spcPct val="150000"/>
                        </a:lnSpc>
                        <a:buSzPts val="1200"/>
                        <a:buFont typeface="Arial" panose="020B0604020202020204" pitchFamily="34" charset="0"/>
                        <a:buChar char="•"/>
                      </a:pPr>
                      <a:r>
                        <a:rPr lang="en-US" sz="1500" b="0" dirty="0">
                          <a:effectLst/>
                          <a:latin typeface="Arial" panose="020B0604020202020204" pitchFamily="34" charset="0"/>
                          <a:cs typeface="Arial" panose="020B0604020202020204" pitchFamily="34" charset="0"/>
                        </a:rPr>
                        <a:t>communication skills in the field of contact with children</a:t>
                      </a:r>
                    </a:p>
                    <a:p>
                      <a:pPr marL="171450" lvl="0" indent="-171450">
                        <a:lnSpc>
                          <a:spcPct val="150000"/>
                        </a:lnSpc>
                        <a:buSzPts val="1200"/>
                        <a:buFont typeface="Arial" panose="020B0604020202020204" pitchFamily="34" charset="0"/>
                        <a:buChar char="•"/>
                      </a:pPr>
                      <a:r>
                        <a:rPr lang="en-US" sz="1500" b="0" dirty="0">
                          <a:effectLst/>
                          <a:latin typeface="Arial" panose="020B0604020202020204" pitchFamily="34" charset="0"/>
                          <a:cs typeface="Arial" panose="020B0604020202020204" pitchFamily="34" charset="0"/>
                        </a:rPr>
                        <a:t>communication skills in the field of contact with mature patients (seniors)</a:t>
                      </a:r>
                      <a:endParaRPr lang="pl-PL" sz="15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867843448"/>
                  </a:ext>
                </a:extLst>
              </a:tr>
              <a:tr h="1180377">
                <a:tc>
                  <a:txBody>
                    <a:bodyPr/>
                    <a:lstStyle/>
                    <a:p>
                      <a:pPr algn="ctr">
                        <a:lnSpc>
                          <a:spcPct val="150000"/>
                        </a:lnSpc>
                        <a:spcAft>
                          <a:spcPts val="800"/>
                        </a:spcAft>
                      </a:pPr>
                      <a:r>
                        <a:rPr lang="en-US" sz="1500" b="0" kern="1200" dirty="0">
                          <a:solidFill>
                            <a:schemeClr val="dk1"/>
                          </a:solidFill>
                          <a:effectLst/>
                          <a:latin typeface="Arial" panose="020B0604020202020204" pitchFamily="34" charset="0"/>
                          <a:ea typeface="+mn-ea"/>
                          <a:cs typeface="Arial" panose="020B0604020202020204" pitchFamily="34" charset="0"/>
                        </a:rPr>
                        <a:t>Other areas of previously unidentified needs</a:t>
                      </a:r>
                      <a:endParaRPr lang="pl-PL" sz="1500" b="0" dirty="0">
                        <a:effectLst/>
                        <a:latin typeface="Arial" panose="020B0604020202020204" pitchFamily="34" charset="0"/>
                        <a:cs typeface="Arial" panose="020B0604020202020204" pitchFamily="34" charset="0"/>
                      </a:endParaRPr>
                    </a:p>
                  </a:txBody>
                  <a:tcPr marL="68580" marR="68580" marT="0" marB="0"/>
                </a:tc>
                <a:tc>
                  <a:txBody>
                    <a:bodyPr/>
                    <a:lstStyle/>
                    <a:p>
                      <a:pPr marL="0" marR="0" lvl="0" indent="0" algn="ctr" defTabSz="685800" rtl="0" eaLnBrk="1" fontAlgn="auto" latinLnBrk="0" hangingPunct="1">
                        <a:lnSpc>
                          <a:spcPct val="150000"/>
                        </a:lnSpc>
                        <a:spcBef>
                          <a:spcPts val="0"/>
                        </a:spcBef>
                        <a:spcAft>
                          <a:spcPts val="800"/>
                        </a:spcAft>
                        <a:buClrTx/>
                        <a:buSzTx/>
                        <a:buFontTx/>
                        <a:buNone/>
                        <a:tabLst/>
                        <a:defRPr/>
                      </a:pPr>
                      <a:r>
                        <a:rPr lang="en-US" sz="1500" b="0" kern="1200" dirty="0">
                          <a:solidFill>
                            <a:schemeClr val="dk1"/>
                          </a:solidFill>
                          <a:effectLst/>
                          <a:latin typeface="Arial" panose="020B0604020202020204" pitchFamily="34" charset="0"/>
                          <a:ea typeface="+mn-ea"/>
                          <a:cs typeface="Arial" panose="020B0604020202020204" pitchFamily="34" charset="0"/>
                        </a:rPr>
                        <a:t>Other areas of previously unidentified needs</a:t>
                      </a:r>
                      <a:endParaRPr lang="pl-PL" sz="1500" b="0" dirty="0">
                        <a:effectLst/>
                        <a:latin typeface="Arial" panose="020B0604020202020204" pitchFamily="34" charset="0"/>
                        <a:cs typeface="Arial" panose="020B0604020202020204" pitchFamily="34" charset="0"/>
                      </a:endParaRPr>
                    </a:p>
                    <a:p>
                      <a:pPr algn="ctr">
                        <a:lnSpc>
                          <a:spcPct val="150000"/>
                        </a:lnSpc>
                        <a:spcAft>
                          <a:spcPts val="800"/>
                        </a:spcAft>
                      </a:pPr>
                      <a:r>
                        <a:rPr lang="pl-PL" sz="1500" b="0" dirty="0">
                          <a:effectLst/>
                          <a:latin typeface="Arial" panose="020B0604020202020204" pitchFamily="34" charset="0"/>
                          <a:cs typeface="Arial" panose="020B0604020202020204" pitchFamily="34" charset="0"/>
                        </a:rPr>
                        <a:t> </a:t>
                      </a:r>
                    </a:p>
                  </a:txBody>
                  <a:tcPr marL="68580" marR="68580" marT="0" marB="0"/>
                </a:tc>
                <a:extLst>
                  <a:ext uri="{0D108BD9-81ED-4DB2-BD59-A6C34878D82A}">
                    <a16:rowId xmlns:a16="http://schemas.microsoft.com/office/drawing/2014/main" val="2958499292"/>
                  </a:ext>
                </a:extLst>
              </a:tr>
              <a:tr h="592164">
                <a:tc>
                  <a:txBody>
                    <a:bodyPr/>
                    <a:lstStyle/>
                    <a:p>
                      <a:pPr marL="0" lvl="0" indent="0" algn="ctr">
                        <a:lnSpc>
                          <a:spcPct val="150000"/>
                        </a:lnSpc>
                        <a:buSzPts val="1200"/>
                        <a:buFont typeface="Symbol" panose="05050102010706020507" pitchFamily="18" charset="2"/>
                        <a:buNone/>
                      </a:pPr>
                      <a:r>
                        <a:rPr lang="pl-PL" sz="1500" b="0" dirty="0" err="1">
                          <a:effectLst/>
                          <a:latin typeface="Arial" panose="020B0604020202020204" pitchFamily="34" charset="0"/>
                          <a:cs typeface="Arial" panose="020B0604020202020204" pitchFamily="34" charset="0"/>
                        </a:rPr>
                        <a:t>strategic</a:t>
                      </a:r>
                      <a:r>
                        <a:rPr lang="pl-PL" sz="1500" b="0" dirty="0">
                          <a:effectLst/>
                          <a:latin typeface="Arial" panose="020B0604020202020204" pitchFamily="34" charset="0"/>
                          <a:cs typeface="Arial" panose="020B0604020202020204" pitchFamily="34" charset="0"/>
                        </a:rPr>
                        <a:t> management</a:t>
                      </a:r>
                      <a:endParaRPr lang="pl-PL" sz="15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lvl="0" indent="0" algn="ctr">
                        <a:lnSpc>
                          <a:spcPct val="150000"/>
                        </a:lnSpc>
                        <a:spcAft>
                          <a:spcPts val="800"/>
                        </a:spcAft>
                        <a:buSzPts val="1200"/>
                        <a:buFont typeface="Symbol" panose="05050102010706020507" pitchFamily="18" charset="2"/>
                        <a:buNone/>
                      </a:pPr>
                      <a:r>
                        <a:rPr lang="en-US" sz="1500" b="0" dirty="0">
                          <a:effectLst/>
                          <a:latin typeface="Arial" panose="020B0604020202020204" pitchFamily="34" charset="0"/>
                          <a:cs typeface="Arial" panose="020B0604020202020204" pitchFamily="34" charset="0"/>
                        </a:rPr>
                        <a:t>mental health of children and adolescents</a:t>
                      </a:r>
                      <a:endParaRPr lang="pl-PL" sz="15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68006373"/>
                  </a:ext>
                </a:extLst>
              </a:tr>
            </a:tbl>
          </a:graphicData>
        </a:graphic>
      </p:graphicFrame>
      <p:sp>
        <p:nvSpPr>
          <p:cNvPr id="20" name="Symbol zastępczy zawartości 4">
            <a:extLst>
              <a:ext uri="{FF2B5EF4-FFF2-40B4-BE49-F238E27FC236}">
                <a16:creationId xmlns:a16="http://schemas.microsoft.com/office/drawing/2014/main" id="{4F7C6588-01F7-4A58-9261-60C8490E46DC}"/>
              </a:ext>
            </a:extLst>
          </p:cNvPr>
          <p:cNvSpPr>
            <a:spLocks noGrp="1"/>
          </p:cNvSpPr>
          <p:nvPr>
            <p:ph idx="1"/>
          </p:nvPr>
        </p:nvSpPr>
        <p:spPr>
          <a:xfrm>
            <a:off x="628649" y="1188041"/>
            <a:ext cx="7886700" cy="794476"/>
          </a:xfrm>
        </p:spPr>
        <p:txBody>
          <a:bodyPr>
            <a:noAutofit/>
          </a:bodyPr>
          <a:lstStyle/>
          <a:p>
            <a:pPr marL="0" indent="0">
              <a:lnSpc>
                <a:spcPct val="100000"/>
              </a:lnSpc>
              <a:buNone/>
            </a:pPr>
            <a:r>
              <a:rPr lang="en-US" sz="1600" b="1" dirty="0">
                <a:latin typeface="Arial" panose="020B0604020202020204" pitchFamily="34" charset="0"/>
                <a:cs typeface="Arial" panose="020B0604020202020204" pitchFamily="34" charset="0"/>
              </a:rPr>
              <a:t>New training needs were diagnosed, which focus on the development of soft skills tailored to the scope of responsibilities of both groups of employees</a:t>
            </a:r>
            <a:endParaRPr lang="pl-PL" sz="1600" dirty="0">
              <a:latin typeface="Arial" panose="020B0604020202020204" pitchFamily="34" charset="0"/>
              <a:cs typeface="Arial" panose="020B0604020202020204" pitchFamily="34" charset="0"/>
            </a:endParaRPr>
          </a:p>
        </p:txBody>
      </p:sp>
      <p:sp>
        <p:nvSpPr>
          <p:cNvPr id="21" name="Strzałka: w dół 20">
            <a:extLst>
              <a:ext uri="{FF2B5EF4-FFF2-40B4-BE49-F238E27FC236}">
                <a16:creationId xmlns:a16="http://schemas.microsoft.com/office/drawing/2014/main" id="{968C8254-A5E2-47AC-9DE6-464AC4056E16}"/>
              </a:ext>
              <a:ext uri="{C183D7F6-B498-43B3-948B-1728B52AA6E4}">
                <adec:decorative xmlns:adec="http://schemas.microsoft.com/office/drawing/2017/decorative" val="1"/>
              </a:ext>
            </a:extLst>
          </p:cNvPr>
          <p:cNvSpPr/>
          <p:nvPr/>
        </p:nvSpPr>
        <p:spPr>
          <a:xfrm>
            <a:off x="2201014" y="4658425"/>
            <a:ext cx="467360" cy="467360"/>
          </a:xfrm>
          <a:prstGeom prst="downArrow">
            <a:avLst>
              <a:gd name="adj1" fmla="val 36303"/>
              <a:gd name="adj2" fmla="val 43152"/>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pl-PL"/>
          </a:p>
        </p:txBody>
      </p:sp>
      <p:sp>
        <p:nvSpPr>
          <p:cNvPr id="22" name="Strzałka: w dół 21">
            <a:extLst>
              <a:ext uri="{FF2B5EF4-FFF2-40B4-BE49-F238E27FC236}">
                <a16:creationId xmlns:a16="http://schemas.microsoft.com/office/drawing/2014/main" id="{B826E7C8-CF1A-4B96-8BED-31D0B422C728}"/>
              </a:ext>
              <a:ext uri="{C183D7F6-B498-43B3-948B-1728B52AA6E4}">
                <adec:decorative xmlns:adec="http://schemas.microsoft.com/office/drawing/2017/decorative" val="1"/>
              </a:ext>
            </a:extLst>
          </p:cNvPr>
          <p:cNvSpPr/>
          <p:nvPr/>
        </p:nvSpPr>
        <p:spPr>
          <a:xfrm>
            <a:off x="6475626" y="4658425"/>
            <a:ext cx="467360" cy="467360"/>
          </a:xfrm>
          <a:prstGeom prst="downArrow">
            <a:avLst>
              <a:gd name="adj1" fmla="val 36303"/>
              <a:gd name="adj2" fmla="val 43152"/>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pl-PL"/>
          </a:p>
        </p:txBody>
      </p:sp>
      <p:sp>
        <p:nvSpPr>
          <p:cNvPr id="11" name="Prostokąt 10">
            <a:extLst>
              <a:ext uri="{FF2B5EF4-FFF2-40B4-BE49-F238E27FC236}">
                <a16:creationId xmlns:a16="http://schemas.microsoft.com/office/drawing/2014/main" id="{46D81429-4174-423E-9F88-4036DB9DAD41}"/>
              </a:ext>
            </a:extLst>
          </p:cNvPr>
          <p:cNvSpPr/>
          <p:nvPr/>
        </p:nvSpPr>
        <p:spPr>
          <a:xfrm>
            <a:off x="-1" y="-634"/>
            <a:ext cx="9144000" cy="407963"/>
          </a:xfrm>
          <a:prstGeom prst="rect">
            <a:avLst/>
          </a:prstGeom>
          <a:solidFill>
            <a:srgbClr val="007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600" dirty="0">
                <a:solidFill>
                  <a:schemeClr val="bg1"/>
                </a:solidFill>
                <a:latin typeface="Arial" panose="020B0604020202020204" pitchFamily="34" charset="0"/>
                <a:cs typeface="Arial" panose="020B0604020202020204" pitchFamily="34" charset="0"/>
              </a:rPr>
              <a:t>Analysis of the training needs of health sector workers - stage II</a:t>
            </a:r>
            <a:endParaRPr lang="pl-PL"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2501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ED622617-585D-4A62-9645-652A646585A8}"/>
              </a:ext>
            </a:extLst>
          </p:cNvPr>
          <p:cNvSpPr>
            <a:spLocks noGrp="1"/>
          </p:cNvSpPr>
          <p:nvPr>
            <p:ph type="title"/>
          </p:nvPr>
        </p:nvSpPr>
        <p:spPr>
          <a:xfrm>
            <a:off x="628650" y="365126"/>
            <a:ext cx="7886700" cy="819097"/>
          </a:xfrm>
        </p:spPr>
        <p:txBody>
          <a:bodyPr/>
          <a:lstStyle/>
          <a:p>
            <a:r>
              <a:rPr lang="pl-PL" b="1" dirty="0" err="1">
                <a:latin typeface="Arial" panose="020B0604020202020204" pitchFamily="34" charset="0"/>
                <a:cs typeface="Arial" panose="020B0604020202020204" pitchFamily="34" charset="0"/>
              </a:rPr>
              <a:t>Conclusions</a:t>
            </a:r>
            <a:r>
              <a:rPr lang="pl-PL" b="1" dirty="0">
                <a:latin typeface="Arial" panose="020B0604020202020204" pitchFamily="34" charset="0"/>
                <a:cs typeface="Arial" panose="020B0604020202020204" pitchFamily="34" charset="0"/>
              </a:rPr>
              <a:t> from the </a:t>
            </a:r>
            <a:r>
              <a:rPr lang="pl-PL" b="1" dirty="0" err="1">
                <a:latin typeface="Arial" panose="020B0604020202020204" pitchFamily="34" charset="0"/>
                <a:cs typeface="Arial" panose="020B0604020202020204" pitchFamily="34" charset="0"/>
              </a:rPr>
              <a:t>study</a:t>
            </a:r>
            <a:r>
              <a:rPr lang="pl-PL" b="1" dirty="0">
                <a:latin typeface="Arial" panose="020B0604020202020204" pitchFamily="34" charset="0"/>
                <a:cs typeface="Arial" panose="020B0604020202020204" pitchFamily="34" charset="0"/>
              </a:rPr>
              <a:t> (4)</a:t>
            </a:r>
          </a:p>
        </p:txBody>
      </p:sp>
      <p:sp>
        <p:nvSpPr>
          <p:cNvPr id="5" name="Symbol zastępczy zawartości 4">
            <a:extLst>
              <a:ext uri="{FF2B5EF4-FFF2-40B4-BE49-F238E27FC236}">
                <a16:creationId xmlns:a16="http://schemas.microsoft.com/office/drawing/2014/main" id="{42012767-F66F-4C00-825A-B77842C63EA7}"/>
              </a:ext>
            </a:extLst>
          </p:cNvPr>
          <p:cNvSpPr>
            <a:spLocks noGrp="1"/>
          </p:cNvSpPr>
          <p:nvPr>
            <p:ph idx="1"/>
          </p:nvPr>
        </p:nvSpPr>
        <p:spPr>
          <a:xfrm>
            <a:off x="628650" y="1439057"/>
            <a:ext cx="7886700" cy="4572000"/>
          </a:xfrm>
        </p:spPr>
        <p:txBody>
          <a:bodyPr>
            <a:normAutofit/>
          </a:bodyPr>
          <a:lstStyle/>
          <a:p>
            <a:pPr marL="0" indent="0">
              <a:lnSpc>
                <a:spcPct val="160000"/>
              </a:lnSpc>
              <a:buNone/>
            </a:pPr>
            <a:r>
              <a:rPr lang="en-US" sz="1600" b="1" dirty="0">
                <a:latin typeface="Arial" panose="020B0604020202020204" pitchFamily="34" charset="0"/>
                <a:cs typeface="Arial" panose="020B0604020202020204" pitchFamily="34" charset="0"/>
              </a:rPr>
              <a:t>Professional groups with the greatest demand for co-financed training</a:t>
            </a:r>
            <a:endParaRPr lang="pl-PL" sz="1600" b="1" dirty="0">
              <a:latin typeface="Arial" panose="020B0604020202020204" pitchFamily="34" charset="0"/>
              <a:cs typeface="Arial" panose="020B0604020202020204" pitchFamily="34" charset="0"/>
            </a:endParaRPr>
          </a:p>
          <a:p>
            <a:pPr>
              <a:lnSpc>
                <a:spcPct val="160000"/>
              </a:lnSpc>
              <a:buFont typeface="Wingdings" panose="05000000000000000000" pitchFamily="2" charset="2"/>
              <a:buChar char="§"/>
            </a:pPr>
            <a:r>
              <a:rPr lang="en-US" sz="1600" dirty="0">
                <a:latin typeface="Arial" panose="020B0604020202020204" pitchFamily="34" charset="0"/>
                <a:cs typeface="Arial" panose="020B0604020202020204" pitchFamily="34" charset="0"/>
              </a:rPr>
              <a:t>5.2: The occupational group with the greatest need for subsidized training is </a:t>
            </a:r>
            <a:r>
              <a:rPr lang="pl-PL" sz="1600" b="1" dirty="0" err="1">
                <a:solidFill>
                  <a:schemeClr val="accent1"/>
                </a:solidFill>
                <a:latin typeface="Arial" panose="020B0604020202020204" pitchFamily="34" charset="0"/>
                <a:cs typeface="Arial" panose="020B0604020202020204" pitchFamily="34" charset="0"/>
              </a:rPr>
              <a:t>ward</a:t>
            </a:r>
            <a:r>
              <a:rPr lang="en-US" sz="1600" b="1" dirty="0">
                <a:solidFill>
                  <a:schemeClr val="accent1"/>
                </a:solidFill>
                <a:latin typeface="Arial" panose="020B0604020202020204" pitchFamily="34" charset="0"/>
                <a:cs typeface="Arial" panose="020B0604020202020204" pitchFamily="34" charset="0"/>
              </a:rPr>
              <a:t> nurses</a:t>
            </a:r>
            <a:r>
              <a:rPr lang="en-US" sz="1600" dirty="0">
                <a:latin typeface="Arial" panose="020B0604020202020204" pitchFamily="34" charset="0"/>
                <a:cs typeface="Arial" panose="020B0604020202020204" pitchFamily="34" charset="0"/>
              </a:rPr>
              <a:t>. The reason why nurses would most willingly participate in this form of raising competences are the relatively low salaries, which translate into the lack of the possibility of financing such training courses on their own.</a:t>
            </a:r>
            <a:endParaRPr lang="pl-PL" sz="1600" dirty="0">
              <a:latin typeface="Arial" panose="020B0604020202020204" pitchFamily="34" charset="0"/>
              <a:cs typeface="Arial" panose="020B0604020202020204" pitchFamily="34" charset="0"/>
            </a:endParaRPr>
          </a:p>
          <a:p>
            <a:pPr>
              <a:lnSpc>
                <a:spcPct val="160000"/>
              </a:lnSpc>
              <a:buFont typeface="Wingdings" panose="05000000000000000000" pitchFamily="2" charset="2"/>
              <a:buChar char="§"/>
            </a:pPr>
            <a:r>
              <a:rPr lang="en-US" sz="1600" dirty="0">
                <a:latin typeface="Arial" panose="020B0604020202020204" pitchFamily="34" charset="0"/>
                <a:cs typeface="Arial" panose="020B0604020202020204" pitchFamily="34" charset="0"/>
              </a:rPr>
              <a:t>5.4: Groups that stand out in terms of training demand are: </a:t>
            </a:r>
            <a:r>
              <a:rPr lang="en-US" sz="1600" b="1" dirty="0">
                <a:solidFill>
                  <a:schemeClr val="accent1"/>
                </a:solidFill>
                <a:latin typeface="Arial" panose="020B0604020202020204" pitchFamily="34" charset="0"/>
                <a:cs typeface="Arial" panose="020B0604020202020204" pitchFamily="34" charset="0"/>
              </a:rPr>
              <a:t>physiotherapists, nurses, laboratory diagnosticians and paramedics. </a:t>
            </a:r>
            <a:r>
              <a:rPr lang="en-US" sz="1600" dirty="0">
                <a:latin typeface="Arial" panose="020B0604020202020204" pitchFamily="34" charset="0"/>
                <a:cs typeface="Arial" panose="020B0604020202020204" pitchFamily="34" charset="0"/>
              </a:rPr>
              <a:t>The indicated distribution of needs stems from the belief that due to income and workload, representatives of the indicated professions will most likely not benefit from the commercial training offer.</a:t>
            </a:r>
            <a:endParaRPr lang="pl-PL" sz="1600" dirty="0">
              <a:latin typeface="Arial" panose="020B0604020202020204" pitchFamily="34" charset="0"/>
              <a:cs typeface="Arial" panose="020B0604020202020204" pitchFamily="34" charset="0"/>
            </a:endParaRPr>
          </a:p>
        </p:txBody>
      </p:sp>
      <p:cxnSp>
        <p:nvCxnSpPr>
          <p:cNvPr id="7" name="Łącznik prosty 6">
            <a:extLst>
              <a:ext uri="{FF2B5EF4-FFF2-40B4-BE49-F238E27FC236}">
                <a16:creationId xmlns:a16="http://schemas.microsoft.com/office/drawing/2014/main" id="{FFB6CED4-FD1F-49BF-8A4A-8705558B0BC6}"/>
              </a:ext>
              <a:ext uri="{C183D7F6-B498-43B3-948B-1728B52AA6E4}">
                <adec:decorative xmlns:adec="http://schemas.microsoft.com/office/drawing/2017/decorative" val="1"/>
              </a:ext>
            </a:extLst>
          </p:cNvPr>
          <p:cNvCxnSpPr/>
          <p:nvPr/>
        </p:nvCxnSpPr>
        <p:spPr>
          <a:xfrm>
            <a:off x="628650" y="1184223"/>
            <a:ext cx="78867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Łącznik prosty 7">
            <a:extLst>
              <a:ext uri="{FF2B5EF4-FFF2-40B4-BE49-F238E27FC236}">
                <a16:creationId xmlns:a16="http://schemas.microsoft.com/office/drawing/2014/main" id="{7BB63E9F-C019-410E-8FC0-1DD1C2BDFFE8}"/>
              </a:ext>
              <a:ext uri="{C183D7F6-B498-43B3-948B-1728B52AA6E4}">
                <adec:decorative xmlns:adec="http://schemas.microsoft.com/office/drawing/2017/decorative" val="1"/>
              </a:ext>
            </a:extLst>
          </p:cNvPr>
          <p:cNvCxnSpPr>
            <a:cxnSpLocks/>
          </p:cNvCxnSpPr>
          <p:nvPr/>
        </p:nvCxnSpPr>
        <p:spPr>
          <a:xfrm>
            <a:off x="0" y="6176963"/>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9" name="Obraz 8" descr="Belka z logotypami: Fundusze Europejskie Wiedza Edukacja Rozwój, Rzeczpospolita Polska, Ministerstwo Zdrowia, Unia Europejska, Europejski Fundusz Społeczny">
            <a:extLst>
              <a:ext uri="{FF2B5EF4-FFF2-40B4-BE49-F238E27FC236}">
                <a16:creationId xmlns:a16="http://schemas.microsoft.com/office/drawing/2014/main" id="{8BACBE45-2615-4DA8-92E5-619D6A504CC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3087" y="6209075"/>
            <a:ext cx="5457825" cy="624205"/>
          </a:xfrm>
          <a:prstGeom prst="rect">
            <a:avLst/>
          </a:prstGeom>
          <a:noFill/>
          <a:ln>
            <a:noFill/>
          </a:ln>
        </p:spPr>
      </p:pic>
      <p:sp>
        <p:nvSpPr>
          <p:cNvPr id="11" name="Prostokąt 10">
            <a:extLst>
              <a:ext uri="{FF2B5EF4-FFF2-40B4-BE49-F238E27FC236}">
                <a16:creationId xmlns:a16="http://schemas.microsoft.com/office/drawing/2014/main" id="{EB927EDE-216B-498A-840C-ED6B05AB44F4}"/>
              </a:ext>
            </a:extLst>
          </p:cNvPr>
          <p:cNvSpPr/>
          <p:nvPr/>
        </p:nvSpPr>
        <p:spPr>
          <a:xfrm>
            <a:off x="0" y="-15336"/>
            <a:ext cx="9144000" cy="407963"/>
          </a:xfrm>
          <a:prstGeom prst="rect">
            <a:avLst/>
          </a:prstGeom>
          <a:solidFill>
            <a:srgbClr val="007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600" dirty="0">
                <a:solidFill>
                  <a:schemeClr val="bg1"/>
                </a:solidFill>
                <a:latin typeface="Arial" panose="020B0604020202020204" pitchFamily="34" charset="0"/>
                <a:cs typeface="Arial" panose="020B0604020202020204" pitchFamily="34" charset="0"/>
              </a:rPr>
              <a:t>Analysis of the training needs of health sector workers - stage II</a:t>
            </a:r>
            <a:endParaRPr lang="pl-PL"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02669"/>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722</TotalTime>
  <Words>3456</Words>
  <Application>Microsoft Office PowerPoint</Application>
  <PresentationFormat>Pokaz na ekranie (4:3)</PresentationFormat>
  <Paragraphs>180</Paragraphs>
  <Slides>26</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26</vt:i4>
      </vt:variant>
    </vt:vector>
  </HeadingPairs>
  <TitlesOfParts>
    <vt:vector size="32" baseType="lpstr">
      <vt:lpstr>Arial</vt:lpstr>
      <vt:lpstr>Calibri</vt:lpstr>
      <vt:lpstr>Calibri Light</vt:lpstr>
      <vt:lpstr>Symbol</vt:lpstr>
      <vt:lpstr>Wingdings</vt:lpstr>
      <vt:lpstr>Motyw pakietu Office</vt:lpstr>
      <vt:lpstr>Analysis of the training needs of health sector workers - stage II</vt:lpstr>
      <vt:lpstr>Aim of the study</vt:lpstr>
      <vt:lpstr>Detailed objectives</vt:lpstr>
      <vt:lpstr>Activities covered by the study</vt:lpstr>
      <vt:lpstr>Methodology</vt:lpstr>
      <vt:lpstr>Conclusions from the study (1)</vt:lpstr>
      <vt:lpstr>Conclusions from the study (2)</vt:lpstr>
      <vt:lpstr>Conclusions from the study (3)</vt:lpstr>
      <vt:lpstr>Conclusions from the study (4)</vt:lpstr>
      <vt:lpstr>Conclusions from the study (5)</vt:lpstr>
      <vt:lpstr>Conclusions from the study (6)</vt:lpstr>
      <vt:lpstr>Conclusions from the study (7)</vt:lpstr>
      <vt:lpstr>Conclusions from the study (8)</vt:lpstr>
      <vt:lpstr>Conclusions from the study (9)</vt:lpstr>
      <vt:lpstr>Conclusions from the study (10)</vt:lpstr>
      <vt:lpstr>Conclusions from the study (11)</vt:lpstr>
      <vt:lpstr>Conclusions from the study (12)</vt:lpstr>
      <vt:lpstr>Conclusions from the study (13)</vt:lpstr>
      <vt:lpstr>Conclusions from the study (14)</vt:lpstr>
      <vt:lpstr>Conclusions from the study (15)</vt:lpstr>
      <vt:lpstr>Conclusions from the study (16)</vt:lpstr>
      <vt:lpstr>Conclusions from the study (17)</vt:lpstr>
      <vt:lpstr>Conclusions from the study (18)</vt:lpstr>
      <vt:lpstr>Recommendations - thematic scope</vt:lpstr>
      <vt:lpstr>Recommendations - form of training</vt:lpstr>
      <vt:lpstr>Recommendations - target groups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Analiza potrzeb szkoleniowych pracowników sektora zdrowia - etap II</dc:title>
  <dc:creator>Jakub Wróblewski</dc:creator>
  <cp:lastModifiedBy>Jakub Wróblewski</cp:lastModifiedBy>
  <cp:revision>83</cp:revision>
  <dcterms:created xsi:type="dcterms:W3CDTF">2020-12-08T12:11:47Z</dcterms:created>
  <dcterms:modified xsi:type="dcterms:W3CDTF">2020-12-22T16:13:07Z</dcterms:modified>
</cp:coreProperties>
</file>