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32" r:id="rId1"/>
  </p:sldMasterIdLst>
  <p:sldIdLst>
    <p:sldId id="257" r:id="rId2"/>
    <p:sldId id="258" r:id="rId3"/>
    <p:sldId id="298" r:id="rId4"/>
    <p:sldId id="261" r:id="rId5"/>
    <p:sldId id="262" r:id="rId6"/>
    <p:sldId id="265" r:id="rId7"/>
    <p:sldId id="279" r:id="rId8"/>
    <p:sldId id="280" r:id="rId9"/>
    <p:sldId id="281" r:id="rId10"/>
    <p:sldId id="282" r:id="rId11"/>
    <p:sldId id="283" r:id="rId12"/>
    <p:sldId id="284" r:id="rId13"/>
    <p:sldId id="294" r:id="rId14"/>
    <p:sldId id="285" r:id="rId15"/>
    <p:sldId id="286" r:id="rId16"/>
    <p:sldId id="299" r:id="rId17"/>
    <p:sldId id="287" r:id="rId18"/>
    <p:sldId id="288" r:id="rId19"/>
    <p:sldId id="289" r:id="rId20"/>
    <p:sldId id="290" r:id="rId21"/>
    <p:sldId id="291" r:id="rId22"/>
    <p:sldId id="300" r:id="rId23"/>
    <p:sldId id="301" r:id="rId24"/>
    <p:sldId id="295" r:id="rId25"/>
    <p:sldId id="296" r:id="rId26"/>
    <p:sldId id="297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łkowski Michał" initials="SM" lastIdx="55" clrIdx="0">
    <p:extLst>
      <p:ext uri="{19B8F6BF-5375-455C-9EA6-DF929625EA0E}">
        <p15:presenceInfo xmlns:p15="http://schemas.microsoft.com/office/powerpoint/2012/main" userId="S::m.sulkowski@mz.gov.pl::a78b1277-0390-4221-b01b-d3ab90ff4982" providerId="AD"/>
      </p:ext>
    </p:extLst>
  </p:cmAuthor>
  <p:cmAuthor id="2" name="Majewska Małgorzata" initials="MM" lastIdx="16" clrIdx="1">
    <p:extLst>
      <p:ext uri="{19B8F6BF-5375-455C-9EA6-DF929625EA0E}">
        <p15:presenceInfo xmlns:p15="http://schemas.microsoft.com/office/powerpoint/2012/main" userId="S::malgorzatamajewska@mz.gov.pl::a5f33c88-9d5c-4bf8-ad90-617c56bb229e" providerId="AD"/>
      </p:ext>
    </p:extLst>
  </p:cmAuthor>
  <p:cmAuthor id="3" name="Jakub Wróblewski" initials="JW" lastIdx="2" clrIdx="2">
    <p:extLst>
      <p:ext uri="{19B8F6BF-5375-455C-9EA6-DF929625EA0E}">
        <p15:presenceInfo xmlns:p15="http://schemas.microsoft.com/office/powerpoint/2012/main" userId="54cda8e815ebf91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4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kub\Desktop\APS%20Broszura%20i%20prezentacj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kub\Desktop\APS%20Broszura%20i%20prezentacj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kub\Desktop\APS%20Broszura%20i%20prezentacj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Arkusz6!$B$2:$C$2</c:f>
              <c:strCache>
                <c:ptCount val="2"/>
                <c:pt idx="0">
                  <c:v>badanie CAWI z beneficjentami Działania 5.2.</c:v>
                </c:pt>
                <c:pt idx="1">
                  <c:v>badanie CATI z pracownikami administracji ochrony zdrowia</c:v>
                </c:pt>
              </c:strCache>
            </c:strRef>
          </c:cat>
          <c:val>
            <c:numRef>
              <c:f>Arkusz6!$B$3:$C$3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78-4FEE-BB53-CBA7B017FD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522693784"/>
        <c:axId val="522689472"/>
      </c:barChart>
      <c:catAx>
        <c:axId val="52269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522689472"/>
        <c:crosses val="autoZero"/>
        <c:auto val="1"/>
        <c:lblAlgn val="ctr"/>
        <c:lblOffset val="100"/>
        <c:noMultiLvlLbl val="0"/>
      </c:catAx>
      <c:valAx>
        <c:axId val="522689472"/>
        <c:scaling>
          <c:orientation val="minMax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522693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1"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Arkusz1!$D$10:$D$11</c:f>
              <c:strCache>
                <c:ptCount val="2"/>
                <c:pt idx="0">
                  <c:v>badanie CAWI z beneficjentami Działania 5.4.</c:v>
                </c:pt>
                <c:pt idx="1">
                  <c:v>badanie CATI z pracownikami medycznymi</c:v>
                </c:pt>
              </c:strCache>
            </c:strRef>
          </c:cat>
          <c:val>
            <c:numRef>
              <c:f>Arkusz1!$E$10:$E$11</c:f>
              <c:numCache>
                <c:formatCode>General</c:formatCode>
                <c:ptCount val="2"/>
                <c:pt idx="0">
                  <c:v>8.6999999999999993</c:v>
                </c:pt>
                <c:pt idx="1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B2-4833-8C23-E364B41A46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402796664"/>
        <c:axId val="402802568"/>
      </c:barChart>
      <c:catAx>
        <c:axId val="40279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402802568"/>
        <c:crosses val="autoZero"/>
        <c:auto val="1"/>
        <c:lblAlgn val="ctr"/>
        <c:lblOffset val="100"/>
        <c:noMultiLvlLbl val="0"/>
      </c:catAx>
      <c:valAx>
        <c:axId val="402802568"/>
        <c:scaling>
          <c:orientation val="minMax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402796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Arkusz1!$D$20:$D$21</c:f>
              <c:strCache>
                <c:ptCount val="2"/>
                <c:pt idx="0">
                  <c:v>Pracownicy administracyjni: pozytywna ocena formy udzielanego wsparcia</c:v>
                </c:pt>
                <c:pt idx="1">
                  <c:v>Pracownicy medyczni: pozytywna ocena formy udzielanego wsparcia</c:v>
                </c:pt>
              </c:strCache>
            </c:strRef>
          </c:cat>
          <c:val>
            <c:numRef>
              <c:f>Arkusz1!$E$20:$E$21</c:f>
              <c:numCache>
                <c:formatCode>0%</c:formatCode>
                <c:ptCount val="2"/>
                <c:pt idx="0">
                  <c:v>0.86</c:v>
                </c:pt>
                <c:pt idx="1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38-4CA9-BD9D-92CCB876C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02751400"/>
        <c:axId val="402743528"/>
      </c:barChart>
      <c:catAx>
        <c:axId val="402751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402743528"/>
        <c:crosses val="autoZero"/>
        <c:auto val="1"/>
        <c:lblAlgn val="ctr"/>
        <c:lblOffset val="100"/>
        <c:noMultiLvlLbl val="0"/>
      </c:catAx>
      <c:valAx>
        <c:axId val="402743528"/>
        <c:scaling>
          <c:orientation val="minMax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402751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1"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Arkusz8!$A$37:$B$37</c:f>
              <c:strCache>
                <c:ptCount val="2"/>
                <c:pt idx="0">
                  <c:v>poziom przydatności wiedzy</c:v>
                </c:pt>
                <c:pt idx="1">
                  <c:v>poziom spełnienia oczekiwań</c:v>
                </c:pt>
              </c:strCache>
            </c:strRef>
          </c:cat>
          <c:val>
            <c:numRef>
              <c:f>Arkusz8!$A$38:$B$38</c:f>
              <c:numCache>
                <c:formatCode>General</c:formatCode>
                <c:ptCount val="2"/>
                <c:pt idx="0" formatCode="0.0">
                  <c:v>9</c:v>
                </c:pt>
                <c:pt idx="1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07-489A-95F8-17C90FEABDF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522698488"/>
        <c:axId val="522700056"/>
      </c:barChart>
      <c:catAx>
        <c:axId val="522698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522700056"/>
        <c:crosses val="autoZero"/>
        <c:auto val="1"/>
        <c:lblAlgn val="ctr"/>
        <c:lblOffset val="100"/>
        <c:noMultiLvlLbl val="0"/>
      </c:catAx>
      <c:valAx>
        <c:axId val="522700056"/>
        <c:scaling>
          <c:orientation val="minMax"/>
          <c:min val="0"/>
        </c:scaling>
        <c:delete val="1"/>
        <c:axPos val="l"/>
        <c:numFmt formatCode="0.0" sourceLinked="1"/>
        <c:majorTickMark val="none"/>
        <c:minorTickMark val="none"/>
        <c:tickLblPos val="nextTo"/>
        <c:crossAx val="522698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 sz="1400" b="1"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Arkusz1!$E$31</c:f>
              <c:strCache>
                <c:ptCount val="1"/>
                <c:pt idx="0">
                  <c:v>lekarze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Arkusz1!$D$32:$D$33</c:f>
              <c:strCache>
                <c:ptCount val="2"/>
                <c:pt idx="0">
                  <c:v>poziom przydatności wiedzy</c:v>
                </c:pt>
                <c:pt idx="1">
                  <c:v>poziom spełnienia oczekiwań</c:v>
                </c:pt>
              </c:strCache>
            </c:strRef>
          </c:cat>
          <c:val>
            <c:numRef>
              <c:f>Arkusz1!$E$32:$E$33</c:f>
              <c:numCache>
                <c:formatCode>General</c:formatCode>
                <c:ptCount val="2"/>
                <c:pt idx="0">
                  <c:v>8.6999999999999993</c:v>
                </c:pt>
                <c:pt idx="1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77-4C94-8897-A9C7BA721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478309480"/>
        <c:axId val="478309808"/>
      </c:barChart>
      <c:catAx>
        <c:axId val="478309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478309808"/>
        <c:crosses val="autoZero"/>
        <c:auto val="1"/>
        <c:lblAlgn val="ctr"/>
        <c:lblOffset val="100"/>
        <c:noMultiLvlLbl val="0"/>
      </c:catAx>
      <c:valAx>
        <c:axId val="478309808"/>
        <c:scaling>
          <c:orientation val="minMax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478309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1"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Arkusz2!$A$1:$A$7</c:f>
              <c:strCache>
                <c:ptCount val="7"/>
                <c:pt idx="0">
                  <c:v>żadne z powyższych</c:v>
                </c:pt>
                <c:pt idx="1">
                  <c:v>inne</c:v>
                </c:pt>
                <c:pt idx="2">
                  <c:v>Zarządcze - głównie w przypadku pozapłacowych aspektów zatrudnienia</c:v>
                </c:pt>
                <c:pt idx="3">
                  <c:v>Medyczne - omówienie procedur postępowania w sytuacji epidemii</c:v>
                </c:pt>
                <c:pt idx="4">
                  <c:v>Psychologiczne - radzenie sobie ze stresem</c:v>
                </c:pt>
                <c:pt idx="5">
                  <c:v>Medyczne - przedstawienie głównych objawów choroby</c:v>
                </c:pt>
                <c:pt idx="6">
                  <c:v>Kominikacyjne - przekazywanie informacji pacjentom i ich rodzinom</c:v>
                </c:pt>
              </c:strCache>
            </c:strRef>
          </c:cat>
          <c:val>
            <c:numRef>
              <c:f>Arkusz2!$B$1:$B$7</c:f>
              <c:numCache>
                <c:formatCode>0.0%</c:formatCode>
                <c:ptCount val="7"/>
                <c:pt idx="0">
                  <c:v>5.4999999999999997E-3</c:v>
                </c:pt>
                <c:pt idx="1">
                  <c:v>5.4999999999999997E-3</c:v>
                </c:pt>
                <c:pt idx="2">
                  <c:v>0.61709999999999998</c:v>
                </c:pt>
                <c:pt idx="3">
                  <c:v>0.6694</c:v>
                </c:pt>
                <c:pt idx="4">
                  <c:v>0.83199999999999996</c:v>
                </c:pt>
                <c:pt idx="5">
                  <c:v>0.84019999999999995</c:v>
                </c:pt>
                <c:pt idx="6">
                  <c:v>0.90910000000000002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6F-4514-8A28-66C6072FCB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03740808"/>
        <c:axId val="303739632"/>
      </c:barChart>
      <c:catAx>
        <c:axId val="303740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03739632"/>
        <c:crosses val="autoZero"/>
        <c:auto val="1"/>
        <c:lblAlgn val="ctr"/>
        <c:lblOffset val="100"/>
        <c:noMultiLvlLbl val="0"/>
      </c:catAx>
      <c:valAx>
        <c:axId val="303739632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303740808"/>
        <c:crosses val="autoZero"/>
        <c:crossBetween val="between"/>
        <c:majorUnit val="0.1500000000000000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Arkusz4!$A$128:$A$133</c:f>
              <c:strCache>
                <c:ptCount val="6"/>
                <c:pt idx="0">
                  <c:v>żadne z powyższych  </c:v>
                </c:pt>
                <c:pt idx="1">
                  <c:v>Inne </c:v>
                </c:pt>
                <c:pt idx="2">
                  <c:v>Medyczne - przedstawienie głównych objawów choroby</c:v>
                </c:pt>
                <c:pt idx="3">
                  <c:v>Komunikacyjne - przekazywanie informacji pacjentom i ich rodzinom</c:v>
                </c:pt>
                <c:pt idx="4">
                  <c:v>Medyczne - omówienie procedur postępowania w sytuacji epidemii</c:v>
                </c:pt>
                <c:pt idx="5">
                  <c:v>Psychologiczne - radzenie sobie ze stresem</c:v>
                </c:pt>
              </c:strCache>
            </c:strRef>
          </c:cat>
          <c:val>
            <c:numRef>
              <c:f>Arkusz4!$B$128:$B$133</c:f>
              <c:numCache>
                <c:formatCode>0.0%</c:formatCode>
                <c:ptCount val="6"/>
                <c:pt idx="0">
                  <c:v>0</c:v>
                </c:pt>
                <c:pt idx="1">
                  <c:v>7.0422535211267625E-3</c:v>
                </c:pt>
                <c:pt idx="2">
                  <c:v>0.27183098591549343</c:v>
                </c:pt>
                <c:pt idx="3">
                  <c:v>0.51126760563380247</c:v>
                </c:pt>
                <c:pt idx="4">
                  <c:v>0.7971830985915489</c:v>
                </c:pt>
                <c:pt idx="5">
                  <c:v>0.87746478873239442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8F-4E48-ADD1-A0D039E735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97037704"/>
        <c:axId val="295843224"/>
      </c:barChart>
      <c:catAx>
        <c:axId val="297037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295843224"/>
        <c:crosses val="autoZero"/>
        <c:auto val="1"/>
        <c:lblAlgn val="ctr"/>
        <c:lblOffset val="100"/>
        <c:noMultiLvlLbl val="0"/>
      </c:catAx>
      <c:valAx>
        <c:axId val="295843224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2970377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52E96D-AB80-4045-9579-E73945769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9ED3E6A-76B1-45DE-8BE1-D73E32469C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ECE577E-DE9A-4577-B0D4-5DC856968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428A-7307-4EAF-B7B2-7150EA99D80B}" type="datetimeFigureOut">
              <a:rPr lang="pl-PL" smtClean="0"/>
              <a:t>15.12.2020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57DE514-B180-423B-A70A-E14A7BF40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EFDC81-86E2-42CC-B5E5-C58B2F5A0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8DA0-E565-4A62-9E43-FDCB63879C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821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3927C9-1BC9-4E85-9513-C2C0C1229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08F43E1-9174-4CCF-B54A-2775CA599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7D1CC8-2B25-46DB-B55B-519612926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428A-7307-4EAF-B7B2-7150EA99D80B}" type="datetimeFigureOut">
              <a:rPr lang="pl-PL" smtClean="0"/>
              <a:t>15.12.2020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10FCFCF-5462-433F-AD0D-B428F07C4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F630AD3-1B1A-458B-AA3C-4002A974F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8DA0-E565-4A62-9E43-FDCB63879C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237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0555055-B1CA-4117-9913-F1EB59DB36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DA71449-B6C1-4F35-8ECD-8F59FB5891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8F6670-1FBF-4252-9896-CCF923531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428A-7307-4EAF-B7B2-7150EA99D80B}" type="datetimeFigureOut">
              <a:rPr lang="pl-PL" smtClean="0"/>
              <a:t>15.12.2020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1F72EA-4EB4-470F-81E3-002ACBB0D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CCBA2F9-E302-4372-91B1-EB6B7DCD8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8DA0-E565-4A62-9E43-FDCB63879C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378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996703-2F94-40B1-9020-9BC7839F4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6D580B-74BE-4FB7-A34B-63AB9149F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938D5D4-1057-4E35-B80A-EEDA33389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428A-7307-4EAF-B7B2-7150EA99D80B}" type="datetimeFigureOut">
              <a:rPr lang="pl-PL" smtClean="0"/>
              <a:t>15.12.2020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52C33A-5653-49F1-AC6A-17529FC6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B51F1EF-7C23-4F2C-A0D0-6B220731D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8DA0-E565-4A62-9E43-FDCB63879C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887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CDD47C-4DC7-48A1-9370-7747374ED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CDD95C4-D76D-4CC9-8D94-CE412EBEC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6FED1B-D7BE-4D52-8684-DADA86DA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428A-7307-4EAF-B7B2-7150EA99D80B}" type="datetimeFigureOut">
              <a:rPr lang="pl-PL" smtClean="0"/>
              <a:t>15.12.2020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4C71608-3B24-4220-8C5C-7DBDE0226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DDF44B3-19BC-4070-8E15-4A6FA08CB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8DA0-E565-4A62-9E43-FDCB63879C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440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9D722A-D594-47CD-891A-CA150446A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8374C2-8647-4D5E-AB2D-EF953D882E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8F7889B-21F4-4A9B-9DBE-6042B5BC2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D1CAF5-AFC5-43F4-9D63-B60DB4A34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428A-7307-4EAF-B7B2-7150EA99D80B}" type="datetimeFigureOut">
              <a:rPr lang="pl-PL" smtClean="0"/>
              <a:t>15.12.2020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CF8091-FC03-4A04-9885-62AD85AB3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4CFC411-B4C8-4F58-AB1E-9249C9E62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8DA0-E565-4A62-9E43-FDCB63879C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440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9CA9E7-0BF5-403A-AAFC-B00862779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FF2FED3-5371-4030-817C-D893434CA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E16C7C4-6574-4593-87C3-55BE03D8C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ED88AE5-B3E0-498A-A1BA-168F0398D8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4ECD501-A25B-4D14-8366-D895D83D7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F2A8568-5157-4C4C-87F1-D2F83D4F1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428A-7307-4EAF-B7B2-7150EA99D80B}" type="datetimeFigureOut">
              <a:rPr lang="pl-PL" smtClean="0"/>
              <a:t>15.12.2020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5EFDDB8-5936-4A39-BDB4-89F5E113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4834C6C-A004-4DC3-8B8B-D915C329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8DA0-E565-4A62-9E43-FDCB63879C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405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374467-6B44-45F2-AC5A-4219139D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04B37B2-37B8-4C45-A0B8-C13B0BFC8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428A-7307-4EAF-B7B2-7150EA99D80B}" type="datetimeFigureOut">
              <a:rPr lang="pl-PL" smtClean="0"/>
              <a:t>15.12.2020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A2455E0-1755-4DCD-A77C-08A93E429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EC0008C-3816-44E7-A34B-340F8F56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8DA0-E565-4A62-9E43-FDCB63879C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51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1A2C05B-7E33-47CB-BFD5-49DC2462D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428A-7307-4EAF-B7B2-7150EA99D80B}" type="datetimeFigureOut">
              <a:rPr lang="pl-PL" smtClean="0"/>
              <a:t>15.12.2020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49B9E1F-076D-47AE-A396-6CF181BDF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926F0A-0A3F-4818-B259-78B01143A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8DA0-E565-4A62-9E43-FDCB63879C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576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995E36-3F67-4147-B680-A82341730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5DA023-636F-4F2C-841A-CF3C9598D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F3B5E84-8B72-413C-8585-52E7E9424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4AA1254-03C5-499C-BA95-D9C555675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428A-7307-4EAF-B7B2-7150EA99D80B}" type="datetimeFigureOut">
              <a:rPr lang="pl-PL" smtClean="0"/>
              <a:t>15.12.2020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87E630F-2287-419E-AB43-8A3F497F8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58450D9-F974-4C6B-830A-F79A05803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8DA0-E565-4A62-9E43-FDCB63879C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360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5DC680-0406-4D2D-BBB8-79E92DDE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97E7E92-6234-4399-A2C0-353B180003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5767046-353A-4DB5-AED9-161E1BF000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93D54CB-49B1-48F9-AF39-EF7CF202E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428A-7307-4EAF-B7B2-7150EA99D80B}" type="datetimeFigureOut">
              <a:rPr lang="pl-PL" smtClean="0"/>
              <a:t>15.12.2020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4AC393F-A1A1-4472-86D6-3FBF86672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0EC6951-5E6E-490E-83F4-6A3EADF4A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8DA0-E565-4A62-9E43-FDCB63879C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304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3A806C8-EC1C-4A7B-9EAC-67D511752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2A2547D-656D-4999-A003-734C9B7F5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E14914-8CCE-495F-8414-24627CD1B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8428A-7307-4EAF-B7B2-7150EA99D80B}" type="datetimeFigureOut">
              <a:rPr lang="pl-PL" smtClean="0"/>
              <a:t>15.12.2020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D55CC94-F63E-40C7-A1EC-95FE2FE2CC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8730562-62A5-435B-9BCE-D1158CE932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F8DA0-E565-4A62-9E43-FDCB63879C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982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A44D6D-A4B5-4460-9D60-ADED7AEE951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55278"/>
            <a:ext cx="7886700" cy="2702321"/>
          </a:xfrm>
        </p:spPr>
        <p:txBody>
          <a:bodyPr>
            <a:normAutofit/>
          </a:bodyPr>
          <a:lstStyle/>
          <a:p>
            <a:r>
              <a:rPr lang="pl-PL" sz="4000" b="1" dirty="0"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</a:t>
            </a:r>
            <a:b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Etap II</a:t>
            </a:r>
          </a:p>
        </p:txBody>
      </p:sp>
      <p:pic>
        <p:nvPicPr>
          <p:cNvPr id="4" name="Obraz 3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4EBA4EB4-ED80-4C9D-9852-38AD58F7E40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1363"/>
            <a:ext cx="9144000" cy="106430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C81F50AC-72B6-448E-8107-F324AE1CB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155664"/>
            <a:ext cx="9144000" cy="696374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l-PL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08E8CEA-3DAD-4240-B18B-5B4091F47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5335"/>
            <a:ext cx="9144000" cy="696374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l-PL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9" descr="Logotyp IBC Group">
            <a:extLst>
              <a:ext uri="{FF2B5EF4-FFF2-40B4-BE49-F238E27FC236}">
                <a16:creationId xmlns:a16="http://schemas.microsoft.com/office/drawing/2014/main" id="{CDE785F5-C326-4FE1-A0D8-52603C79D3C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8650" y="3931838"/>
            <a:ext cx="1948515" cy="106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239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(5)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6333"/>
            <a:ext cx="7886700" cy="84019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Wiedza i umiejętności nabyte dzięki udziałowi w projektach PO WER są przydatne i pomagają w codziennej pracy </a:t>
            </a:r>
            <a:r>
              <a:rPr lang="pl-PL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809CFB2A-B26A-49CD-AA6B-8DCA70DCCBB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Wykres 11" descr="Ocena przydatności zdobytej wiedzy oraz poziom, w jakim szkolenia spełniają oczekiwania uczestników.&#10;Poziom przydatności wiedzy 9,0&#10;Poziom spełnienia oczekiwań 8,9">
            <a:extLst>
              <a:ext uri="{FF2B5EF4-FFF2-40B4-BE49-F238E27FC236}">
                <a16:creationId xmlns:a16="http://schemas.microsoft.com/office/drawing/2014/main" id="{77C62BB2-E679-4ACC-8B23-C0D2A999D4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8808014"/>
              </p:ext>
            </p:extLst>
          </p:nvPr>
        </p:nvGraphicFramePr>
        <p:xfrm>
          <a:off x="152270" y="2795434"/>
          <a:ext cx="4224858" cy="2576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Wykres 12" descr="Wykres kolumnowy: poziom przydatności wiedzy: 8,7, poziom spełnienia oczekiwań 8,3.">
            <a:extLst>
              <a:ext uri="{FF2B5EF4-FFF2-40B4-BE49-F238E27FC236}">
                <a16:creationId xmlns:a16="http://schemas.microsoft.com/office/drawing/2014/main" id="{E746FCD0-10A5-4E72-93A1-8F92208EA2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713387"/>
              </p:ext>
            </p:extLst>
          </p:nvPr>
        </p:nvGraphicFramePr>
        <p:xfrm>
          <a:off x="4377128" y="2652977"/>
          <a:ext cx="4452079" cy="2719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086E60D-F0BA-4C9E-A88A-DFA24414DF6A}"/>
              </a:ext>
            </a:extLst>
          </p:cNvPr>
          <p:cNvSpPr txBox="1"/>
          <p:nvPr/>
        </p:nvSpPr>
        <p:spPr>
          <a:xfrm>
            <a:off x="794479" y="1955240"/>
            <a:ext cx="766469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b="1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Ocena przydatności wiedzy i poziomu spełnienia oczekiwań.</a:t>
            </a:r>
          </a:p>
          <a:p>
            <a:r>
              <a:rPr lang="pl-PL" sz="140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Skala 0 – 10, gdzie 0 to „bardzo nieprzydatne”/ „nie spełniło moich oczekiwań”, a 10 do „bardzo adekwatne”/ „całkowicie spełniło oczekiwania”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BDAFEED2-2B2E-49EA-9FD6-3BD5C9B6B863}"/>
              </a:ext>
            </a:extLst>
          </p:cNvPr>
          <p:cNvSpPr txBox="1"/>
          <p:nvPr/>
        </p:nvSpPr>
        <p:spPr>
          <a:xfrm>
            <a:off x="408689" y="5445852"/>
            <a:ext cx="3712020" cy="5034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200" b="1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Źródło: </a:t>
            </a:r>
            <a:r>
              <a:rPr lang="pl-PL" sz="1200" b="1" dirty="0">
                <a:solidFill>
                  <a:srgbClr val="1F386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l-PL" sz="120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adanie CATI z przedstawicielami pracowników administracji ochrony zdrowia (N=530) </a:t>
            </a:r>
            <a:endParaRPr lang="pl-PL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E0537773-034B-44BA-A894-2955B3345F22}"/>
              </a:ext>
            </a:extLst>
          </p:cNvPr>
          <p:cNvSpPr txBox="1"/>
          <p:nvPr/>
        </p:nvSpPr>
        <p:spPr>
          <a:xfrm>
            <a:off x="4747157" y="5481198"/>
            <a:ext cx="3712020" cy="5034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200" b="1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Źródło: </a:t>
            </a:r>
            <a:r>
              <a:rPr lang="pl-PL" sz="120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badanie CATI z przedstawicielami pracowników medycznych (N=1050) </a:t>
            </a:r>
            <a:endParaRPr lang="pl-PL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3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(6)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216334"/>
            <a:ext cx="7886700" cy="45720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Oczekiwany przez pracowników sposób prowadzenia działań w obszarze doskonalenia zawodowego w ramach programów współfinansowanych z EFS+ w latach 2021-2027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5.2: Należy położyć nacisk na </a:t>
            </a:r>
            <a:r>
              <a:rPr lang="pl-PL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interdyscyplinarność szkoleń i tworzenie grup heterogenicznych zawodowo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, lecz </a:t>
            </a:r>
            <a:r>
              <a:rPr lang="pl-PL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homogenicznych ze względu na miejsce pracy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. Należy odejść od zamykania uczestników we własnych „bańkach” zawodowych. Dlatego oczekiwanym kierunkiem (także w przypadku szkoleń on-line) jest </a:t>
            </a:r>
            <a:r>
              <a:rPr lang="pl-PL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promocja formuły warsztatowej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, która wiąże się przydzielaniem osób z różnych środowisk do jednej grupy.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5.4: Należy prowadzić działania szkoleniowe w sposób zbliżony do interwencji z lat 2014-2020. Wśród proponowanych zmian wskazać należy m.in. po</a:t>
            </a:r>
            <a:r>
              <a:rPr lang="pl-PL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szerzenie puli szkoleń hybrydowych i położenie nacisku na wymianę kompetencji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i kwalifikacji pomiędzy europejskimi, czy też nawet światowymi instytucjami.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E98564FE-3F5A-4937-8481-4391ED43E69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683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(7)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216334"/>
            <a:ext cx="7886700" cy="45720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Ocena możliwość zaspokojenia potrzeb szkoleniowych w ramach finansowania ze środków publicznych, w tym z EFS (EFS+)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5.2: Potrzeby szkoleniowe </a:t>
            </a:r>
            <a:r>
              <a:rPr lang="pl-PL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są możliwe do zaspokojenia z wykorzystaniem środków publicznych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. Można je uzupełniać z innych źródeł (np. komercyjnych), w szczególności w obszarach takich jak: tworzenie systemów informacyjnych podmiotu leczniczego, jednak analiza produktowa jak również analiza danych dotyczących liczby osób objętych wsparciem świadczą o tym, że potrzeby te mogą być zaspokojone..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5.4: </a:t>
            </a:r>
            <a:r>
              <a:rPr lang="pl-PL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 można mówić o pełnym zaspokojeniu potrzeb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 pracowników medycznych w obszarze szkoleń i podnoszenia przez nich kompetencji, wyłącznie ze środków publicznych. Wymagane jest w tym zakresie angażowanie dodatkowo środków zewnętrznych (np. szkoleń komercyjnych) i oferowanie szkoleń o ogólnym charakterze także grupie zawodowej związanej z udzielaniem świadczeń medycznych.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8DB982D2-6C42-4380-B710-14C3BF5803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4787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(8)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6334"/>
            <a:ext cx="7886700" cy="156938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Możliwość uzyskania synergii między wsparciem rozwoju kompetencji ze środków publicznych i komercyjną ofertą szkoleniową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Hipotetyczny podział zakresów szkoleń oferowanych w ramach finansowanych projektów i na zasadach komercyjnych prezentuje się następująco. </a:t>
            </a:r>
            <a:r>
              <a:rPr lang="pl-PL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Wskazany schemat umożliwi wykorzystanie optymalne wykorzystanie potencjału oferty komercyjnej i dofinansowanej ze środków publicznych.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113052D3-6E7D-4FF2-A581-49F70F7792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693179"/>
              </p:ext>
            </p:extLst>
          </p:nvPr>
        </p:nvGraphicFramePr>
        <p:xfrm>
          <a:off x="329784" y="3017586"/>
          <a:ext cx="8454451" cy="292751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999223">
                  <a:extLst>
                    <a:ext uri="{9D8B030D-6E8A-4147-A177-3AD203B41FA5}">
                      <a16:colId xmlns:a16="http://schemas.microsoft.com/office/drawing/2014/main" val="2038336081"/>
                    </a:ext>
                  </a:extLst>
                </a:gridCol>
                <a:gridCol w="3227614">
                  <a:extLst>
                    <a:ext uri="{9D8B030D-6E8A-4147-A177-3AD203B41FA5}">
                      <a16:colId xmlns:a16="http://schemas.microsoft.com/office/drawing/2014/main" val="1489461204"/>
                    </a:ext>
                  </a:extLst>
                </a:gridCol>
                <a:gridCol w="3227614">
                  <a:extLst>
                    <a:ext uri="{9D8B030D-6E8A-4147-A177-3AD203B41FA5}">
                      <a16:colId xmlns:a16="http://schemas.microsoft.com/office/drawing/2014/main" val="11584243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Grupa pracowników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Oferta komercyjna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Oferta dofinansowana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8744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Pracownicy administracji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Niededykowane szkolenia narzędziowe (np. w zakresie obsługi powszechnie dostępnych programów komputerowych, podstaw prawa i księgowości)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Dedykowane wsparcie wdrożeniowe i szkolenia, które ze względu na zakres specjalizacji są niedostępne na rynku lub bardzo drogie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96823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Pracownicy medyczni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Najnowsza wiedza medyczna (kongresy, konferencje) – choć należy podkreślić, że wydarzenia te mają w istocie często marketingowy i sprzedażowy charakter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Wsparcie w doborze technologii i leków – oferta dofinansowana umożliwi dostęp do obiektywnych informacji (będzie pozbawiona komponentu sprzedażowego jak to ma miejsce podczas szkoleń produktowych oferowanych przez firmy)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4582182"/>
                  </a:ext>
                </a:extLst>
              </a:tr>
            </a:tbl>
          </a:graphicData>
        </a:graphic>
      </p:graphicFrame>
      <p:pic>
        <p:nvPicPr>
          <p:cNvPr id="13" name="Obraz 12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D26590E4-B70E-4A33-BB85-3A8823021C3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2162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(9)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6334"/>
            <a:ext cx="7886700" cy="45720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Ocena zaspokojenia potrzeb w zakresie kształcenia kadr przez podmioty szkoleniowe na zasadach komercyjnych i poprzez projekty dofinansowane ze środków publicznych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5.2: Oferta komercyjna</a:t>
            </a:r>
            <a:r>
              <a:rPr lang="pl-PL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nie odpowiada w pełni na potrzeby rozwojowe dla osób zatrudnionych w podmiotach leczniczych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. Tym samym odpowiadając na postawione pytanie badawcze należy stwierdzić, że potrzeby szkoleniowe pracowników administracyjnych sektora ochrony zdrowia w niewielkim stopniu są zaspokajane przez rynek komercyjny.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5.4: Potrzeby szkoleniowe kadr medycznych </a:t>
            </a:r>
            <a:r>
              <a:rPr lang="pl-PL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są w dużym stopniu zapewniane na rynku komercyjnym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, chociaż wiąże się to z negatywnymi spostrzeżeniami dotyczącymi kompetencji kadr szkolących, kosztów szkoleń i warunków odbywania szkoleń. Ze względu na poziom specjalizacji i relatywnie wąską grupę docelową szkolenia medyczne muszą mieć charakter szkoleń finansowanych ze środków publicznych, takie szkolenia są niemożliwe do prowadzenia w całości w oparciu o rynek komercyjny.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E99FF146-83B6-4129-B716-F870F16F78C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5134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(10)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6334"/>
            <a:ext cx="7886700" cy="45720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Priorytetowe obszary tematyczne: pracownicy administracyjni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Rekomendowane szkolenia obejmują: 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zarządzanie konfliktem, 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mediacje, 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zarządzanie operacyjne (w perspektywie do 12 miesięcy), 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zarządzanie strategiczne podmiotem leczniczym (w perspektywie powyżej 12 miesięcy, w tym ze szczególnym uwzględnieniem planowania wystąpienia zjawisk) epidemicznych – co stanowi istotną kompetencję zwłaszcza dla osób już zarządzających instytucjami lub takich które mają funkcje managerskie objąć,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zarządzania w warunkach kryzysu, współpracy pomiędzy różnymi ośrodkami decyzyjnymi w regionie.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12" name="Obraz 11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955CAC3D-5572-44B8-88C8-9C2D11592A1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117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(11)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6334"/>
            <a:ext cx="7886700" cy="4572000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Priorytetowe obszary tematyczne: pracownicy medyczni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Obszarami tematycznymi, którymi są szczególnie zainteresowani pracownicy medyczni są: 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kontraktowanie świadczeń zdrowotnych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umiejętności komunikacyjne i interpersonalne. </a:t>
            </a:r>
          </a:p>
          <a:p>
            <a:pPr>
              <a:lnSpc>
                <a:spcPct val="160000"/>
              </a:lnSpc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Oczekiwania przedstawicieli środowiska medycznego świadczą o zainteresowaniu podnoszeniem kwalifikacji w zakresie </a:t>
            </a:r>
            <a:r>
              <a:rPr lang="pl-PL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w ochronie zdrowia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(w tym zarządzania finansami, zarządzania ryzykiem).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12" name="Obraz 11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955CAC3D-5572-44B8-88C8-9C2D11592A1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6930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(12)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6334"/>
            <a:ext cx="8035666" cy="457200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l-PL" sz="5600" b="1" dirty="0">
                <a:latin typeface="Arial" panose="020B0604020202020204" pitchFamily="34" charset="0"/>
                <a:cs typeface="Arial" panose="020B0604020202020204" pitchFamily="34" charset="0"/>
              </a:rPr>
              <a:t>Czynniki najbardziej istotne dla zapewnienia maksymalnej przydatności / użyteczności szkoleń skierowanych do pracowników sektora ochrony zdrowia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5600" dirty="0">
                <a:latin typeface="Arial" panose="020B0604020202020204" pitchFamily="34" charset="0"/>
                <a:cs typeface="Arial" panose="020B0604020202020204" pitchFamily="34" charset="0"/>
              </a:rPr>
              <a:t>5.2: Istotnymi czynnikami zwiększającymi użyteczność szkoleń są: </a:t>
            </a:r>
            <a:r>
              <a:rPr lang="pl-PL" sz="5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zdobycie wiedzy zarządczej, zdobycie większej wiedzy medycznej oraz możliwość wykorzystania wiedzy w codziennej pracy, organizację szkoleń hybrydowych (łączących elementy warsztatowe/praktyczne z nauką zdalną), tworzenie zarówno szkoleń dedykowanych dla poszczególnych funkcji administracyjnych. </a:t>
            </a:r>
            <a:r>
              <a:rPr lang="pl-PL" sz="5600" dirty="0">
                <a:latin typeface="Arial" panose="020B0604020202020204" pitchFamily="34" charset="0"/>
                <a:cs typeface="Arial" panose="020B0604020202020204" pitchFamily="34" charset="0"/>
              </a:rPr>
              <a:t>Szkolenia powinny koncentrować się na przekazywaniu wiedzy wprost odnoszącej się do codziennych wyzwań zawodowych – praktycznym zastosowaniem tego postulatu może być opieranie programu szkolenia na omawianiu konkretnych </a:t>
            </a:r>
            <a:r>
              <a:rPr lang="pl-PL" sz="5600" dirty="0" err="1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pl-PL" sz="5600" dirty="0">
                <a:latin typeface="Arial" panose="020B0604020202020204" pitchFamily="34" charset="0"/>
                <a:cs typeface="Arial" panose="020B0604020202020204" pitchFamily="34" charset="0"/>
              </a:rPr>
              <a:t>-ów.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5600" dirty="0">
                <a:latin typeface="Arial" panose="020B0604020202020204" pitchFamily="34" charset="0"/>
                <a:cs typeface="Arial" panose="020B0604020202020204" pitchFamily="34" charset="0"/>
              </a:rPr>
              <a:t>5.4: Istotnymi czynnikami zwiększającymi użyteczność szkoleń są: </a:t>
            </a:r>
            <a:r>
              <a:rPr lang="pl-PL" sz="5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zdobycie wiedzy zarządczej</a:t>
            </a:r>
            <a:r>
              <a:rPr lang="pl-PL" sz="5600" dirty="0">
                <a:latin typeface="Arial" panose="020B0604020202020204" pitchFamily="34" charset="0"/>
                <a:cs typeface="Arial" panose="020B0604020202020204" pitchFamily="34" charset="0"/>
              </a:rPr>
              <a:t>, możliwość wykorzystania wiedzy w codziennej pracy, położenie nacisku na umiejętności praktyczne i formułę warsztatową szkoleń, tworzenie krótszych szkoleń, które przeprowadzane byłyby w częstszych seriach, certyfikacja uczestników, który ukończą szkolenia.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ADEF3E14-DA26-4A20-8B74-E2E8FDC3DB5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7675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(13)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184223"/>
            <a:ext cx="7886700" cy="45720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Bariery w dostępie do kształcenia pracowników ochrony zdrowia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5.2: Wśród najistotniejszych barier należy wskazać: bariery finansowe (koszt szkoleń komercyjnych, studiów, ale także konieczność ponoszenia kosztów związanych z logistyką – transportem na miejsce szkolenia), dostępność dopasowanych szkoleń (niedosyt szkoleń (lub brak) dedykowanych dla poszczególnych placówek lub skupionych na specyfice danego zawodu w administracji w służbie zdrowia. Często szkolenia nie uwzględniały specyfiki branży w wystarczającym stopniu), dyspozycyjność czasową (Pracownicy administracyjnie nierzadko nie są w stanie sobie pozwolić na udział w szkoleniu ze względu na znaczną ilość bieżących obowiązków zawodowych)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5.4: Wśród najistotniejszych barier należy wskazać: bariery finansowe (zbyt wysokie koszty w szczególności do najniżej uposażonych grup pracowników, np. pielęgniarek, ratowników medycznych), dostępność szkoleń (ograniczonych zwłaszcza w okresie ostatniego roku ze względu na pandemię) i brak czasu. 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F965F350-A4A8-41E3-AD08-C08B17CEE53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579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(14)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4222"/>
            <a:ext cx="7886700" cy="484181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1700" b="1" dirty="0">
                <a:latin typeface="Arial" panose="020B0604020202020204" pitchFamily="34" charset="0"/>
                <a:cs typeface="Arial" panose="020B0604020202020204" pitchFamily="34" charset="0"/>
              </a:rPr>
              <a:t>Oczekiwania w zakresie specjalistycznego wyposażenia niezbędnego do skutecznego prowadzenia szkoleń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5.2: Oczekiwania w zakresie specjalistycznego wyposażenia niezbędnego do prowadzenia szkoleń dotyczą: </a:t>
            </a:r>
            <a:r>
              <a:rPr lang="pl-PL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platformy komunikacyjnej do prowadzenia wysokiej jakości szkoleń na odległość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 (nie rekomenduje się platform wyłącznie przekazujących dźwięk i obraz, ale </a:t>
            </a:r>
            <a:r>
              <a:rPr lang="pl-PL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umożliwiających prezentację wykładu, przekazywanie plików, filmów i innych treści, w tym realizowanie zdalnych seminariów, prac warsztatowych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). W tym celu możliwe jest stworzenie dedykowanej platformy lub wykorzystanie rozwiązań już istniejących (np. Zoom, MS-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, etc.). Jednocześnie rekomenduje się zautomatyzowanie procesów związanych z gromadzenie danych uczestników szkolenia tak by minimalizować ilość czynności związanych z przetwarzaniem danych uczestników.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5.4: Wśród najczęściej wymienianych oczekiwań związanych ze szkoleniami są: możliwość </a:t>
            </a:r>
            <a:r>
              <a:rPr lang="pl-PL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zdalnego uczestniczenia 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w szkoleniu oraz zapewnienie każdemu uczestnikowi materiałów szkoleniowych. Dużą wartość niesie ze sobą możliwości skorzystania z </a:t>
            </a:r>
            <a:r>
              <a:rPr lang="pl-PL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centrów symulacyjnych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, które mogą być wykorzystywane zarówno w toku nauczania podyplomowego jak też krótkich szkoleń dedykowanych różnych grupom pracowników medycznych.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EEB8261A-D7A2-4892-84BD-3F88E303B0B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45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Cel badania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6334"/>
            <a:ext cx="7886700" cy="45720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Celem głównym badania ewaluacyjnego była </a:t>
            </a:r>
            <a:r>
              <a:rPr lang="pl-PL" sz="1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jakości wiedzy i umiejętności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nabytych dzięki udziałowi w projektach realizowanych w ramach </a:t>
            </a:r>
            <a:r>
              <a:rPr lang="pl-PL" sz="1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Działania 5.2. i 5.4. Programu Operacyjnego Wiedza Edukacja Rozwój 2014 – 2020 (PO WER)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oraz poznanie </a:t>
            </a:r>
            <a:r>
              <a:rPr lang="pl-PL" sz="1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aktualnych potrzeb szkoleniowych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pracowników medycznych i niemedycznych sektora ochrony zdrowia.</a:t>
            </a:r>
          </a:p>
          <a:p>
            <a:pPr marL="0" indent="0">
              <a:lnSpc>
                <a:spcPct val="160000"/>
              </a:lnSpc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Badanie stanowiło </a:t>
            </a:r>
            <a:r>
              <a:rPr lang="pl-PL" sz="1700" b="1" dirty="0">
                <a:latin typeface="Arial" panose="020B0604020202020204" pitchFamily="34" charset="0"/>
                <a:cs typeface="Arial" panose="020B0604020202020204" pitchFamily="34" charset="0"/>
              </a:rPr>
              <a:t>II etap 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ewaluacji potrzeb szkoleniowych pracowników sektora zdrowia. Pierwszy etap badania zrealizowany został w 2016 roku: </a:t>
            </a:r>
            <a:r>
              <a:rPr lang="pl-PL" sz="1700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Raport opracowany przez AGROTEC POLSKA Sp. z o.o. na zlecenie Ministerstwa Zdrowia: </a:t>
            </a:r>
            <a:r>
              <a:rPr lang="pl-PL" sz="17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Analiza potrzeb szkoleniowych pracowników sektora zdrowia</a:t>
            </a:r>
            <a:r>
              <a:rPr lang="pl-PL" sz="24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sz="17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11" name="Obraz 10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E0E42397-70CE-4447-AFB0-DB142249FD1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7800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(15)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6334"/>
            <a:ext cx="78867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Wielkość luki finansowej w przypadku wsparcia dotyczącego kształcenia podyplomowego i doskonalenia zawodowego pracowników sektora ochrony zdrowia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Korzystając z zasady że „luka finansowa" jest relacją (odwrotnie proporcjonalną) dochodów z projektów do wartości dofinansowania można uznać, że </a:t>
            </a:r>
            <a:r>
              <a:rPr lang="pl-PL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wobec braku bezpośrednich dochodów ze szkoleń luka finansowa nie występuje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. Tym samym biorąc pod uwagę planowanie przyszłych wydatków systemowych na szkolenia kadr w ochronie zdrowia, celowe wydaje się - na podstawie analizy eksperckiej i danych literaturowych - </a:t>
            </a:r>
            <a:r>
              <a:rPr lang="pl-PL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utrzymanie obecnego poziomu finansowania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. Zwiększenie poziomu finansowa uwarunkowane może być ewentualnym zwiększeniem zakresu tematycznego lub grupy docelowej uczestników projektów.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D33093D4-7C95-4738-96BE-B01FB1F53B9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770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(16)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6334"/>
            <a:ext cx="7886700" cy="45720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W przypadku obu grup pracowników dodatkowe potrzeby szkoleniowe zw. z pandemią są zbliżone i koncentrują się na rozwoju kompetencji miękkich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zarządzania kryzysowego,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kompetencje komunikacyjne,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reagowania na sytuacje stresowe i radzenie sobie ze stresem,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asertywności,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decyzyjności.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AF8637DC-243F-441F-86F6-F1D3C38AA98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5187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(17)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AF8637DC-243F-441F-86F6-F1D3C38AA98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Wykres 10" descr="Kompetencje, jakie należy wzmacniać w związku z wystąpieniem epidemii.&#10;Komunikacyjne - przekazywanie informacji pacjentom i ich rodzinom: 90,9%&#10;Medyczne - przedstawienie głównych objawów choroby: 84%&#10;Psychologiczne - radzenie sobie ze stresem: 83,2%&#10;Medyczne - omówienie procedur postępowania w sytuacji epidemii: 66,9%&#10;Zarządcze - głównie w przypadku pozapłacowych aspektów zatrudnienia: 61,7%&#10;Inne: 0,6%&#10;Żadne z powyższych: 0,6%">
            <a:extLst>
              <a:ext uri="{FF2B5EF4-FFF2-40B4-BE49-F238E27FC236}">
                <a16:creationId xmlns:a16="http://schemas.microsoft.com/office/drawing/2014/main" id="{280A11B2-ECC6-4459-8DDD-A0F45D58B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5205481"/>
              </p:ext>
            </p:extLst>
          </p:nvPr>
        </p:nvGraphicFramePr>
        <p:xfrm>
          <a:off x="208924" y="1808187"/>
          <a:ext cx="8515351" cy="3928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pole tekstowe 11">
            <a:extLst>
              <a:ext uri="{FF2B5EF4-FFF2-40B4-BE49-F238E27FC236}">
                <a16:creationId xmlns:a16="http://schemas.microsoft.com/office/drawing/2014/main" id="{77FB4ED8-FC78-4045-BA0F-E48CA1156ED2}"/>
              </a:ext>
            </a:extLst>
          </p:cNvPr>
          <p:cNvSpPr txBox="1"/>
          <p:nvPr/>
        </p:nvSpPr>
        <p:spPr>
          <a:xfrm>
            <a:off x="628649" y="5769057"/>
            <a:ext cx="8215548" cy="324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Źródło: </a:t>
            </a:r>
            <a:r>
              <a:rPr lang="pl-P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badanie CATI z przedstawicielami pracowników administracji ochrony zdrowia (N=530)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3EC07DC-C4F8-4748-BD2A-26B67028D598}"/>
              </a:ext>
            </a:extLst>
          </p:cNvPr>
          <p:cNvSpPr txBox="1"/>
          <p:nvPr/>
        </p:nvSpPr>
        <p:spPr>
          <a:xfrm>
            <a:off x="628649" y="1216334"/>
            <a:ext cx="78866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Kompetencje, jakie należy wzmacniać w związku z wystąpieniem epidemii w grupie pracowników administracyjnych</a:t>
            </a:r>
          </a:p>
        </p:txBody>
      </p:sp>
    </p:spTree>
    <p:extLst>
      <p:ext uri="{BB962C8B-B14F-4D97-AF65-F5344CB8AC3E}">
        <p14:creationId xmlns:p14="http://schemas.microsoft.com/office/powerpoint/2010/main" val="2463113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(18)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AF8637DC-243F-441F-86F6-F1D3C38AA98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77FB4ED8-FC78-4045-BA0F-E48CA1156ED2}"/>
              </a:ext>
            </a:extLst>
          </p:cNvPr>
          <p:cNvSpPr txBox="1"/>
          <p:nvPr/>
        </p:nvSpPr>
        <p:spPr>
          <a:xfrm>
            <a:off x="628649" y="5751998"/>
            <a:ext cx="7536098" cy="318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Źródło: </a:t>
            </a:r>
            <a:r>
              <a:rPr lang="pl-PL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badanie CATI z przedstawicielami pracowników medycznych (N=1050)</a:t>
            </a:r>
            <a:endParaRPr lang="pl-P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3EC07DC-C4F8-4748-BD2A-26B67028D598}"/>
              </a:ext>
            </a:extLst>
          </p:cNvPr>
          <p:cNvSpPr txBox="1"/>
          <p:nvPr/>
        </p:nvSpPr>
        <p:spPr>
          <a:xfrm>
            <a:off x="628649" y="1216334"/>
            <a:ext cx="78866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Kompetencje, jakie należy wzmacniać w związku z wystąpieniem epidemii w grupie pracowników medycznych</a:t>
            </a:r>
          </a:p>
        </p:txBody>
      </p:sp>
      <p:graphicFrame>
        <p:nvGraphicFramePr>
          <p:cNvPr id="14" name="Wykres 13" descr="Kompetencje jakie należy wzmacniać w związku z wystąpieniem epidemii.&#10;Psychologiczne - radzenie sobie ze stresem: 87,7%&#10;Medyczne - omówienie procedur postępowania w sytuacji epidemii: 79,7%&#10;Komunikacyjne - przekazywanie informacji pacjentom i ich rodzinom: 51,1%&#10;Medyczne - przedstawienie głównych objawów choroby: 27,2%&#10;Inne: 0,7%&#10;Żadne z powyższych: 0,0%">
            <a:extLst>
              <a:ext uri="{FF2B5EF4-FFF2-40B4-BE49-F238E27FC236}">
                <a16:creationId xmlns:a16="http://schemas.microsoft.com/office/drawing/2014/main" id="{5C79F863-2594-42B1-A7F1-E842FC8FA5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9712939"/>
              </p:ext>
            </p:extLst>
          </p:nvPr>
        </p:nvGraphicFramePr>
        <p:xfrm>
          <a:off x="329781" y="1800135"/>
          <a:ext cx="8484433" cy="3708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5336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>
            <a:normAutofit/>
          </a:bodyPr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Rekomendacje - zakres tematyczny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216334"/>
            <a:ext cx="7886700" cy="4572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oferowanie programów umożliwiających rozwój w obu obszarach kompetencyjnych: mających na celu poszerzanie lub aktualizację wiedzy merytorycznej i szkoleń rozwijających kompetencje miękkie;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planowanie szkoleń w sposób umożliwiający uwzględnienie potrzeb i specyfiki konkretnej placówki;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uzupełnienie oferty o szkolenia rozwijające kompetencje związane z wdrażaniem nowych pracowników;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uzupełnienie oferty szkoleniowej o kursy rozwijające kompetencje miękkie w zakresie komunikacji (także z dziećmi i pacjentami dojrzałymi) i psychologiczne aspekty pracy w sytuacjach napięcia, presji czasu lub niedoborów kadrowych;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uzupełnienie oferty szkoleniowej o kursy z zakresu zarządzania strategicznego (dla pracowników administracyjnych) i zdrowia psychicznego dzieci i młodzieży (dla pracowników medycznych);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AF8637DC-243F-441F-86F6-F1D3C38AA98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53619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>
            <a:normAutofit/>
          </a:bodyPr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Rekomendacje – forma szkoleń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6334"/>
            <a:ext cx="7886700" cy="45720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wspieranie rozwiązań oszczędzających czas uczestników (np. form zdalnych/ hybrydowych lub stacjonarnych w niewielkiej odległości od miejsca zatrudnienia pracowników);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promocja krótkich form szkoleniowych, nastawionych na rozwiązywanie konkretnych dylematów występujących w praktyce zawodowej;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położenie nacisku na szkolenia umożliwiające interakcję z prowadzącym. Forma nauczania przy wykorzystaniu nowoczesnych technologii jest dopuszczalna, ale przy zachowaniu możliwości kontaktu w czasie rzeczywistym z trenerem;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AF8637DC-243F-441F-86F6-F1D3C38AA98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6540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>
            <a:normAutofit/>
          </a:bodyPr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Rekomendacje – grupy docelowe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216334"/>
            <a:ext cx="7886700" cy="45720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wsparcie kompetencyjne osób zarządzających instytucjami i zespołami. Szkolenia managerskie powinny być kierowane do osób, których awans jest planowany, jak też do pracowników piastujących już funkcje kierownicze i mających sprecyzowaną wiedzę co do wyzwań związanych z pełnioną przez siebie funkcją;</a:t>
            </a:r>
          </a:p>
          <a:p>
            <a:pPr>
              <a:lnSpc>
                <a:spcPct val="16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poszerzenie oferty szkoleniowej dla: pielęgniarek oddziałowych, fizjoterapeutów, pielęgniarek, diagnostów laboratoryjnych, ratowników medycznych.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AF8637DC-243F-441F-86F6-F1D3C38AA98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899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Cele szczegółowe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2B488991-8C6D-43AF-9A6B-B03125A4985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Tabela 11">
            <a:extLst>
              <a:ext uri="{FF2B5EF4-FFF2-40B4-BE49-F238E27FC236}">
                <a16:creationId xmlns:a16="http://schemas.microsoft.com/office/drawing/2014/main" id="{34C8AC98-F971-438D-8028-0332DCDE2E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252666"/>
              </p:ext>
            </p:extLst>
          </p:nvPr>
        </p:nvGraphicFramePr>
        <p:xfrm>
          <a:off x="329782" y="1334692"/>
          <a:ext cx="8484433" cy="469135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484433">
                  <a:extLst>
                    <a:ext uri="{9D8B030D-6E8A-4147-A177-3AD203B41FA5}">
                      <a16:colId xmlns:a16="http://schemas.microsoft.com/office/drawing/2014/main" val="3550596018"/>
                    </a:ext>
                  </a:extLst>
                </a:gridCol>
              </a:tblGrid>
              <a:tr h="40094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Cele szczegółowe badania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641977"/>
                  </a:ext>
                </a:extLst>
              </a:tr>
              <a:tr h="11652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pl-PL" sz="1500" b="1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 użyteczności oraz adekwatności wiedzy i umiejętności </a:t>
                      </a:r>
                      <a:r>
                        <a:rPr lang="pl-PL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nabytych dzięki udziałowi w projektach PO WER przez przedstawicieli </a:t>
                      </a:r>
                      <a:r>
                        <a:rPr lang="pl-PL" sz="1500" b="1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zawodów medycznych</a:t>
                      </a:r>
                      <a:r>
                        <a:rPr lang="pl-PL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 stosunku do ich aktualnych potrzeb (kryterium adekwatności i użyteczności)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7482427"/>
                  </a:ext>
                </a:extLst>
              </a:tr>
              <a:tr h="116528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 użyteczności oraz adekwatności wiedzy i umiejętności </a:t>
                      </a:r>
                      <a:r>
                        <a:rPr lang="pl-PL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nabytych dzięki udziałowi w projektach PO WER przez </a:t>
                      </a:r>
                      <a:r>
                        <a:rPr lang="pl-PL" sz="1500" b="1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pracowników administracyjnych</a:t>
                      </a:r>
                      <a:r>
                        <a:rPr lang="pl-PL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sektora ochrony zdrowia zawodów medycznych w stosunku do ich aktualnych potrzeb (kryterium adekwatności i użyteczności)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4877696"/>
                  </a:ext>
                </a:extLst>
              </a:tr>
              <a:tr h="79454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 nowych potrzeb szkoleniowych </a:t>
                      </a:r>
                      <a:r>
                        <a:rPr lang="pl-PL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pracowników sektora ochrony zdrowia oraz tych, w ramach których wsparcie było niewystarczające (kryterium adekwatności)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500040"/>
                  </a:ext>
                </a:extLst>
              </a:tr>
              <a:tr h="116528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Identyfikacja najbardziej skutecznych i adekwatnych form wsparcia </a:t>
                      </a:r>
                      <a:r>
                        <a:rPr lang="pl-PL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oraz metod przekazywania wiedzy pracownikom sektora ochrony zdrowia w ramach PO WER w kontekście zaprogramowania przyszłego wsparcia z EFS+ (kryterium adekwatności i skuteczności)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3653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957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Działania objęte badaniem (1)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12" name="Obraz 11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BE4C4A4F-1040-4B5D-B672-76739FA18B6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01612B04-9227-4BCA-B463-7E1905F16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954836"/>
              </p:ext>
            </p:extLst>
          </p:nvPr>
        </p:nvGraphicFramePr>
        <p:xfrm>
          <a:off x="330251" y="1381305"/>
          <a:ext cx="8483496" cy="4542874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241748">
                  <a:extLst>
                    <a:ext uri="{9D8B030D-6E8A-4147-A177-3AD203B41FA5}">
                      <a16:colId xmlns:a16="http://schemas.microsoft.com/office/drawing/2014/main" val="2921463061"/>
                    </a:ext>
                  </a:extLst>
                </a:gridCol>
                <a:gridCol w="4241748">
                  <a:extLst>
                    <a:ext uri="{9D8B030D-6E8A-4147-A177-3AD203B41FA5}">
                      <a16:colId xmlns:a16="http://schemas.microsoft.com/office/drawing/2014/main" val="400333630"/>
                    </a:ext>
                  </a:extLst>
                </a:gridCol>
              </a:tblGrid>
              <a:tr h="400859">
                <a:tc>
                  <a:txBody>
                    <a:bodyPr/>
                    <a:lstStyle/>
                    <a:p>
                      <a:pPr marL="90488" indent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5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5.2 PO WER</a:t>
                      </a:r>
                      <a:endParaRPr lang="pl-PL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6" marR="679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5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5.4 PO WER</a:t>
                      </a:r>
                      <a:endParaRPr lang="pl-PL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6" marR="67936" marT="0" marB="0" anchor="ctr"/>
                </a:tc>
                <a:extLst>
                  <a:ext uri="{0D108BD9-81ED-4DB2-BD59-A6C34878D82A}">
                    <a16:rowId xmlns:a16="http://schemas.microsoft.com/office/drawing/2014/main" val="1832799590"/>
                  </a:ext>
                </a:extLst>
              </a:tr>
              <a:tr h="1079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Działania projakościowe i rozwiązania organizacyjne w systemie ochrony zdrowia ułatwiające dostęp do niedrogich, trwałych oraz wysokiej jakości usług zdrowotnych. 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6" marR="67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Kompetencje zawodowe i kwalifikacje kadr medycznych</a:t>
                      </a:r>
                      <a:endParaRPr lang="pl-PL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6" marR="67936" marT="0" marB="0"/>
                </a:tc>
                <a:extLst>
                  <a:ext uri="{0D108BD9-81ED-4DB2-BD59-A6C34878D82A}">
                    <a16:rowId xmlns:a16="http://schemas.microsoft.com/office/drawing/2014/main" val="3376694201"/>
                  </a:ext>
                </a:extLst>
              </a:tr>
              <a:tr h="1365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20 marca 2020 roku przeprowadzone zostały 2 nabory dotyczące szkoleń dla pracowników administracji ochrony zdrowia. Zawarto 32 umowy o dofinansowanie o wartości 46,6 mln zł (w tym wkład z EFS w wysokości ponad 39,3 mln zł).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6" marR="67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pl-PL" sz="1400" b="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</a:t>
                      </a: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marca 2020 roku przeprowadzonych zostało 7 naborów (w tym jeden pozakonkursowy).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Zawarto 89 umów o dofinansowanie o wartości 339 mln zł (w tym wkład z EFS w wysokości 285 mln zł).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6" marR="67936" marT="0" marB="0"/>
                </a:tc>
                <a:extLst>
                  <a:ext uri="{0D108BD9-81ED-4DB2-BD59-A6C34878D82A}">
                    <a16:rowId xmlns:a16="http://schemas.microsoft.com/office/drawing/2014/main" val="3575116161"/>
                  </a:ext>
                </a:extLst>
              </a:tr>
              <a:tr h="1405763">
                <a:tc>
                  <a:txBody>
                    <a:bodyPr/>
                    <a:lstStyle/>
                    <a:p>
                      <a:r>
                        <a:rPr lang="pl-PL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Szkolenia służące poprawie efektywności funkcjonowania systemu ochrony zdrowia, ze szczególnym uwzględnieniem rozwoju zdolności analitycznych i audytu wewnętrznego w jednostkach systemu ochrony zdrowia.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936" marR="67936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Szkolenia służące podnoszeniu kompetencji w obszarach związanych z potrzebami epidemiologiczno-demograficznymi, kształceniu podyplomowym lekarzy realizowanym w innych formach niż specjalizacje ze szczególnym uwzględnieniem lekarzy współpracujących z placówkami POZ.</a:t>
                      </a:r>
                      <a:endParaRPr lang="pl-PL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936" marR="67936" marT="0" marB="0"/>
                </a:tc>
                <a:extLst>
                  <a:ext uri="{0D108BD9-81ED-4DB2-BD59-A6C34878D82A}">
                    <a16:rowId xmlns:a16="http://schemas.microsoft.com/office/drawing/2014/main" val="1294177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578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Metodologia badania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244880"/>
            <a:ext cx="7886700" cy="4572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W trakcie badania wykorzystano </a:t>
            </a:r>
            <a:r>
              <a:rPr lang="pl-PL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jakościowe i ilościowe metody badawcze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. Dokonano także analizy </a:t>
            </a:r>
            <a:r>
              <a:rPr lang="pl-PL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danych zastanych.</a:t>
            </a: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DD3D3105-8CBE-4392-ACF4-8E8CAAB8FE8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BF341F46-50E5-42F7-A022-844DD7CF0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835044"/>
              </p:ext>
            </p:extLst>
          </p:nvPr>
        </p:nvGraphicFramePr>
        <p:xfrm>
          <a:off x="329783" y="1954903"/>
          <a:ext cx="8499424" cy="282952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249712">
                  <a:extLst>
                    <a:ext uri="{9D8B030D-6E8A-4147-A177-3AD203B41FA5}">
                      <a16:colId xmlns:a16="http://schemas.microsoft.com/office/drawing/2014/main" val="1447989733"/>
                    </a:ext>
                  </a:extLst>
                </a:gridCol>
                <a:gridCol w="4249712">
                  <a:extLst>
                    <a:ext uri="{9D8B030D-6E8A-4147-A177-3AD203B41FA5}">
                      <a16:colId xmlns:a16="http://schemas.microsoft.com/office/drawing/2014/main" val="352446577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Badania jakościowe 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Badania ilościowe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240262"/>
                  </a:ext>
                </a:extLst>
              </a:tr>
              <a:tr h="1638147"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50000"/>
                        </a:lnSpc>
                        <a:spcAft>
                          <a:spcPts val="800"/>
                        </a:spcAft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wywiady z koordynatorami projektów (20)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spcAft>
                          <a:spcPts val="800"/>
                        </a:spcAft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dyskusja grupowa z pracownikami medycznymi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spcAft>
                          <a:spcPts val="800"/>
                        </a:spcAft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dyskusja grupowa z pracownikami administracyjnymi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spcAft>
                          <a:spcPts val="800"/>
                        </a:spcAft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panel ekspercki z przedstawicielami administracji publicznej reprezentującymi beneficjentów pozakonkursowych</a:t>
                      </a:r>
                      <a:endParaRPr lang="pl-PL" sz="1400" b="0" dirty="0">
                        <a:effectLst/>
                        <a:latin typeface="Arial" panose="020B0604020202020204" pitchFamily="34" charset="0"/>
                        <a:ea typeface="Noto Sans Symbol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50000"/>
                        </a:lnSpc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badanie CAWI z beneficjentami </a:t>
                      </a:r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</a:t>
                      </a:r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114)</a:t>
                      </a:r>
                      <a:endParaRPr lang="pl-PL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lnSpc>
                          <a:spcPct val="150000"/>
                        </a:lnSpc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badanie CATI z pracownikami medycznymi </a:t>
                      </a:r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</a:t>
                      </a:r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1050),</a:t>
                      </a:r>
                      <a:endParaRPr lang="pl-PL" sz="1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lnSpc>
                          <a:spcPct val="150000"/>
                        </a:lnSpc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badanie CATI z pracownikami administracyjnymi </a:t>
                      </a:r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(n=530)</a:t>
                      </a:r>
                      <a:endParaRPr lang="pl-PL" sz="1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lnSpc>
                          <a:spcPct val="150000"/>
                        </a:lnSpc>
                        <a:spcAft>
                          <a:spcPts val="800"/>
                        </a:spcAft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badanie CASI z pracownikami, którzy nie zostali objęci wsparciem PO WER (n=1051)</a:t>
                      </a:r>
                      <a:endParaRPr lang="pl-PL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5912729"/>
                  </a:ext>
                </a:extLst>
              </a:tr>
            </a:tbl>
          </a:graphicData>
        </a:graphic>
      </p:graphicFrame>
      <p:sp>
        <p:nvSpPr>
          <p:cNvPr id="15" name="pole tekstowe 14">
            <a:extLst>
              <a:ext uri="{FF2B5EF4-FFF2-40B4-BE49-F238E27FC236}">
                <a16:creationId xmlns:a16="http://schemas.microsoft.com/office/drawing/2014/main" id="{70ECD49A-CF2E-4196-BF33-2024302245D2}"/>
              </a:ext>
            </a:extLst>
          </p:cNvPr>
          <p:cNvSpPr txBox="1"/>
          <p:nvPr/>
        </p:nvSpPr>
        <p:spPr>
          <a:xfrm>
            <a:off x="628649" y="4781777"/>
            <a:ext cx="8200558" cy="1345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W trakcie desk-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reseach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 przeprowadzono analizę dziedzinowych materiałów i opracowań, a także danych raportowanych w ramach konkursów i w trakcie realizacji projektów. 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Analizie poddano m.in. : dokumentację konkursową oraz projektową PO WER, w tym wszystkie wnioski o dofinasowanie projektów, dokumenty naukowe i publikacje, dane monitoringowe z systemu SL2014.</a:t>
            </a:r>
          </a:p>
        </p:txBody>
      </p:sp>
    </p:spTree>
    <p:extLst>
      <p:ext uri="{BB962C8B-B14F-4D97-AF65-F5344CB8AC3E}">
        <p14:creationId xmlns:p14="http://schemas.microsoft.com/office/powerpoint/2010/main" val="3316825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(1)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188041"/>
            <a:ext cx="7886700" cy="71265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Ocena adekwatności pozyskanej wiedzy w stosunku do aktualnych potrzeb szkoleniowych uczestników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12" name="Obraz 11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7CDAD12A-514E-4676-BE6C-60232BC1758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DAC1922-7A9E-4E81-BFBD-3EAE38DF8832}"/>
              </a:ext>
            </a:extLst>
          </p:cNvPr>
          <p:cNvSpPr txBox="1"/>
          <p:nvPr/>
        </p:nvSpPr>
        <p:spPr>
          <a:xfrm>
            <a:off x="660503" y="1919595"/>
            <a:ext cx="3927423" cy="1166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5.2: Programy szkoleń </a:t>
            </a:r>
            <a:r>
              <a:rPr lang="pl-PL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spełniają oczekiwania pracowników administracyjnych.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Pracownicy </a:t>
            </a:r>
            <a:r>
              <a:rPr lang="pl-PL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wysoko oceniają adekwatność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wiedzy i umiejętności zdobyte podczas szkoleń w stosunku do ich potrzeb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7A071301-E238-4B64-A058-58BF8C345AF9}"/>
              </a:ext>
            </a:extLst>
          </p:cNvPr>
          <p:cNvSpPr txBox="1"/>
          <p:nvPr/>
        </p:nvSpPr>
        <p:spPr>
          <a:xfrm>
            <a:off x="5066675" y="1884025"/>
            <a:ext cx="3674157" cy="889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5.4: pracownicy medyczni </a:t>
            </a:r>
            <a:r>
              <a:rPr lang="pl-PL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wysoko oceniają adekwatność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nabywanej wiedzy i umiejętności do ich potrzeb zawodowych</a:t>
            </a:r>
          </a:p>
        </p:txBody>
      </p:sp>
      <p:graphicFrame>
        <p:nvGraphicFramePr>
          <p:cNvPr id="15" name="Wykres 14" descr="Ocena adekwatności wiedzy i umiejętności zdobytych w trakcie szkoleń.&#10;Badanie CAWI z beneficjentami Działania 5.2: 8,2&#10;Badanie CATI z pracownikami administracji ochrony zdrowia: 8,9">
            <a:extLst>
              <a:ext uri="{FF2B5EF4-FFF2-40B4-BE49-F238E27FC236}">
                <a16:creationId xmlns:a16="http://schemas.microsoft.com/office/drawing/2014/main" id="{F6C9C979-519E-4FD3-84E4-E4C8B4E821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4618626"/>
              </p:ext>
            </p:extLst>
          </p:nvPr>
        </p:nvGraphicFramePr>
        <p:xfrm>
          <a:off x="541878" y="3701486"/>
          <a:ext cx="4164671" cy="1901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Wykres 15" descr="Wykres kolumnowy: badanie CAWI z beneficjentami Działania 5.4.: 8,7&#10;badanie CATI z pracownikami medycznymi: 8,6">
            <a:extLst>
              <a:ext uri="{FF2B5EF4-FFF2-40B4-BE49-F238E27FC236}">
                <a16:creationId xmlns:a16="http://schemas.microsoft.com/office/drawing/2014/main" id="{06673E73-65D8-4D6C-824E-6F7B2B10A7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4195472"/>
              </p:ext>
            </p:extLst>
          </p:nvPr>
        </p:nvGraphicFramePr>
        <p:xfrm>
          <a:off x="4692949" y="3753910"/>
          <a:ext cx="3909173" cy="1650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pole tekstowe 17">
            <a:extLst>
              <a:ext uri="{FF2B5EF4-FFF2-40B4-BE49-F238E27FC236}">
                <a16:creationId xmlns:a16="http://schemas.microsoft.com/office/drawing/2014/main" id="{CAEEC839-1F6E-4691-8987-D4A3C82D3383}"/>
              </a:ext>
            </a:extLst>
          </p:cNvPr>
          <p:cNvSpPr txBox="1"/>
          <p:nvPr/>
        </p:nvSpPr>
        <p:spPr>
          <a:xfrm>
            <a:off x="1812114" y="3201655"/>
            <a:ext cx="57888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1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Ocena adekwatności wiedzy i umiejętności zdobytych w trakcie szkoleń.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pl-PL" sz="120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Skala 0 – 10, gdzie 0 to „bardzo nieadekwatne”, a 10 to „bardzo adekwatne”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1028C4B1-B925-4236-BBFF-A8199C5258A0}"/>
              </a:ext>
            </a:extLst>
          </p:cNvPr>
          <p:cNvSpPr txBox="1"/>
          <p:nvPr/>
        </p:nvSpPr>
        <p:spPr>
          <a:xfrm>
            <a:off x="660503" y="5498248"/>
            <a:ext cx="3712020" cy="6638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100" b="1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Źródło: </a:t>
            </a:r>
            <a:r>
              <a:rPr lang="pl-PL" sz="110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badanie CAWI z beneficjentami Działania 5.2 (N=32) oraz badanie CATI z przedstawicielami pracowników administracji ochrony zdrowia (N=530)</a:t>
            </a:r>
            <a:endParaRPr lang="pl-PL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67092051-EF2D-4AEA-B757-07A9C26E28D9}"/>
              </a:ext>
            </a:extLst>
          </p:cNvPr>
          <p:cNvSpPr txBox="1"/>
          <p:nvPr/>
        </p:nvSpPr>
        <p:spPr>
          <a:xfrm>
            <a:off x="4803329" y="5526335"/>
            <a:ext cx="3680168" cy="6638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100" b="1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Źródło: </a:t>
            </a:r>
            <a:r>
              <a:rPr lang="pl-PL" sz="110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badanie CATI z przedstawicielami pracowników medycznych (N=1050) oraz badanie CAWI z beneficjentami Działania 5.4 (N=82)</a:t>
            </a:r>
            <a:endParaRPr lang="pl-PL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541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(2)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9197"/>
            <a:ext cx="7886700" cy="45720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wartościową ofertę szkoleniową składają się dopasowany do potrzeb program, przygotowani wykładowcy, ale też forma nauczania, która pozwala wykorzystać ich potencjał (czyli metodyka nauczania dopasowana do charakteru przekazywanej wiedzy i potrzeb uczestników).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Forma szkoleń oferowanych kadrze administracyjnej w ramach Działania 5.2 była dopasowana do jej potrzeb. Szkolenia, w których brali udział pracownicy medyczni w ramach Działania 5.4 także była dopasowane do ich potrzeb. Zarówno oferta merytoryczna, jak i sposób prowadzenia kursów były dla obu grup satysfakcjonujący i odpowiedni. 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ECF79D45-AB64-404E-B36E-5D1EC1981D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Wykres 10" descr="Wykres słupkowy: Pracownicy medyczni: pozytywna ocena formy udzielanego wsparcia: 88%, Pracownicy administracyjni: pozytywna ocena formy udzielanego wsparcia: 86%">
            <a:extLst>
              <a:ext uri="{FF2B5EF4-FFF2-40B4-BE49-F238E27FC236}">
                <a16:creationId xmlns:a16="http://schemas.microsoft.com/office/drawing/2014/main" id="{87BDCE2D-27C8-43EA-ACA4-74F4C0A5F5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8546473"/>
              </p:ext>
            </p:extLst>
          </p:nvPr>
        </p:nvGraphicFramePr>
        <p:xfrm>
          <a:off x="628650" y="4168926"/>
          <a:ext cx="7690891" cy="1567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pole tekstowe 11">
            <a:extLst>
              <a:ext uri="{FF2B5EF4-FFF2-40B4-BE49-F238E27FC236}">
                <a16:creationId xmlns:a16="http://schemas.microsoft.com/office/drawing/2014/main" id="{B4330210-8AFE-4CA8-8BF6-6CA960DE6D49}"/>
              </a:ext>
            </a:extLst>
          </p:cNvPr>
          <p:cNvSpPr txBox="1"/>
          <p:nvPr/>
        </p:nvSpPr>
        <p:spPr>
          <a:xfrm>
            <a:off x="1512042" y="3707261"/>
            <a:ext cx="57888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1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Ocena adekwatności wiedzy i umiejętności zdobytych w trakcie szkoleń.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pl-PL" sz="120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Skala 0 – 10, gdzie 0 to „bardzo nieadekwatne”, a 10 to „bardzo adekwatne”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DE8FB589-A0BA-4DDB-8A31-AD4976CCEC46}"/>
              </a:ext>
            </a:extLst>
          </p:cNvPr>
          <p:cNvSpPr txBox="1"/>
          <p:nvPr/>
        </p:nvSpPr>
        <p:spPr>
          <a:xfrm>
            <a:off x="1049310" y="5628582"/>
            <a:ext cx="7045377" cy="5034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200" b="1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Źródło: </a:t>
            </a:r>
            <a:r>
              <a:rPr lang="pl-PL" sz="120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badanie CATI z przedstawicielami pracowników medycznych (N=1050) oraz badanie CATI z przedstawicielami pracowników administracji ochrony zdrowia (N=530)</a:t>
            </a:r>
            <a:endParaRPr lang="pl-PL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958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(3)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B18347C2-CBA1-406A-8977-8840B62B88D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9BB73296-A106-40B8-A703-11FD867A9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673016"/>
              </p:ext>
            </p:extLst>
          </p:nvPr>
        </p:nvGraphicFramePr>
        <p:xfrm>
          <a:off x="374753" y="2201103"/>
          <a:ext cx="8394492" cy="374523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197246">
                  <a:extLst>
                    <a:ext uri="{9D8B030D-6E8A-4147-A177-3AD203B41FA5}">
                      <a16:colId xmlns:a16="http://schemas.microsoft.com/office/drawing/2014/main" val="3004810073"/>
                    </a:ext>
                  </a:extLst>
                </a:gridCol>
                <a:gridCol w="4197246">
                  <a:extLst>
                    <a:ext uri="{9D8B030D-6E8A-4147-A177-3AD203B41FA5}">
                      <a16:colId xmlns:a16="http://schemas.microsoft.com/office/drawing/2014/main" val="684057637"/>
                    </a:ext>
                  </a:extLst>
                </a:gridCol>
              </a:tblGrid>
              <a:tr h="288939">
                <a:tc>
                  <a:txBody>
                    <a:bodyPr/>
                    <a:lstStyle/>
                    <a:p>
                      <a:pPr marL="90488" indent="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5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Pracownicy administracyjni</a:t>
                      </a:r>
                      <a:endParaRPr lang="pl-PL" sz="15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5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Pracownicy medyczni</a:t>
                      </a:r>
                      <a:endParaRPr lang="pl-PL" sz="15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2810868"/>
                  </a:ext>
                </a:extLst>
              </a:tr>
              <a:tr h="884420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50000"/>
                        </a:lnSpc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pl-PL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umiejętności interpersonalne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pl-PL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kompetencje komunikacyjne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pl-PL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psychologiczne aspekty pracy w sytuacjach napięcia, presji czasu lub niedoborów kadrowych</a:t>
                      </a:r>
                      <a:endParaRPr lang="pl-P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50000"/>
                        </a:lnSpc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pl-PL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kompetencje komunikacyjne w zakresie kontaktu z dziećmi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spcAft>
                          <a:spcPts val="800"/>
                        </a:spcAft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pl-PL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kompetencje komunikacyjne w zakresie kontaktu z pacjentami dojrzałymi (seniorami)</a:t>
                      </a:r>
                      <a:endParaRPr lang="pl-P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7843448"/>
                  </a:ext>
                </a:extLst>
              </a:tr>
              <a:tr h="11803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5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Inne obszary wcześniej niezidentyfikowanych potrzeby</a:t>
                      </a:r>
                      <a:r>
                        <a:rPr lang="pl-PL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5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Inne obszary wcześniej niezidentyfikowanych potrzeby</a:t>
                      </a:r>
                      <a:r>
                        <a:rPr lang="pl-PL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8499292"/>
                  </a:ext>
                </a:extLst>
              </a:tr>
              <a:tr h="59216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buSzPts val="1200"/>
                        <a:buFont typeface="Symbol" panose="05050102010706020507" pitchFamily="18" charset="2"/>
                        <a:buNone/>
                      </a:pPr>
                      <a:r>
                        <a:rPr lang="pl-PL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zarządzanie strategiczne</a:t>
                      </a:r>
                      <a:endParaRPr lang="pl-P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800"/>
                        </a:spcAft>
                        <a:buSzPts val="1200"/>
                        <a:buFont typeface="Symbol" panose="05050102010706020507" pitchFamily="18" charset="2"/>
                        <a:buNone/>
                      </a:pPr>
                      <a:r>
                        <a:rPr lang="pl-PL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zdrowie psychiczne dzieci i młodzieży</a:t>
                      </a:r>
                      <a:endParaRPr lang="pl-P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06373"/>
                  </a:ext>
                </a:extLst>
              </a:tr>
            </a:tbl>
          </a:graphicData>
        </a:graphic>
      </p:graphicFrame>
      <p:sp>
        <p:nvSpPr>
          <p:cNvPr id="20" name="Symbol zastępczy zawartości 4">
            <a:extLst>
              <a:ext uri="{FF2B5EF4-FFF2-40B4-BE49-F238E27FC236}">
                <a16:creationId xmlns:a16="http://schemas.microsoft.com/office/drawing/2014/main" id="{4F7C6588-01F7-4A58-9261-60C8490E4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188041"/>
            <a:ext cx="7886700" cy="79447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Zdiagnozowano nowe potrzeby szkoleniowe, które koncentrują się w obszarze rozwijania kompetencji miękkich dopasowanych do zakresu obowiązków obu grup pracowników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trzałka: w dół 20">
            <a:extLst>
              <a:ext uri="{FF2B5EF4-FFF2-40B4-BE49-F238E27FC236}">
                <a16:creationId xmlns:a16="http://schemas.microsoft.com/office/drawing/2014/main" id="{968C8254-A5E2-47AC-9DE6-464AC4056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01014" y="4841304"/>
            <a:ext cx="467360" cy="467360"/>
          </a:xfrm>
          <a:prstGeom prst="downArrow">
            <a:avLst>
              <a:gd name="adj1" fmla="val 36303"/>
              <a:gd name="adj2" fmla="val 43152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22" name="Strzałka: w dół 21">
            <a:extLst>
              <a:ext uri="{FF2B5EF4-FFF2-40B4-BE49-F238E27FC236}">
                <a16:creationId xmlns:a16="http://schemas.microsoft.com/office/drawing/2014/main" id="{B826E7C8-CF1A-4B96-8BED-31D0B422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75626" y="4841304"/>
            <a:ext cx="467360" cy="467360"/>
          </a:xfrm>
          <a:prstGeom prst="downArrow">
            <a:avLst>
              <a:gd name="adj1" fmla="val 36303"/>
              <a:gd name="adj2" fmla="val 43152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8648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D622617-585D-4A62-9645-652A646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9097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Wnioski z badania (4)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012767-F66F-4C00-825A-B77842C6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6334"/>
            <a:ext cx="7886700" cy="45720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Grupy zawodowe o największym zapotrzebowaniu na dofinansowywane szkolenia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5.2: Grupą zawodową o największej potrzebie szkoleń dofinansowanych są </a:t>
            </a:r>
            <a:r>
              <a:rPr lang="pl-PL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pielęgniarki oddziałowe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. Przyczyną, dla której pielęgniarki najchętniej korzystałyby z takiej formy podnoszenia kompetencji są relatywnie niskie wynagrodzenia, co przekłada się na brak możliwości samodzielnego finansowania szkoleń.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5.4: Grupy wyróżniające się pod względem zapotrzebowania na szkolenia są: </a:t>
            </a:r>
            <a:r>
              <a:rPr lang="pl-PL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fizjoterapeuci, pielęgniarki, diagności laboratoryjni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oraz</a:t>
            </a:r>
            <a:r>
              <a:rPr lang="pl-PL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ratownicy medyczni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. Wskazany rozkład potrzeb ma swoje źródło w przekonaniu, że ze względu na dochody i obciążenie pracą przedstawiciele wskazanych zawodów najprawdopodobniej nie skorzystają z komercyjnej oferty szkoleniowej.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FB6CED4-FD1F-49BF-8A4A-8705558B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8650" y="1184223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7BB63E9F-C019-410E-8FC0-1DD1C2BDF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D3E1DFD5-A278-4BAA-B793-AB7E2CA50EBE}"/>
              </a:ext>
            </a:extLst>
          </p:cNvPr>
          <p:cNvSpPr/>
          <p:nvPr/>
        </p:nvSpPr>
        <p:spPr>
          <a:xfrm>
            <a:off x="0" y="-15336"/>
            <a:ext cx="9144000" cy="407963"/>
          </a:xfrm>
          <a:prstGeom prst="rect">
            <a:avLst/>
          </a:prstGeom>
          <a:solidFill>
            <a:srgbClr val="0078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potrzeb szkoleniowych pracowników sektora zdrowia - etap II</a:t>
            </a:r>
          </a:p>
        </p:txBody>
      </p:sp>
      <p:pic>
        <p:nvPicPr>
          <p:cNvPr id="9" name="Obraz 8" descr="Belka z logotypami: Fundusze Europejskie Wiedza Edukacja Rozwój, Rzeczpospolita Polska, Ministerstwo Zdrowia, Unia Europejska, Europejski Fundusz Społeczny">
            <a:extLst>
              <a:ext uri="{FF2B5EF4-FFF2-40B4-BE49-F238E27FC236}">
                <a16:creationId xmlns:a16="http://schemas.microsoft.com/office/drawing/2014/main" id="{8BACBE45-2615-4DA8-92E5-619D6A504C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7" y="6209075"/>
            <a:ext cx="5457825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026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2973</Words>
  <Application>Microsoft Office PowerPoint</Application>
  <PresentationFormat>Pokaz na ekranie (4:3)</PresentationFormat>
  <Paragraphs>176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Wingdings</vt:lpstr>
      <vt:lpstr>Motyw pakietu Office</vt:lpstr>
      <vt:lpstr>Analiza potrzeb szkoleniowych pracowników sektora zdrowia  Etap II</vt:lpstr>
      <vt:lpstr>Cel badania</vt:lpstr>
      <vt:lpstr>Cele szczegółowe</vt:lpstr>
      <vt:lpstr>Działania objęte badaniem (1)</vt:lpstr>
      <vt:lpstr>Metodologia badania</vt:lpstr>
      <vt:lpstr>Wnioski z badania (1)</vt:lpstr>
      <vt:lpstr>Wnioski z badania (2)</vt:lpstr>
      <vt:lpstr>Wnioski z badania (3)</vt:lpstr>
      <vt:lpstr>Wnioski z badania (4)</vt:lpstr>
      <vt:lpstr>Wnioski z badania (5)</vt:lpstr>
      <vt:lpstr>Wnioski z badania (6)</vt:lpstr>
      <vt:lpstr>Wnioski z badania (7)</vt:lpstr>
      <vt:lpstr>Wnioski z badania (8)</vt:lpstr>
      <vt:lpstr>Wnioski z badania (9)</vt:lpstr>
      <vt:lpstr>Wnioski z badania (10)</vt:lpstr>
      <vt:lpstr>Wnioski z badania (11)</vt:lpstr>
      <vt:lpstr>Wnioski z badania (12)</vt:lpstr>
      <vt:lpstr>Wnioski z badania (13)</vt:lpstr>
      <vt:lpstr>Wnioski z badania (14)</vt:lpstr>
      <vt:lpstr>Wnioski z badania (15)</vt:lpstr>
      <vt:lpstr>Wnioski z badania (16)</vt:lpstr>
      <vt:lpstr>Wnioski z badania (17)</vt:lpstr>
      <vt:lpstr>Wnioski z badania (18)</vt:lpstr>
      <vt:lpstr>Rekomendacje - zakres tematyczny</vt:lpstr>
      <vt:lpstr>Rekomendacje – forma szkoleń</vt:lpstr>
      <vt:lpstr>Rekomendacje – grupy docelowe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potrzeb szkoleniowych pracowników sektora zdrowia - etap II</dc:title>
  <dc:creator>Jakub Wróblewski</dc:creator>
  <cp:lastModifiedBy>Jakub Wróblewski</cp:lastModifiedBy>
  <cp:revision>54</cp:revision>
  <dcterms:created xsi:type="dcterms:W3CDTF">2020-12-08T12:11:47Z</dcterms:created>
  <dcterms:modified xsi:type="dcterms:W3CDTF">2020-12-15T22:05:34Z</dcterms:modified>
</cp:coreProperties>
</file>