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98" r:id="rId4"/>
    <p:sldId id="257" r:id="rId5"/>
    <p:sldId id="258" r:id="rId6"/>
    <p:sldId id="259" r:id="rId7"/>
    <p:sldId id="261" r:id="rId8"/>
    <p:sldId id="260" r:id="rId9"/>
    <p:sldId id="262" r:id="rId10"/>
    <p:sldId id="299" r:id="rId11"/>
    <p:sldId id="263" r:id="rId12"/>
    <p:sldId id="286" r:id="rId13"/>
    <p:sldId id="287" r:id="rId14"/>
    <p:sldId id="302" r:id="rId15"/>
    <p:sldId id="288" r:id="rId16"/>
    <p:sldId id="289" r:id="rId17"/>
    <p:sldId id="303" r:id="rId18"/>
    <p:sldId id="290" r:id="rId19"/>
    <p:sldId id="291" r:id="rId20"/>
    <p:sldId id="300" r:id="rId21"/>
    <p:sldId id="292" r:id="rId22"/>
    <p:sldId id="301" r:id="rId23"/>
    <p:sldId id="293" r:id="rId24"/>
    <p:sldId id="305" r:id="rId25"/>
    <p:sldId id="282" r:id="rId26"/>
    <p:sldId id="283" r:id="rId27"/>
    <p:sldId id="284" r:id="rId28"/>
    <p:sldId id="306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271" autoAdjust="0"/>
  </p:normalViewPr>
  <p:slideViewPr>
    <p:cSldViewPr snapToGrid="0">
      <p:cViewPr varScale="1">
        <p:scale>
          <a:sx n="68" d="100"/>
          <a:sy n="68" d="100"/>
        </p:scale>
        <p:origin x="11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Ewelina\Dropbox\EU%20Polska-Saksonia\11.%20Raport%20ko&#324;cowy\Badania%20ilo&#347;ciowe\3.%20Projekty%20-%20baza%20danych,%20obliczenia%20i%20wykres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Ewelina\Dropbox\EU%20Polska-Saksonia\11.%20Raport%20ko&#324;cowy\Badania%20ilo&#347;ciowe\3.%20Projekty%20-%20baza%20danych,%20obliczenia%20i%20wykres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026788194444446"/>
          <c:y val="0.21346857684456105"/>
          <c:w val="0.37178171478565181"/>
          <c:h val="0.61963619130941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F549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E1-4ECF-BEF3-1794176C8E17}"/>
              </c:ext>
            </c:extLst>
          </c:dPt>
          <c:dPt>
            <c:idx val="1"/>
            <c:bubble3D val="0"/>
            <c:spPr>
              <a:solidFill>
                <a:srgbClr val="2F54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E1-4ECF-BEF3-1794176C8E17}"/>
              </c:ext>
            </c:extLst>
          </c:dPt>
          <c:dPt>
            <c:idx val="2"/>
            <c:bubble3D val="0"/>
            <c:spPr>
              <a:solidFill>
                <a:srgbClr val="6D91D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E1-4ECF-BEF3-1794176C8E17}"/>
              </c:ext>
            </c:extLst>
          </c:dPt>
          <c:dPt>
            <c:idx val="3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E1-4ECF-BEF3-1794176C8E1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E1-4ECF-BEF3-1794176C8E17}"/>
              </c:ext>
            </c:extLst>
          </c:dPt>
          <c:dPt>
            <c:idx val="5"/>
            <c:bubble3D val="0"/>
            <c:spPr>
              <a:solidFill>
                <a:srgbClr val="FF82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E1-4ECF-BEF3-1794176C8E17}"/>
              </c:ext>
            </c:extLst>
          </c:dPt>
          <c:dLbls>
            <c:dLbl>
              <c:idx val="0"/>
              <c:layout>
                <c:manualLayout>
                  <c:x val="0.1421570428696412"/>
                  <c:y val="-0.1322776319626713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0E4499-F91C-4908-96A0-B32EEC654873}" type="CATEGORYNAME">
                      <a:rPr lang="nl-NL"/>
                      <a:pPr>
                        <a:defRPr/>
                      </a:pPr>
                      <a:t>[NAZWA KATEGORII]</a:t>
                    </a:fld>
                    <a:endParaRPr lang="nl-NL"/>
                  </a:p>
                  <a:p>
                    <a:pPr>
                      <a:defRPr/>
                    </a:pPr>
                    <a:r>
                      <a:rPr lang="nl-NL"/>
                      <a:t>31%; </a:t>
                    </a:r>
                    <a:fld id="{C2EE1DE7-AD6F-40D8-B7A0-371EE0F153F4}" type="VALUE">
                      <a:rPr lang="nl-NL"/>
                      <a:pPr>
                        <a:defRPr/>
                      </a:pPr>
                      <a:t>[WARTOŚĆ]</a:t>
                    </a:fld>
                    <a:r>
                      <a:rPr lang="nl-NL"/>
                      <a:t> mln EUR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2F5496">
                      <a:lumMod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41666666666666"/>
                      <c:h val="0.160810367454068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E1-4ECF-BEF3-1794176C8E17}"/>
                </c:ext>
              </c:extLst>
            </c:dLbl>
            <c:dLbl>
              <c:idx val="1"/>
              <c:layout>
                <c:manualLayout>
                  <c:x val="0.17137007874015747"/>
                  <c:y val="0.1033603091280255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3E906E-9822-4857-8E18-B3EBE7346FBB}" type="CATEGORYNAME">
                      <a:rPr lang="nl-NL"/>
                      <a:pPr>
                        <a:defRPr/>
                      </a:pPr>
                      <a:t>[NAZWA KATEGORII]</a:t>
                    </a:fld>
                    <a:endParaRPr lang="nl-NL"/>
                  </a:p>
                  <a:p>
                    <a:pPr>
                      <a:defRPr/>
                    </a:pPr>
                    <a:r>
                      <a:rPr lang="nl-NL"/>
                      <a:t>19%; </a:t>
                    </a:r>
                    <a:fld id="{E0342D91-C668-4F3E-981E-4072E8725E27}" type="VALUE">
                      <a:rPr lang="nl-NL"/>
                      <a:pPr>
                        <a:defRPr/>
                      </a:pPr>
                      <a:t>[WARTOŚĆ]</a:t>
                    </a:fld>
                    <a:r>
                      <a:rPr lang="nl-NL"/>
                      <a:t> mln EUR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2F5496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6111111111112"/>
                      <c:h val="0.160810367454068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E1-4ECF-BEF3-1794176C8E17}"/>
                </c:ext>
              </c:extLst>
            </c:dLbl>
            <c:dLbl>
              <c:idx val="2"/>
              <c:layout>
                <c:manualLayout>
                  <c:x val="-8.6714020122484733E-2"/>
                  <c:y val="0.1763768462331753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FA8768-8339-434E-9BAB-A89EDDEE7713}" type="CATEGORYNAME">
                      <a:rPr lang="nl-NL"/>
                      <a:pPr>
                        <a:defRPr/>
                      </a:pPr>
                      <a:t>[NAZWA KATEGORII]</a:t>
                    </a:fld>
                    <a:endParaRPr lang="nl-NL" dirty="0"/>
                  </a:p>
                  <a:p>
                    <a:pPr>
                      <a:defRPr/>
                    </a:pPr>
                    <a:r>
                      <a:rPr lang="nl-NL" dirty="0"/>
                      <a:t>14%; </a:t>
                    </a:r>
                    <a:fld id="{C8918267-E882-4BDC-A0B3-BA366B29CDFA}" type="VALUE">
                      <a:rPr lang="nl-NL" smtClean="0"/>
                      <a:pPr>
                        <a:defRPr/>
                      </a:pPr>
                      <a:t>[WARTOŚĆ]</a:t>
                    </a:fld>
                    <a:r>
                      <a:rPr lang="nl-NL" dirty="0"/>
                      <a:t> mln EUR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6D91D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79658792650913"/>
                      <c:h val="0.16675634295713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E1-4ECF-BEF3-1794176C8E17}"/>
                </c:ext>
              </c:extLst>
            </c:dLbl>
            <c:dLbl>
              <c:idx val="3"/>
              <c:layout>
                <c:manualLayout>
                  <c:x val="-0.17190208333333334"/>
                  <c:y val="-1.37715769903762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AEC8EB-0806-4AA4-9C52-3476DDD3BEEB}" type="CATEGORYNAME">
                      <a:rPr lang="nl-NL"/>
                      <a:pPr>
                        <a:defRPr/>
                      </a:pPr>
                      <a:t>[NAZWA KATEGORII]</a:t>
                    </a:fld>
                    <a:endParaRPr lang="nl-NL" dirty="0"/>
                  </a:p>
                  <a:p>
                    <a:pPr>
                      <a:defRPr/>
                    </a:pPr>
                    <a:r>
                      <a:rPr lang="nl-NL" dirty="0"/>
                      <a:t>30%; </a:t>
                    </a:r>
                    <a:fld id="{0F65B81E-1A42-4D13-8F9C-2C95DE4DE927}" type="VALUE">
                      <a:rPr lang="nl-NL"/>
                      <a:pPr>
                        <a:defRPr/>
                      </a:pPr>
                      <a:t>[WARTOŚĆ]</a:t>
                    </a:fld>
                    <a:r>
                      <a:rPr lang="nl-NL" dirty="0"/>
                      <a:t> mln EUR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73600174978126"/>
                      <c:h val="0.166458515602216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6E1-4ECF-BEF3-1794176C8E17}"/>
                </c:ext>
              </c:extLst>
            </c:dLbl>
            <c:dLbl>
              <c:idx val="4"/>
              <c:layout>
                <c:manualLayout>
                  <c:x val="-3.6019685039370128E-2"/>
                  <c:y val="-0.165026799980525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1C2419-6203-4EC4-A107-5E6D547D14A5}" type="CATEGORYNAME">
                      <a:rPr lang="nl-NL"/>
                      <a:pPr>
                        <a:defRPr/>
                      </a:pPr>
                      <a:t>[NAZWA KATEGORII]</a:t>
                    </a:fld>
                    <a:endParaRPr lang="nl-NL"/>
                  </a:p>
                  <a:p>
                    <a:pPr>
                      <a:defRPr/>
                    </a:pPr>
                    <a:r>
                      <a:rPr lang="nl-NL"/>
                      <a:t>6%; </a:t>
                    </a:r>
                    <a:fld id="{DB6F8378-60F4-45C8-ACCB-C12CE47D1080}" type="VALUE">
                      <a:rPr lang="nl-NL"/>
                      <a:pPr>
                        <a:defRPr/>
                      </a:pPr>
                      <a:t>[WARTOŚĆ]</a:t>
                    </a:fld>
                    <a:r>
                      <a:rPr lang="nl-NL"/>
                      <a:t> mln EUR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90857392825897"/>
                      <c:h val="0.1608092738407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6E1-4ECF-BEF3-1794176C8E17}"/>
                </c:ext>
              </c:extLst>
            </c:dLbl>
            <c:dLbl>
              <c:idx val="5"/>
              <c:layout>
                <c:manualLayout>
                  <c:x val="-0.12347222222222222"/>
                  <c:y val="-0.15433101851851852"/>
                </c:manualLayout>
              </c:layout>
              <c:spPr>
                <a:noFill/>
                <a:ln w="12700">
                  <a:solidFill>
                    <a:srgbClr val="FF8205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E1-4ECF-BEF3-1794176C8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OP 1</c:v>
                </c:pt>
                <c:pt idx="1">
                  <c:v>OP 2</c:v>
                </c:pt>
                <c:pt idx="2">
                  <c:v>OP 3</c:v>
                </c:pt>
                <c:pt idx="3">
                  <c:v>OP 4</c:v>
                </c:pt>
                <c:pt idx="4">
                  <c:v>OP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21.66</c:v>
                </c:pt>
                <c:pt idx="1">
                  <c:v>12.98</c:v>
                </c:pt>
                <c:pt idx="2">
                  <c:v>10.14</c:v>
                </c:pt>
                <c:pt idx="3">
                  <c:v>21.01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E1-4ECF-BEF3-1794176C8E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Intensywność</a:t>
            </a:r>
          </a:p>
        </c:rich>
      </c:tx>
      <c:layout>
        <c:manualLayout>
          <c:xMode val="edge"/>
          <c:yMode val="edge"/>
          <c:x val="0.291463749152756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6094916079916322E-2"/>
          <c:y val="0.17894582358420985"/>
          <c:w val="0.5865477574685386"/>
          <c:h val="0.8046266549615479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E6-4CD8-988F-191F83055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E6-4CD8-988F-191F830557EA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E6-4CD8-988F-191F83055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E6-4CD8-988F-191F830557E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E6-4CD8-988F-191F830557EA}"/>
              </c:ext>
            </c:extLst>
          </c:dPt>
          <c:dLbls>
            <c:dLbl>
              <c:idx val="0"/>
              <c:layout>
                <c:manualLayout>
                  <c:x val="9.069717379579291E-2"/>
                  <c:y val="-0.303472701889983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9096A0-5E4F-43AF-A562-DD35BBABF4AF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BE0BA368-DDEB-46CB-9391-C1FB768021EE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2829077306952"/>
                      <c:h val="0.137364799411620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1E6-4CD8-988F-191F830557EA}"/>
                </c:ext>
              </c:extLst>
            </c:dLbl>
            <c:dLbl>
              <c:idx val="1"/>
              <c:layout>
                <c:manualLayout>
                  <c:x val="-2.2061723619901486E-2"/>
                  <c:y val="0.16781098942940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23FC28-1AFA-4524-9200-0559823625FC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3D8164ED-CB2B-4BB6-BBBA-6C1E2B288E91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2829077306952"/>
                      <c:h val="0.137364799411620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1E6-4CD8-988F-191F830557EA}"/>
                </c:ext>
              </c:extLst>
            </c:dLbl>
            <c:dLbl>
              <c:idx val="2"/>
              <c:layout>
                <c:manualLayout>
                  <c:x val="-0.12692114715625794"/>
                  <c:y val="-0.151030757592282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F53DC4-5595-48B8-9FB7-44287B5E3842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1A54AD7B-A0B9-455E-97A8-0C8E6B782478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2829077306952"/>
                      <c:h val="0.137364799411620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1E6-4CD8-988F-191F830557EA}"/>
                </c:ext>
              </c:extLst>
            </c:dLbl>
            <c:dLbl>
              <c:idx val="3"/>
              <c:layout>
                <c:manualLayout>
                  <c:x val="-0.11867291905790522"/>
                  <c:y val="-0.15488308562880093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7-71E6-4CD8-988F-191F830557EA}"/>
                </c:ext>
              </c:extLst>
            </c:dLbl>
            <c:dLbl>
              <c:idx val="4"/>
              <c:layout>
                <c:manualLayout>
                  <c:x val="0.19229408180679078"/>
                  <c:y val="-0.14914667504995646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80847630582173"/>
                      <c:h val="0.14323817215374665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9-71E6-4CD8-988F-191F830557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'Obli. - partnerstwo'!$B$87:$B$89</c:f>
              <c:strCache>
                <c:ptCount val="3"/>
                <c:pt idx="0">
                  <c:v>Bardzo wysoka ocena</c:v>
                </c:pt>
                <c:pt idx="1">
                  <c:v>Wysoka ocean</c:v>
                </c:pt>
                <c:pt idx="2">
                  <c:v>Przeciętna ocena</c:v>
                </c:pt>
              </c:strCache>
            </c:strRef>
          </c:cat>
          <c:val>
            <c:numRef>
              <c:f>'Obli. - partnerstwo'!$H$87:$H$89</c:f>
              <c:numCache>
                <c:formatCode>0.0%</c:formatCode>
                <c:ptCount val="3"/>
                <c:pt idx="0">
                  <c:v>0.42922374429223742</c:v>
                </c:pt>
                <c:pt idx="1">
                  <c:v>0.45662100456621002</c:v>
                </c:pt>
                <c:pt idx="2">
                  <c:v>0.11415525114155251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'Obli. - partnerstwo'!$I$87:$I$89</c15:f>
                <c15:dlblRangeCache>
                  <c:ptCount val="3"/>
                  <c:pt idx="0">
                    <c:v>94</c:v>
                  </c:pt>
                  <c:pt idx="1">
                    <c:v>100</c:v>
                  </c:pt>
                  <c:pt idx="2">
                    <c:v>25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71E6-4CD8-988F-191F830557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Jakość</a:t>
            </a:r>
          </a:p>
        </c:rich>
      </c:tx>
      <c:layout>
        <c:manualLayout>
          <c:xMode val="edge"/>
          <c:yMode val="edge"/>
          <c:x val="0.407998403701248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030442846777195"/>
          <c:y val="0.18276245815012754"/>
          <c:w val="0.58268823343981957"/>
          <c:h val="0.8037148534869483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5F-4D15-930A-95F8AF0509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5F-4D15-930A-95F8AF0509EB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5F-4D15-930A-95F8AF0509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5F-4D15-930A-95F8AF0509EB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5F-4D15-930A-95F8AF0509EB}"/>
              </c:ext>
            </c:extLst>
          </c:dPt>
          <c:dLbls>
            <c:dLbl>
              <c:idx val="0"/>
              <c:layout>
                <c:manualLayout>
                  <c:x val="7.5165163206431559E-2"/>
                  <c:y val="-0.358245540474765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D7F8A0-F5DF-46E0-87D7-2F3F6B462FC3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3F9ADB7C-FCFA-4159-BFBF-4499E3354252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0319936148049"/>
                      <c:h val="0.137364799411620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15F-4D15-930A-95F8AF0509EB}"/>
                </c:ext>
              </c:extLst>
            </c:dLbl>
            <c:dLbl>
              <c:idx val="1"/>
              <c:layout>
                <c:manualLayout>
                  <c:x val="-0.12582340807816955"/>
                  <c:y val="2.5049188847097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6D56FC-C349-4C27-8762-3BD209325F67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A440FD96-B63E-46F4-8F78-3BCE927EEB9B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0319936148049"/>
                      <c:h val="0.137364799411620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15F-4D15-930A-95F8AF0509EB}"/>
                </c:ext>
              </c:extLst>
            </c:dLbl>
            <c:dLbl>
              <c:idx val="2"/>
              <c:layout>
                <c:manualLayout>
                  <c:x val="-0.16767596488142747"/>
                  <c:y val="-0.126905519250865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FB0D12-2ACD-4E7D-B29D-5FEAA6827ACA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B43121D2-C301-425A-B72C-64F14C9B4655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0319936148049"/>
                      <c:h val="0.1373647994116207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15F-4D15-930A-95F8AF0509EB}"/>
                </c:ext>
              </c:extLst>
            </c:dLbl>
            <c:dLbl>
              <c:idx val="3"/>
              <c:layout>
                <c:manualLayout>
                  <c:x val="-0.11867291905790522"/>
                  <c:y val="-0.15488308562880093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7-815F-4D15-930A-95F8AF0509EB}"/>
                </c:ext>
              </c:extLst>
            </c:dLbl>
            <c:dLbl>
              <c:idx val="4"/>
              <c:layout>
                <c:manualLayout>
                  <c:x val="0.19229408180679078"/>
                  <c:y val="-0.14914667504995646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80847630582173"/>
                      <c:h val="0.14323817215374665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9-815F-4D15-930A-95F8AF050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'Obli. - partnerstwo'!$B$87:$B$89</c:f>
              <c:strCache>
                <c:ptCount val="3"/>
                <c:pt idx="0">
                  <c:v>Bardzo wysoka ocena</c:v>
                </c:pt>
                <c:pt idx="1">
                  <c:v>Wysoka ocean</c:v>
                </c:pt>
                <c:pt idx="2">
                  <c:v>Przeciętna ocena</c:v>
                </c:pt>
              </c:strCache>
            </c:strRef>
          </c:cat>
          <c:val>
            <c:numRef>
              <c:f>'Obli. - partnerstwo'!$C$87:$C$89</c:f>
              <c:numCache>
                <c:formatCode>0.0%</c:formatCode>
                <c:ptCount val="3"/>
                <c:pt idx="0">
                  <c:v>0.51141552511415522</c:v>
                </c:pt>
                <c:pt idx="1">
                  <c:v>0.42465753424657532</c:v>
                </c:pt>
                <c:pt idx="2">
                  <c:v>6.3926940639269403E-2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'Obli. - partnerstwo'!$D$87:$D$89</c15:f>
                <c15:dlblRangeCache>
                  <c:ptCount val="3"/>
                  <c:pt idx="0">
                    <c:v>112</c:v>
                  </c:pt>
                  <c:pt idx="1">
                    <c:v>93</c:v>
                  </c:pt>
                  <c:pt idx="2">
                    <c:v>14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815F-4D15-930A-95F8AF0509E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69790764645469"/>
          <c:y val="0"/>
          <c:w val="0.68315798611111123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A-4660-A50A-E88B7CCEA62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DA-4660-A50A-E88B7CCEA628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DA-4660-A50A-E88B7CCEA6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DA-4660-A50A-E88B7CCEA628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DA-4660-A50A-E88B7CCEA628}"/>
              </c:ext>
            </c:extLst>
          </c:dPt>
          <c:dLbls>
            <c:dLbl>
              <c:idx val="0"/>
              <c:layout>
                <c:manualLayout>
                  <c:x val="0.14580754186485234"/>
                  <c:y val="-6.7697692353325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E5425F-7956-494E-B7FF-C6A6247F90C1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8EFDD8C0-153C-40B0-A6D3-3629DABA44F5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7795129910334"/>
                      <c:h val="0.170848905499199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2DA-4660-A50A-E88B7CCEA628}"/>
                </c:ext>
              </c:extLst>
            </c:dLbl>
            <c:dLbl>
              <c:idx val="1"/>
              <c:layout>
                <c:manualLayout>
                  <c:x val="0.2427242326344885"/>
                  <c:y val="4.9914991942932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873490-00F0-445B-B200-F62D36B706E3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2D161B5B-A007-4333-99A4-7D185471078A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7795129910334"/>
                      <c:h val="0.137209467876846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2DA-4660-A50A-E88B7CCEA628}"/>
                </c:ext>
              </c:extLst>
            </c:dLbl>
            <c:dLbl>
              <c:idx val="2"/>
              <c:layout>
                <c:manualLayout>
                  <c:x val="-0.14674047797679315"/>
                  <c:y val="-0.105177670997211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373AA6-52CA-413A-96FC-B3CD89D407DB}" type="CELLRANG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[ZAKRES KOMÓREK]</a:t>
                    </a:fld>
                    <a:r>
                      <a:rPr lang="en-US" baseline="0"/>
                      <a:t>; </a:t>
                    </a:r>
                    <a:fld id="{39F42B75-48A2-4566-A7B7-18AE1E7B0A3A}" type="VALUE">
                      <a:rPr lang="en-US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7795129910334"/>
                      <c:h val="0.170848905499199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2DA-4660-A50A-E88B7CCEA628}"/>
                </c:ext>
              </c:extLst>
            </c:dLbl>
            <c:dLbl>
              <c:idx val="3"/>
              <c:layout>
                <c:manualLayout>
                  <c:x val="-0.11867291905790522"/>
                  <c:y val="-0.15488308562880093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7-32DA-4660-A50A-E88B7CCEA628}"/>
                </c:ext>
              </c:extLst>
            </c:dLbl>
            <c:dLbl>
              <c:idx val="4"/>
              <c:layout>
                <c:manualLayout>
                  <c:x val="0.19229408180679078"/>
                  <c:y val="-0.14914667504995646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80847630582173"/>
                      <c:h val="0.14323817215374665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9-32DA-4660-A50A-E88B7CCEA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'Obli. trwałość'!$B$129:$B$131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'Obli. trwałość'!$C$129:$C$131</c:f>
              <c:numCache>
                <c:formatCode>0.0%</c:formatCode>
                <c:ptCount val="3"/>
                <c:pt idx="0">
                  <c:v>0.27397260273972601</c:v>
                </c:pt>
                <c:pt idx="1">
                  <c:v>0.40182648401826482</c:v>
                </c:pt>
                <c:pt idx="2">
                  <c:v>0.32420091324200911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'Obli. trwałość'!$K$122:$K$124</c15:f>
                <c15:dlblRangeCache>
                  <c:ptCount val="3"/>
                  <c:pt idx="0">
                    <c:v>60</c:v>
                  </c:pt>
                  <c:pt idx="1">
                    <c:v>88</c:v>
                  </c:pt>
                  <c:pt idx="2">
                    <c:v>71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2DA-4660-A50A-E88B7CCEA62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66281451137437"/>
          <c:y val="0.37524758028248301"/>
          <c:w val="0.26413539006587522"/>
          <c:h val="0.38699381711412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'Obli. - zas. horyzontalne'!$B$13</c:f>
              <c:strCache>
                <c:ptCount val="1"/>
                <c:pt idx="0">
                  <c:v>1 - bardzo mały stopień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612037016926539E-3"/>
                  <c:y val="0.194027777777777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AB-4D6D-B967-0E9B1F750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Tekst podstawowy)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'Obli. - zas. horyzontalne'!$C$13</c:f>
              <c:numCache>
                <c:formatCode>0.0%</c:formatCode>
                <c:ptCount val="1"/>
                <c:pt idx="0">
                  <c:v>4.5662100456621002E-3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B-4D6D-B967-0E9B1F750089}"/>
            </c:ext>
          </c:extLst>
        </c:ser>
        <c:ser>
          <c:idx val="1"/>
          <c:order val="1"/>
          <c:tx>
            <c:strRef>
              <c:f>'Obli. - zas. horyzontalne'!$B$14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122407403385308E-2"/>
                  <c:y val="-0.194027777777777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AB-4D6D-B967-0E9B1F750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Tekst podstawowy)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'Obli. - zas. horyzontalne'!$C$14</c:f>
              <c:numCache>
                <c:formatCode>0.0%</c:formatCode>
                <c:ptCount val="1"/>
                <c:pt idx="0">
                  <c:v>3.1963470319634701E-2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AB-4D6D-B967-0E9B1F750089}"/>
            </c:ext>
          </c:extLst>
        </c:ser>
        <c:ser>
          <c:idx val="2"/>
          <c:order val="2"/>
          <c:tx>
            <c:strRef>
              <c:f>'Obli. - zas. horyzontalne'!$B$15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(Tekst podstawowy)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'Obli. - zas. horyzontalne'!$C$15</c:f>
              <c:numCache>
                <c:formatCode>0.0%</c:formatCode>
                <c:ptCount val="1"/>
                <c:pt idx="0">
                  <c:v>0.17808219178082191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AB-4D6D-B967-0E9B1F750089}"/>
            </c:ext>
          </c:extLst>
        </c:ser>
        <c:ser>
          <c:idx val="3"/>
          <c:order val="3"/>
          <c:tx>
            <c:strRef>
              <c:f>'Obli. - zas. horyzontalne'!$B$16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(Tekst podstawowy)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'Obli. - zas. horyzontalne'!$C$16</c:f>
              <c:numCache>
                <c:formatCode>0.0%</c:formatCode>
                <c:ptCount val="1"/>
                <c:pt idx="0">
                  <c:v>0.32420091324200911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AB-4D6D-B967-0E9B1F750089}"/>
            </c:ext>
          </c:extLst>
        </c:ser>
        <c:ser>
          <c:idx val="4"/>
          <c:order val="4"/>
          <c:tx>
            <c:strRef>
              <c:f>'Obli. - zas. horyzontalne'!$B$17</c:f>
              <c:strCache>
                <c:ptCount val="1"/>
                <c:pt idx="0">
                  <c:v>5 - bardzo duży stopień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(Tekst podstawowy)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'Obli. - zas. horyzontalne'!$C$17</c:f>
              <c:numCache>
                <c:formatCode>0.0%</c:formatCode>
                <c:ptCount val="1"/>
                <c:pt idx="0">
                  <c:v>0.46118721461187212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B-4D6D-B967-0E9B1F7500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628112672"/>
        <c:axId val="628116992"/>
      </c:barChart>
      <c:catAx>
        <c:axId val="62811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8116992"/>
        <c:crosses val="autoZero"/>
        <c:auto val="1"/>
        <c:lblAlgn val="ctr"/>
        <c:lblOffset val="100"/>
        <c:noMultiLvlLbl val="0"/>
      </c:catAx>
      <c:valAx>
        <c:axId val="62811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Tekst podstawowy)"/>
                <a:ea typeface="+mn-ea"/>
                <a:cs typeface="+mn-cs"/>
              </a:defRPr>
            </a:pPr>
            <a:endParaRPr lang="pl-PL"/>
          </a:p>
        </c:txPr>
        <c:crossAx val="62811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959722222222231E-2"/>
          <c:y val="0.79825416666666671"/>
          <c:w val="0.91644166666666671"/>
          <c:h val="0.14882916666666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Tekst podstawowy)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>
          <a:latin typeface="Calibri (Tekst podstawowy)"/>
        </a:defRPr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71074-8337-4203-A7BF-37FBAC01B4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67324B-B3F4-4976-B72B-DCC07D16D698}">
      <dgm:prSet phldrT="[Tekst]" custT="1"/>
      <dgm:spPr/>
      <dgm:t>
        <a:bodyPr/>
        <a:lstStyle/>
        <a:p>
          <a:r>
            <a:rPr lang="pl-PL" sz="1400" b="1" dirty="0"/>
            <a:t>SKUTECZNOŚĆ</a:t>
          </a:r>
        </a:p>
        <a:p>
          <a:r>
            <a:rPr lang="pl-PL" sz="1400" dirty="0"/>
            <a:t>W jakim stopniu założone cele zostały osiągnięte?</a:t>
          </a:r>
        </a:p>
      </dgm:t>
    </dgm:pt>
    <dgm:pt modelId="{ED2F41FB-3A82-4CA1-ADA1-AD3B2D2C4136}" type="parTrans" cxnId="{A6698017-3035-4FE0-B819-D84B98B86B23}">
      <dgm:prSet/>
      <dgm:spPr/>
      <dgm:t>
        <a:bodyPr/>
        <a:lstStyle/>
        <a:p>
          <a:endParaRPr lang="pl-PL" sz="1400"/>
        </a:p>
      </dgm:t>
    </dgm:pt>
    <dgm:pt modelId="{9A6698B4-365A-4983-8D9C-D34DE3578008}" type="sibTrans" cxnId="{A6698017-3035-4FE0-B819-D84B98B86B23}">
      <dgm:prSet/>
      <dgm:spPr/>
      <dgm:t>
        <a:bodyPr/>
        <a:lstStyle/>
        <a:p>
          <a:endParaRPr lang="pl-PL" sz="1400"/>
        </a:p>
      </dgm:t>
    </dgm:pt>
    <dgm:pt modelId="{65AC4B15-615A-45E3-ABBB-BAA32C864D3F}">
      <dgm:prSet phldrT="[Tekst]" custT="1"/>
      <dgm:spPr/>
      <dgm:t>
        <a:bodyPr/>
        <a:lstStyle/>
        <a:p>
          <a:r>
            <a:rPr lang="pl-PL" sz="1400" b="1" dirty="0"/>
            <a:t>EFEKTYWNOŚĆ</a:t>
          </a:r>
        </a:p>
        <a:p>
          <a:r>
            <a:rPr lang="pl-PL" sz="1400" dirty="0"/>
            <a:t>W jakim stopniu poniesione nakłady są ekonomiczne?</a:t>
          </a:r>
        </a:p>
      </dgm:t>
    </dgm:pt>
    <dgm:pt modelId="{57999C47-50DF-497E-9875-03C461CF6CDA}" type="parTrans" cxnId="{93ADFE68-068F-493C-A5B9-7DA0C0AAA1E8}">
      <dgm:prSet/>
      <dgm:spPr/>
      <dgm:t>
        <a:bodyPr/>
        <a:lstStyle/>
        <a:p>
          <a:endParaRPr lang="pl-PL" sz="1400"/>
        </a:p>
      </dgm:t>
    </dgm:pt>
    <dgm:pt modelId="{34A289C7-9ECB-46EC-8143-7C84726C13CA}" type="sibTrans" cxnId="{93ADFE68-068F-493C-A5B9-7DA0C0AAA1E8}">
      <dgm:prSet/>
      <dgm:spPr/>
      <dgm:t>
        <a:bodyPr/>
        <a:lstStyle/>
        <a:p>
          <a:endParaRPr lang="pl-PL" sz="1400"/>
        </a:p>
      </dgm:t>
    </dgm:pt>
    <dgm:pt modelId="{FABAFBE4-42D5-4E75-8C9F-C82BAD63C05B}">
      <dgm:prSet phldrT="[Tekst]" custT="1"/>
      <dgm:spPr/>
      <dgm:t>
        <a:bodyPr/>
        <a:lstStyle/>
        <a:p>
          <a:r>
            <a:rPr lang="pl-PL" sz="1400" b="1" dirty="0"/>
            <a:t>UŻYTECZNOŚĆ</a:t>
          </a:r>
        </a:p>
        <a:p>
          <a:r>
            <a:rPr lang="pl-PL" sz="1400" dirty="0"/>
            <a:t>Na ile rzeczywiste efekty Programu są zgodne z potrzebami jego odbiorców?</a:t>
          </a:r>
        </a:p>
      </dgm:t>
    </dgm:pt>
    <dgm:pt modelId="{6BA915C5-A5CA-4649-A2C0-6BF3560E4268}" type="parTrans" cxnId="{4F0C6F98-5864-4ED9-829B-0E64E76164EB}">
      <dgm:prSet/>
      <dgm:spPr/>
      <dgm:t>
        <a:bodyPr/>
        <a:lstStyle/>
        <a:p>
          <a:endParaRPr lang="pl-PL" sz="1400"/>
        </a:p>
      </dgm:t>
    </dgm:pt>
    <dgm:pt modelId="{0D8F27E5-B7FB-478F-82D9-0DD7C1ED68BF}" type="sibTrans" cxnId="{4F0C6F98-5864-4ED9-829B-0E64E76164EB}">
      <dgm:prSet/>
      <dgm:spPr/>
      <dgm:t>
        <a:bodyPr/>
        <a:lstStyle/>
        <a:p>
          <a:endParaRPr lang="pl-PL" sz="1400"/>
        </a:p>
      </dgm:t>
    </dgm:pt>
    <dgm:pt modelId="{051E25CA-5C0E-450B-87A0-14E0195F0E62}">
      <dgm:prSet phldrT="[Tekst]" custT="1"/>
      <dgm:spPr/>
      <dgm:t>
        <a:bodyPr/>
        <a:lstStyle/>
        <a:p>
          <a:r>
            <a:rPr lang="pl-PL" sz="1400" b="1" dirty="0"/>
            <a:t>TRWAŁOŚĆ</a:t>
          </a:r>
        </a:p>
        <a:p>
          <a:r>
            <a:rPr lang="pl-PL" sz="1400" dirty="0"/>
            <a:t>Co zmieniło się w społeczeństwie i w otoczeniu w wyniku realizacji Programu?</a:t>
          </a:r>
        </a:p>
      </dgm:t>
    </dgm:pt>
    <dgm:pt modelId="{F4FDE1E8-748A-4717-8F35-97AA915DC419}" type="parTrans" cxnId="{7EE30A2B-B682-42D4-9DC5-3A0E9CFE6F11}">
      <dgm:prSet/>
      <dgm:spPr/>
      <dgm:t>
        <a:bodyPr/>
        <a:lstStyle/>
        <a:p>
          <a:endParaRPr lang="pl-PL" sz="1400"/>
        </a:p>
      </dgm:t>
    </dgm:pt>
    <dgm:pt modelId="{CC3B13C8-5074-480A-8342-2D1B164DF0C9}" type="sibTrans" cxnId="{7EE30A2B-B682-42D4-9DC5-3A0E9CFE6F11}">
      <dgm:prSet/>
      <dgm:spPr/>
      <dgm:t>
        <a:bodyPr/>
        <a:lstStyle/>
        <a:p>
          <a:endParaRPr lang="pl-PL" sz="1400"/>
        </a:p>
      </dgm:t>
    </dgm:pt>
    <dgm:pt modelId="{7B64F0F2-02A1-444C-B403-CCD1883FE5FE}" type="pres">
      <dgm:prSet presAssocID="{9B271074-8337-4203-A7BF-37FBAC01B4C6}" presName="diagram" presStyleCnt="0">
        <dgm:presLayoutVars>
          <dgm:dir/>
          <dgm:resizeHandles val="exact"/>
        </dgm:presLayoutVars>
      </dgm:prSet>
      <dgm:spPr/>
    </dgm:pt>
    <dgm:pt modelId="{58460677-F1A5-43F7-AED4-32016A29D373}" type="pres">
      <dgm:prSet presAssocID="{0467324B-B3F4-4976-B72B-DCC07D16D698}" presName="node" presStyleLbl="node1" presStyleIdx="0" presStyleCnt="4">
        <dgm:presLayoutVars>
          <dgm:bulletEnabled val="1"/>
        </dgm:presLayoutVars>
      </dgm:prSet>
      <dgm:spPr/>
    </dgm:pt>
    <dgm:pt modelId="{87E8D5D9-1433-433D-AF11-FB9ECB5256EA}" type="pres">
      <dgm:prSet presAssocID="{9A6698B4-365A-4983-8D9C-D34DE3578008}" presName="sibTrans" presStyleCnt="0"/>
      <dgm:spPr/>
    </dgm:pt>
    <dgm:pt modelId="{95A71A9C-F608-4996-8F99-A0BDF1E1D0EB}" type="pres">
      <dgm:prSet presAssocID="{65AC4B15-615A-45E3-ABBB-BAA32C864D3F}" presName="node" presStyleLbl="node1" presStyleIdx="1" presStyleCnt="4">
        <dgm:presLayoutVars>
          <dgm:bulletEnabled val="1"/>
        </dgm:presLayoutVars>
      </dgm:prSet>
      <dgm:spPr/>
    </dgm:pt>
    <dgm:pt modelId="{28A4DA0D-D75C-4F6E-AB2C-E6EB719FF416}" type="pres">
      <dgm:prSet presAssocID="{34A289C7-9ECB-46EC-8143-7C84726C13CA}" presName="sibTrans" presStyleCnt="0"/>
      <dgm:spPr/>
    </dgm:pt>
    <dgm:pt modelId="{0A39764C-FACD-4F9C-B2FE-637FFDE67077}" type="pres">
      <dgm:prSet presAssocID="{FABAFBE4-42D5-4E75-8C9F-C82BAD63C05B}" presName="node" presStyleLbl="node1" presStyleIdx="2" presStyleCnt="4">
        <dgm:presLayoutVars>
          <dgm:bulletEnabled val="1"/>
        </dgm:presLayoutVars>
      </dgm:prSet>
      <dgm:spPr/>
    </dgm:pt>
    <dgm:pt modelId="{3C353CE9-C4A8-4F84-B202-37A185C72893}" type="pres">
      <dgm:prSet presAssocID="{0D8F27E5-B7FB-478F-82D9-0DD7C1ED68BF}" presName="sibTrans" presStyleCnt="0"/>
      <dgm:spPr/>
    </dgm:pt>
    <dgm:pt modelId="{6C4F3700-645A-43DA-B628-5530F3462BE9}" type="pres">
      <dgm:prSet presAssocID="{051E25CA-5C0E-450B-87A0-14E0195F0E62}" presName="node" presStyleLbl="node1" presStyleIdx="3" presStyleCnt="4">
        <dgm:presLayoutVars>
          <dgm:bulletEnabled val="1"/>
        </dgm:presLayoutVars>
      </dgm:prSet>
      <dgm:spPr/>
    </dgm:pt>
  </dgm:ptLst>
  <dgm:cxnLst>
    <dgm:cxn modelId="{A6698017-3035-4FE0-B819-D84B98B86B23}" srcId="{9B271074-8337-4203-A7BF-37FBAC01B4C6}" destId="{0467324B-B3F4-4976-B72B-DCC07D16D698}" srcOrd="0" destOrd="0" parTransId="{ED2F41FB-3A82-4CA1-ADA1-AD3B2D2C4136}" sibTransId="{9A6698B4-365A-4983-8D9C-D34DE3578008}"/>
    <dgm:cxn modelId="{E402B018-E7F9-4888-95BC-4BA2C68CC1F6}" type="presOf" srcId="{65AC4B15-615A-45E3-ABBB-BAA32C864D3F}" destId="{95A71A9C-F608-4996-8F99-A0BDF1E1D0EB}" srcOrd="0" destOrd="0" presId="urn:microsoft.com/office/officeart/2005/8/layout/default"/>
    <dgm:cxn modelId="{AE377429-7D15-4B25-B9E6-D52203056304}" type="presOf" srcId="{FABAFBE4-42D5-4E75-8C9F-C82BAD63C05B}" destId="{0A39764C-FACD-4F9C-B2FE-637FFDE67077}" srcOrd="0" destOrd="0" presId="urn:microsoft.com/office/officeart/2005/8/layout/default"/>
    <dgm:cxn modelId="{7EE30A2B-B682-42D4-9DC5-3A0E9CFE6F11}" srcId="{9B271074-8337-4203-A7BF-37FBAC01B4C6}" destId="{051E25CA-5C0E-450B-87A0-14E0195F0E62}" srcOrd="3" destOrd="0" parTransId="{F4FDE1E8-748A-4717-8F35-97AA915DC419}" sibTransId="{CC3B13C8-5074-480A-8342-2D1B164DF0C9}"/>
    <dgm:cxn modelId="{93ADFE68-068F-493C-A5B9-7DA0C0AAA1E8}" srcId="{9B271074-8337-4203-A7BF-37FBAC01B4C6}" destId="{65AC4B15-615A-45E3-ABBB-BAA32C864D3F}" srcOrd="1" destOrd="0" parTransId="{57999C47-50DF-497E-9875-03C461CF6CDA}" sibTransId="{34A289C7-9ECB-46EC-8143-7C84726C13CA}"/>
    <dgm:cxn modelId="{4F0C6F98-5864-4ED9-829B-0E64E76164EB}" srcId="{9B271074-8337-4203-A7BF-37FBAC01B4C6}" destId="{FABAFBE4-42D5-4E75-8C9F-C82BAD63C05B}" srcOrd="2" destOrd="0" parTransId="{6BA915C5-A5CA-4649-A2C0-6BF3560E4268}" sibTransId="{0D8F27E5-B7FB-478F-82D9-0DD7C1ED68BF}"/>
    <dgm:cxn modelId="{7E6E3BE4-F4BD-492F-A087-A36524F9F333}" type="presOf" srcId="{9B271074-8337-4203-A7BF-37FBAC01B4C6}" destId="{7B64F0F2-02A1-444C-B403-CCD1883FE5FE}" srcOrd="0" destOrd="0" presId="urn:microsoft.com/office/officeart/2005/8/layout/default"/>
    <dgm:cxn modelId="{A9397AE7-354D-4956-BBC5-964C460287EF}" type="presOf" srcId="{0467324B-B3F4-4976-B72B-DCC07D16D698}" destId="{58460677-F1A5-43F7-AED4-32016A29D373}" srcOrd="0" destOrd="0" presId="urn:microsoft.com/office/officeart/2005/8/layout/default"/>
    <dgm:cxn modelId="{BFC0F3F9-440A-436C-95D8-4E5FC5E25ADA}" type="presOf" srcId="{051E25CA-5C0E-450B-87A0-14E0195F0E62}" destId="{6C4F3700-645A-43DA-B628-5530F3462BE9}" srcOrd="0" destOrd="0" presId="urn:microsoft.com/office/officeart/2005/8/layout/default"/>
    <dgm:cxn modelId="{8B5BE7E3-213B-4077-9D33-A034EA5CEC2E}" type="presParOf" srcId="{7B64F0F2-02A1-444C-B403-CCD1883FE5FE}" destId="{58460677-F1A5-43F7-AED4-32016A29D373}" srcOrd="0" destOrd="0" presId="urn:microsoft.com/office/officeart/2005/8/layout/default"/>
    <dgm:cxn modelId="{4E7D5CFC-CC93-4CED-8022-D1761B9C8236}" type="presParOf" srcId="{7B64F0F2-02A1-444C-B403-CCD1883FE5FE}" destId="{87E8D5D9-1433-433D-AF11-FB9ECB5256EA}" srcOrd="1" destOrd="0" presId="urn:microsoft.com/office/officeart/2005/8/layout/default"/>
    <dgm:cxn modelId="{EF0649E0-0193-49F1-9D04-74942D7EC492}" type="presParOf" srcId="{7B64F0F2-02A1-444C-B403-CCD1883FE5FE}" destId="{95A71A9C-F608-4996-8F99-A0BDF1E1D0EB}" srcOrd="2" destOrd="0" presId="urn:microsoft.com/office/officeart/2005/8/layout/default"/>
    <dgm:cxn modelId="{700F1BFF-B709-4253-A861-C015B829A098}" type="presParOf" srcId="{7B64F0F2-02A1-444C-B403-CCD1883FE5FE}" destId="{28A4DA0D-D75C-4F6E-AB2C-E6EB719FF416}" srcOrd="3" destOrd="0" presId="urn:microsoft.com/office/officeart/2005/8/layout/default"/>
    <dgm:cxn modelId="{540378F7-5587-4B2D-9E09-24FAF96B7507}" type="presParOf" srcId="{7B64F0F2-02A1-444C-B403-CCD1883FE5FE}" destId="{0A39764C-FACD-4F9C-B2FE-637FFDE67077}" srcOrd="4" destOrd="0" presId="urn:microsoft.com/office/officeart/2005/8/layout/default"/>
    <dgm:cxn modelId="{461AD444-2EDA-4160-981E-2B07D1B2304C}" type="presParOf" srcId="{7B64F0F2-02A1-444C-B403-CCD1883FE5FE}" destId="{3C353CE9-C4A8-4F84-B202-37A185C72893}" srcOrd="5" destOrd="0" presId="urn:microsoft.com/office/officeart/2005/8/layout/default"/>
    <dgm:cxn modelId="{9403D852-B7D4-42D7-9ABB-0DBC6E5CDB3B}" type="presParOf" srcId="{7B64F0F2-02A1-444C-B403-CCD1883FE5FE}" destId="{6C4F3700-645A-43DA-B628-5530F3462B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60677-F1A5-43F7-AED4-32016A29D373}">
      <dsp:nvSpPr>
        <dsp:cNvPr id="0" name=""/>
        <dsp:cNvSpPr/>
      </dsp:nvSpPr>
      <dsp:spPr>
        <a:xfrm>
          <a:off x="2921" y="543738"/>
          <a:ext cx="2317445" cy="139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SKUTECZNOŚĆ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 jakim stopniu założone cele zostały osiągnięte?</a:t>
          </a:r>
        </a:p>
      </dsp:txBody>
      <dsp:txXfrm>
        <a:off x="2921" y="543738"/>
        <a:ext cx="2317445" cy="1390467"/>
      </dsp:txXfrm>
    </dsp:sp>
    <dsp:sp modelId="{95A71A9C-F608-4996-8F99-A0BDF1E1D0EB}">
      <dsp:nvSpPr>
        <dsp:cNvPr id="0" name=""/>
        <dsp:cNvSpPr/>
      </dsp:nvSpPr>
      <dsp:spPr>
        <a:xfrm>
          <a:off x="2552110" y="543738"/>
          <a:ext cx="2317445" cy="139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EFEKTYWNOŚĆ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 jakim stopniu poniesione nakłady są ekonomiczne?</a:t>
          </a:r>
        </a:p>
      </dsp:txBody>
      <dsp:txXfrm>
        <a:off x="2552110" y="543738"/>
        <a:ext cx="2317445" cy="1390467"/>
      </dsp:txXfrm>
    </dsp:sp>
    <dsp:sp modelId="{0A39764C-FACD-4F9C-B2FE-637FFDE67077}">
      <dsp:nvSpPr>
        <dsp:cNvPr id="0" name=""/>
        <dsp:cNvSpPr/>
      </dsp:nvSpPr>
      <dsp:spPr>
        <a:xfrm>
          <a:off x="5101300" y="543738"/>
          <a:ext cx="2317445" cy="139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UŻYTECZNOŚĆ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Na ile rzeczywiste efekty Programu są zgodne z potrzebami jego odbiorców?</a:t>
          </a:r>
        </a:p>
      </dsp:txBody>
      <dsp:txXfrm>
        <a:off x="5101300" y="543738"/>
        <a:ext cx="2317445" cy="1390467"/>
      </dsp:txXfrm>
    </dsp:sp>
    <dsp:sp modelId="{6C4F3700-645A-43DA-B628-5530F3462BE9}">
      <dsp:nvSpPr>
        <dsp:cNvPr id="0" name=""/>
        <dsp:cNvSpPr/>
      </dsp:nvSpPr>
      <dsp:spPr>
        <a:xfrm>
          <a:off x="7650490" y="543738"/>
          <a:ext cx="2317445" cy="139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TRWAŁOŚĆ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Co zmieniło się w społeczeństwie i w otoczeniu w wyniku realizacji Programu?</a:t>
          </a:r>
        </a:p>
      </dsp:txBody>
      <dsp:txXfrm>
        <a:off x="7650490" y="543738"/>
        <a:ext cx="2317445" cy="139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7E67-6986-467E-AB8D-04B2D3E2405D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9D98-6F01-4632-BDD9-628C0DCE89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52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453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532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9D98-6F01-4632-BDD9-628C0DCE8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50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02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671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988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44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1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36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29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75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34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13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09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87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12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9D98-6F01-4632-BDD9-628C0DCE89B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5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4195A-E598-BA95-FF27-F7239D43B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374419-8F13-3C0D-25D5-F2875EAA2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A18AD2-19EE-D927-915F-028A96A2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9343DE-2978-73A6-D1E2-83C55E29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685711-E153-2F9D-5535-006EC3FF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20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982D9D-7252-D836-5A2C-9153D63E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49D72B3-D182-60DC-E1B1-7A0610E80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1EB15B-2D0B-B95B-0449-357AF589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0228DE-FE84-51B6-5763-7C02FE22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DFEE13-2AEF-9F63-54A6-B411F2C6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57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37193C0-B713-5D13-54C6-70616DC12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4B5C3D-90CC-E978-B000-2C18AABA7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8791DF-D300-6BA6-EE00-F71C3380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5B8F15-8698-B79F-9194-FE5C2513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17D055-AF90-384C-5B0A-74DAF7DF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24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AFDB6D-7716-DFA6-B3AE-A44761CA8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A10B313-3D9B-7D4E-531C-92C61103E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91527C-4D85-4673-B2C1-688F3EC5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88DC50-2044-C218-A730-CBD23C49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B74E21-38A1-A6FF-EB3C-E8224F7E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32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60644D-B284-5E01-E00C-20C8CF1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961"/>
            <a:ext cx="10515600" cy="59180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BAAE68-3D24-23B0-9AFC-E5FE4C5F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823"/>
            <a:ext cx="10515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3CC8F0-8E0E-903D-21DD-79E9063A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B9CB8F-3B5E-1E5D-6482-1CB304E6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595F00-4D9C-4830-C075-0B9A4FC7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23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5E5D4E-1323-E7BD-93F6-E09F3746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1C6280-4D0D-D281-E568-42E0671C7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7EB1FB-1C2C-772C-A1EC-5EB9391B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E79175-A0EC-F176-91C8-57CE524C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D5FB44-78E1-D2B3-0EE1-A7321628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79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F05B9-24D7-897F-629F-DD013692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9D8084-29DF-276C-560C-C77FF2A15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A6D47C-5D8C-C8DC-3987-6459CBF0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1C43AC-9179-FB35-3ACB-9F6BD5FB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09D19B-B31E-4115-50BD-E3214ACE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789EDE-1B53-ADBB-1D60-DACAC4F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21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7CD89-331A-FA67-56D1-08DC0471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D112A6-C3F9-796E-41EA-E550A7895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9067363-1507-65DD-8703-A82855522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85A6CA0-39A9-CFF7-5AF3-87DE5C5A6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E19F1ED-60A0-F087-145F-94B6D585A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5B29DE-2765-4F14-56FB-95463130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1D94E52-04D9-02A3-D4D4-2E1ADCEB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00B5B2E-D7B0-58EA-56C7-133907FD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03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A4F903-2993-7D17-F187-7D3CA4C2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7337957-6269-D96C-6BAA-E2255A58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7CA749-12AE-BB1C-96F8-4EBC65CE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42CF070-A2C5-D244-93DF-5EB61779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506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C6E045-22CC-CCBC-18DC-9FBB7CFA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6A1F759-5AEB-B2C6-6F63-8845690B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EDDD6B-01EB-A9AA-D7D4-9F9B4329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599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92E0E1-B75E-5EF6-C49B-5A0CF063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6E31F2-A441-045B-006B-FE9713E8E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920A85-6968-0C5B-CA8F-FCCC01474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E2C77D-7861-AE59-73FC-6ED17ECD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1B4EB1A-7EEB-1090-FC22-0484FDFE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801DA8-0905-FA4D-941C-BF6A26BE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2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D8971-8369-A4A6-34C5-CDF784CF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6"/>
            <a:ext cx="10515600" cy="82636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6145CD-FF6F-C09B-FCB1-4C733C02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018"/>
            <a:ext cx="10515600" cy="4869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B23DA4-1121-D2B3-0B2B-06806E5A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81D385-2858-EB4B-45CD-131CF032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5FEC66-5A25-CF10-1F49-6034C79C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101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9C51E-E210-8398-18C0-E77DB893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C0B185D-D479-ABF7-4F55-00F45876F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72E9C1-0012-B3C6-BE93-F3512CD6A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978177-3758-77E6-5A2C-CA761A35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2A8DBD-F54D-15B4-8BD4-CFC3F879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C94E6D-67F5-63E7-C22D-33D62306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728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172F20-BD03-7399-5992-9AA3E2C9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757AF5-C780-27DE-8470-4B7731444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807E1B-FCBC-7265-CA10-EFF38203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DCF0AA-7049-F0A2-47B9-459016D8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6C693A-1DC4-2B95-48F4-7145FD10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306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06955E8-F1F2-4177-9F1A-6CCF82675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CBD640-AD57-1E0E-720E-8B0729A58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8273C-A9B2-C154-F53A-CDFAFE4B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3DE2C8-A677-1C95-FE2E-6BA07144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175614-E3BF-3C25-EA45-66D0247D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4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FBABBA-2E0A-50A5-0AE9-B83A2E2A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2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887E6D-A1F8-C258-A8AC-78FE544DD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C58A1C-DB04-19AC-1911-15738F62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109C53-BF88-02F6-E6EA-39ABE142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ECF529-792B-ECBD-DF0A-CA2D2AEB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8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A76C43-D4E1-80B8-F2CD-B845AF77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89CD9-B2A7-6FD5-537E-2733B6315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4A2D5D-CD23-5182-BDA6-137B7871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7AD39D-3B49-0C9A-31AC-C8AF6AE5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343CDF-0B7A-C6C3-C088-F6521923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0DD3FA-A3F1-5CAE-0028-0DD8AA02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4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165ED-AF59-EF96-9B1F-0ACDDF93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27A3A6-09C9-5459-C809-A91B0E398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04AFE6-4651-BC8C-4D5E-EE6D26520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435D1AC-7E92-1AED-DC21-5A0E0CDCD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C95FC44-BF79-1522-2E44-59343AD66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0E9AD6F-154C-9CA3-B76F-4166DA73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046F3F0-6385-9464-F23B-7A0DC659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3ECBC62-A261-EA80-8143-D8EAD09D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35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D726CB-5081-D352-4553-00FB752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F0AF3F-A217-07F6-A427-D9D31B2F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115446-1EAC-D97B-9EDB-891B4713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1D20D4-1AC5-E551-44C0-8F2BCED6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99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BEC313B-F5D0-68BC-AC84-89774954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034E677-71D3-FEB0-457C-2900EA87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556FA9-9356-8049-D2E2-DD681AE8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04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57ABEF-B01F-4461-F23B-20F72EC5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8AA9EB-31E2-EF44-59A3-2016EF57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9E3069-4D83-EE58-F02F-0C841A8B5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9421F0-FA96-507C-BE9C-2D8745DA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BC8152-11B3-A667-29FF-AE918497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77EFE3-99D4-5156-F900-D36BDEDD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84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D90E1-9CB9-E38D-399A-1B24AC7E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DFAB104-CC3D-4DA6-8D4D-234CB4ABC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12DFE2-FEEC-F356-A000-B98DBA6B2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286559-9B57-7C22-E50C-464998AB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B4582D-7C1B-F332-F327-107E1D46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57AC52-C431-321A-1008-31EBAA7A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45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70AFEA8-79C7-4F00-3B88-1E0CCA58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EE91BF-51C1-6046-FDFC-242F434E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FE79FE-323E-A43F-6762-0153A77C7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7A6F-28C2-485B-97F3-15FE82DCFC3E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B171E6-7906-7944-47E2-E513578F4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7AFF96-9BF2-ACB2-242A-CC25BF7C7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A534-9CD5-4EA2-99B8-8439C09C4213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805E440-AFF2-8B1F-C4D3-3FEFAC47D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3" t="2634" r="4565" b="87041"/>
          <a:stretch/>
        </p:blipFill>
        <p:spPr bwMode="auto">
          <a:xfrm>
            <a:off x="0" y="0"/>
            <a:ext cx="2788920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35885F5D-4092-C425-9C1B-C6E979F81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5849152" y="1070822"/>
            <a:ext cx="6858000" cy="4716356"/>
            <a:chOff x="0" y="0"/>
            <a:chExt cx="7560000" cy="32216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E45A5455-DFDA-E89E-4747-46C02697F0FE}"/>
                </a:ext>
              </a:extLst>
            </p:cNvPr>
            <p:cNvSpPr/>
            <p:nvPr userDrawn="1"/>
          </p:nvSpPr>
          <p:spPr>
            <a:xfrm>
              <a:off x="0" y="268165"/>
              <a:ext cx="7560000" cy="54000"/>
            </a:xfrm>
            <a:prstGeom prst="rect">
              <a:avLst/>
            </a:prstGeom>
            <a:solidFill>
              <a:srgbClr val="5E646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FFE7AEA0-319A-6758-BD2D-66A7935D8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80242"/>
              <a:ext cx="7560000" cy="54000"/>
            </a:xfrm>
            <a:prstGeom prst="rect">
              <a:avLst/>
            </a:prstGeom>
            <a:solidFill>
              <a:srgbClr val="0EA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DDE50F8F-8559-66E6-3A2F-474738A58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87923"/>
              <a:ext cx="7560000" cy="54000"/>
            </a:xfrm>
            <a:prstGeom prst="rect">
              <a:avLst/>
            </a:prstGeom>
            <a:solidFill>
              <a:srgbClr val="56B6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E7921635-4A53-4856-732F-7349635B9D3C}"/>
                </a:ext>
              </a:extLst>
            </p:cNvPr>
            <p:cNvSpPr/>
            <p:nvPr userDrawn="1"/>
          </p:nvSpPr>
          <p:spPr>
            <a:xfrm>
              <a:off x="0" y="0"/>
              <a:ext cx="7560000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7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361DC22-901E-52ED-97F1-46500A4B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EBA93A-36F5-6B07-847D-593BA8C9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00094E-92F2-5997-0C9C-B7569F1E1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783A-7D45-4B05-9CFF-E20188AC3628}" type="datetimeFigureOut">
              <a:rPr lang="pl-PL" smtClean="0"/>
              <a:t>14.11.2023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3FC5EF-2DD4-DA5D-7258-8496AE6D4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851DFB-23F6-D7C0-BF34-76547999C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5397-D519-4E7A-8D0E-CF908071283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0BB58C2-24E5-5D66-33C8-C3F14C4A8564}"/>
              </a:ext>
            </a:extLst>
          </p:cNvPr>
          <p:cNvSpPr/>
          <p:nvPr userDrawn="1"/>
        </p:nvSpPr>
        <p:spPr>
          <a:xfrm flipV="1">
            <a:off x="0" y="6405186"/>
            <a:ext cx="12192000" cy="64513"/>
          </a:xfrm>
          <a:prstGeom prst="rect">
            <a:avLst/>
          </a:prstGeom>
          <a:solidFill>
            <a:srgbClr val="5E646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3D185-00A5-EF0B-54B6-E173756B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10226"/>
            <a:ext cx="12192000" cy="64513"/>
          </a:xfrm>
          <a:prstGeom prst="rect">
            <a:avLst/>
          </a:prstGeom>
          <a:solidFill>
            <a:srgbClr val="0EAF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C1ECC18-2911-E1E6-9210-B878BAC0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620518"/>
            <a:ext cx="12192000" cy="64513"/>
          </a:xfrm>
          <a:prstGeom prst="rect">
            <a:avLst/>
          </a:prstGeom>
          <a:solidFill>
            <a:srgbClr val="56B6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B577937-C70C-6B59-8FD8-2BBC6965D56C}"/>
              </a:ext>
            </a:extLst>
          </p:cNvPr>
          <p:cNvSpPr/>
          <p:nvPr userDrawn="1"/>
        </p:nvSpPr>
        <p:spPr>
          <a:xfrm flipV="1">
            <a:off x="0" y="6725558"/>
            <a:ext cx="12192000" cy="645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08ABA85-6970-BD52-1ED1-780743DD27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3" t="2634" r="4565" b="87041"/>
          <a:stretch/>
        </p:blipFill>
        <p:spPr bwMode="auto">
          <a:xfrm>
            <a:off x="9150996" y="51560"/>
            <a:ext cx="2788920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96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F524FA-70A7-926E-AA26-FE60D6C25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978" y="2714097"/>
            <a:ext cx="5362222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32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Ewaluacja wpływu Programu Współpracy Transgranicznej INTERREG V A Polska-Saksonia 2014-2020 na obszar wsparcia pogranicza polsko-saksońskiego </a:t>
            </a:r>
          </a:p>
        </p:txBody>
      </p:sp>
    </p:spTree>
    <p:extLst>
      <p:ext uri="{BB962C8B-B14F-4D97-AF65-F5344CB8AC3E}">
        <p14:creationId xmlns:p14="http://schemas.microsoft.com/office/powerpoint/2010/main" val="118074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455A3389-9FE3-2CE1-6C08-11CC0BB70C3F}"/>
              </a:ext>
            </a:extLst>
          </p:cNvPr>
          <p:cNvSpPr txBox="1"/>
          <p:nvPr/>
        </p:nvSpPr>
        <p:spPr>
          <a:xfrm>
            <a:off x="838200" y="6076222"/>
            <a:ext cx="60942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Roczne sprawozdanie z wdrażania programu za 2022 rok 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2AF2F83B-9149-BF08-C7E0-ECE4F89B1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418154"/>
              </p:ext>
            </p:extLst>
          </p:nvPr>
        </p:nvGraphicFramePr>
        <p:xfrm>
          <a:off x="928511" y="2542628"/>
          <a:ext cx="10515597" cy="3402369"/>
        </p:xfrm>
        <a:graphic>
          <a:graphicData uri="http://schemas.openxmlformats.org/drawingml/2006/table">
            <a:tbl>
              <a:tblPr firstRow="1" firstCol="1" bandRow="1"/>
              <a:tblGrid>
                <a:gridCol w="1144408">
                  <a:extLst>
                    <a:ext uri="{9D8B030D-6E8A-4147-A177-3AD203B41FA5}">
                      <a16:colId xmlns:a16="http://schemas.microsoft.com/office/drawing/2014/main" val="1852337415"/>
                    </a:ext>
                  </a:extLst>
                </a:gridCol>
                <a:gridCol w="4761577">
                  <a:extLst>
                    <a:ext uri="{9D8B030D-6E8A-4147-A177-3AD203B41FA5}">
                      <a16:colId xmlns:a16="http://schemas.microsoft.com/office/drawing/2014/main" val="3237217976"/>
                    </a:ext>
                  </a:extLst>
                </a:gridCol>
                <a:gridCol w="1244513">
                  <a:extLst>
                    <a:ext uri="{9D8B030D-6E8A-4147-A177-3AD203B41FA5}">
                      <a16:colId xmlns:a16="http://schemas.microsoft.com/office/drawing/2014/main" val="1588189842"/>
                    </a:ext>
                  </a:extLst>
                </a:gridCol>
                <a:gridCol w="1244513">
                  <a:extLst>
                    <a:ext uri="{9D8B030D-6E8A-4147-A177-3AD203B41FA5}">
                      <a16:colId xmlns:a16="http://schemas.microsoft.com/office/drawing/2014/main" val="1674864032"/>
                    </a:ext>
                  </a:extLst>
                </a:gridCol>
                <a:gridCol w="2120586">
                  <a:extLst>
                    <a:ext uri="{9D8B030D-6E8A-4147-A177-3AD203B41FA5}">
                      <a16:colId xmlns:a16="http://schemas.microsoft.com/office/drawing/2014/main" val="209686356"/>
                    </a:ext>
                  </a:extLst>
                </a:gridCol>
              </a:tblGrid>
              <a:tr h="503542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Oś priorytetowa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Wskaźnik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Jednostka miary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docelowa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(2023 r.)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skumulowana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(2022 r.)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5018"/>
                  </a:ext>
                </a:extLst>
              </a:tr>
              <a:tr h="28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przedsięwzięć w projektach dotyczących zachowania, ochrony, promowania dziedzictwa naturalnego i kulturowego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433063"/>
                  </a:ext>
                </a:extLst>
              </a:tr>
              <a:tr h="503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Wzrost oczekiwanej liczby odwiedzin w objętych wsparciem miejscach należących do dziedzictwa kulturowego i naturalnego oraz stanowiących atrakcje turystyczne (</a:t>
                      </a:r>
                      <a:r>
                        <a:rPr lang="pl-PL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</a:t>
                      </a: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5 145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557 112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05862"/>
                  </a:ext>
                </a:extLst>
              </a:tr>
              <a:tr h="28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Całkowita długość przebudowanych lub zmodernizowanych dróg (</a:t>
                      </a:r>
                      <a:r>
                        <a:rPr lang="pl-PL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</a:t>
                      </a: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[km]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42,22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789691"/>
                  </a:ext>
                </a:extLst>
              </a:tr>
              <a:tr h="566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uczestników wspólnych systemów kształcenia i szkoleń mających na celu wspieranie zatrudnienia, możliwości edukacyjnych oraz szkolnictwa wyższego i zawodowego ponad granicami (</a:t>
                      </a:r>
                      <a:r>
                        <a:rPr lang="pl-PL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</a:t>
                      </a: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[osoby]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7 300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21 097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38464"/>
                  </a:ext>
                </a:extLst>
              </a:tr>
              <a:tr h="141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przedsięwzięć w projektach dotyczących edukacji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969341"/>
                  </a:ext>
                </a:extLst>
              </a:tr>
              <a:tr h="503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 uczestniczących w przedsięwzięciach realizowanych w ramach projektów dotyczących współpracy między obywatelami i instytucjami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[osoby]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21 720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156 291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286146"/>
                  </a:ext>
                </a:extLst>
              </a:tr>
              <a:tr h="28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przedsięwzięć w projektach dotyczących współpracy między obywatelami i instytucjami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</a:t>
                      </a:r>
                    </a:p>
                  </a:txBody>
                  <a:tcPr marL="30536" marR="3053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305390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8B2465A-44EE-5D70-E695-C5F39678D84E}"/>
              </a:ext>
            </a:extLst>
          </p:cNvPr>
          <p:cNvSpPr txBox="1"/>
          <p:nvPr/>
        </p:nvSpPr>
        <p:spPr>
          <a:xfrm>
            <a:off x="838200" y="2185694"/>
            <a:ext cx="10931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Tabela 1. Wspólne i specyficzne dla Programu wskaźniki produktu (według osi priorytetowej, priorytetu inwestycyjnego) (bez Pomocy Technicznej)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E556697-05FE-49D6-E48C-B4E804ED6B7D}"/>
              </a:ext>
            </a:extLst>
          </p:cNvPr>
          <p:cNvSpPr txBox="1"/>
          <p:nvPr/>
        </p:nvSpPr>
        <p:spPr>
          <a:xfrm>
            <a:off x="838200" y="1196737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Dokonana analiza dowiodła, że cele Programu zostały osiągnięte. Przyczyniły się do tego zatwierdzone w ramach Programu projekty, które wpisywały się w cele szczegółowe. Wartości wskaźników programowych w priorytetach II, III i IV  pozwoliły już w 2021 roku na osiągnięcie celów końcowych dla programu wyznaczonych na koniec 2023 roku. W przypadku priorytetu I zaraportowane wartości wskaźników powinny pozwolić na wykazanie wyznaczonych wartości w końcowym sprawozdaniu z wdrażania programu.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Realizacja celów Programu</a:t>
            </a:r>
          </a:p>
        </p:txBody>
      </p:sp>
    </p:spTree>
    <p:extLst>
      <p:ext uri="{BB962C8B-B14F-4D97-AF65-F5344CB8AC3E}">
        <p14:creationId xmlns:p14="http://schemas.microsoft.com/office/powerpoint/2010/main" val="378531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9F2D210C-BA01-B2D8-10F7-80EF71E370A4}"/>
              </a:ext>
            </a:extLst>
          </p:cNvPr>
          <p:cNvSpPr txBox="1"/>
          <p:nvPr/>
        </p:nvSpPr>
        <p:spPr>
          <a:xfrm>
            <a:off x="966355" y="4907389"/>
            <a:ext cx="60942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opracowanie własne na podstawie przeprowadzonych badań.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77D84AD-F5F6-E876-EE1E-E0DD5D83F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36734"/>
              </p:ext>
            </p:extLst>
          </p:nvPr>
        </p:nvGraphicFramePr>
        <p:xfrm>
          <a:off x="966355" y="2905224"/>
          <a:ext cx="10255825" cy="1944555"/>
        </p:xfrm>
        <a:graphic>
          <a:graphicData uri="http://schemas.openxmlformats.org/drawingml/2006/table">
            <a:tbl>
              <a:tblPr firstRow="1" firstCol="1" bandRow="1"/>
              <a:tblGrid>
                <a:gridCol w="1132609">
                  <a:extLst>
                    <a:ext uri="{9D8B030D-6E8A-4147-A177-3AD203B41FA5}">
                      <a16:colId xmlns:a16="http://schemas.microsoft.com/office/drawing/2014/main" val="2009439934"/>
                    </a:ext>
                  </a:extLst>
                </a:gridCol>
                <a:gridCol w="4315288">
                  <a:extLst>
                    <a:ext uri="{9D8B030D-6E8A-4147-A177-3AD203B41FA5}">
                      <a16:colId xmlns:a16="http://schemas.microsoft.com/office/drawing/2014/main" val="1077089505"/>
                    </a:ext>
                  </a:extLst>
                </a:gridCol>
                <a:gridCol w="1201982">
                  <a:extLst>
                    <a:ext uri="{9D8B030D-6E8A-4147-A177-3AD203B41FA5}">
                      <a16:colId xmlns:a16="http://schemas.microsoft.com/office/drawing/2014/main" val="1026787268"/>
                    </a:ext>
                  </a:extLst>
                </a:gridCol>
                <a:gridCol w="1201982">
                  <a:extLst>
                    <a:ext uri="{9D8B030D-6E8A-4147-A177-3AD203B41FA5}">
                      <a16:colId xmlns:a16="http://schemas.microsoft.com/office/drawing/2014/main" val="3555845299"/>
                    </a:ext>
                  </a:extLst>
                </a:gridCol>
                <a:gridCol w="1201982">
                  <a:extLst>
                    <a:ext uri="{9D8B030D-6E8A-4147-A177-3AD203B41FA5}">
                      <a16:colId xmlns:a16="http://schemas.microsoft.com/office/drawing/2014/main" val="1719606846"/>
                    </a:ext>
                  </a:extLst>
                </a:gridCol>
                <a:gridCol w="1201982">
                  <a:extLst>
                    <a:ext uri="{9D8B030D-6E8A-4147-A177-3AD203B41FA5}">
                      <a16:colId xmlns:a16="http://schemas.microsoft.com/office/drawing/2014/main" val="2133127930"/>
                    </a:ext>
                  </a:extLst>
                </a:gridCol>
              </a:tblGrid>
              <a:tr h="68537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Oś priorytetowa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Wskaźnik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bazowa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pośrednia</a:t>
                      </a:r>
                      <a:endParaRPr lang="pl-P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docelowa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roczna 2023</a:t>
                      </a:r>
                      <a:endParaRPr lang="pl-P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56629"/>
                  </a:ext>
                </a:extLst>
              </a:tr>
              <a:tr h="217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Poziom atrakcyjności kulturowej i przyrodniczej obszaru wsparcia [%]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079808"/>
                  </a:ext>
                </a:extLst>
              </a:tr>
              <a:tr h="217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Czas przejazdu między miastami w obszarze przygranicznym [min]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 min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34,2 min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30,2 min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29,6 min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5993"/>
                  </a:ext>
                </a:extLst>
              </a:tr>
              <a:tr h="217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Stopień powiązania i zróżnicowanie oferty edukacyjnej [%]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387409"/>
                  </a:ext>
                </a:extLst>
              </a:tr>
              <a:tr h="459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Indeks nastrojów instytucji zaangażowanych w polsko-niemiecką współpracę transgraniczną [%]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24100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4F8D0114-DC4C-31AD-59BF-2E6C32DDFA95}"/>
              </a:ext>
            </a:extLst>
          </p:cNvPr>
          <p:cNvSpPr txBox="1"/>
          <p:nvPr/>
        </p:nvSpPr>
        <p:spPr>
          <a:xfrm>
            <a:off x="838199" y="2533659"/>
            <a:ext cx="6094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pl-PL" sz="1200" b="1" dirty="0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Tabela 2. Wyniki pomiaru wskaźników rezultatu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05"/>
            <a:ext cx="10515600" cy="47002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 skuteczności realizacji celów Programu świadczy dokonany pomiar wskaźników rezultatu. Co prawda wartości dwóch z czterech wskaźników nie przekroczyły założonej wartości pośredniej, a tym samym były niższe od wartości docelowej, jednak należy podkreślić, że wpływ na niższe wartości wskaźników miały z pewnością takie czynniki jak pandemia COVID-19, wysoka inflacja, jak również sytuacja geopolityczna związana z wojną w Ukrainie.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Realizacja celów Programu</a:t>
            </a:r>
          </a:p>
        </p:txBody>
      </p:sp>
    </p:spTree>
    <p:extLst>
      <p:ext uri="{BB962C8B-B14F-4D97-AF65-F5344CB8AC3E}">
        <p14:creationId xmlns:p14="http://schemas.microsoft.com/office/powerpoint/2010/main" val="301857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17F6D93D-3EF6-A97E-429D-38E2D374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227" y="4389336"/>
            <a:ext cx="53190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000" i="1" dirty="0">
                <a:cs typeface="Times New Roman" panose="02020603050405020304" pitchFamily="18" charset="0"/>
              </a:rPr>
              <a:t>Źródło: badanie CAWI/CATI z polskimi i niemieckimi partnerami zatwierdzonych projektów (N=219)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12B68C-CE95-21C8-9757-11FF10582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7" y="1838538"/>
            <a:ext cx="92168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200" b="1" dirty="0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l-PL" altLang="pl-PL" sz="1200" b="1" dirty="0" bmk="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ysunek </a:t>
            </a:r>
            <a:r>
              <a:rPr lang="pl-PL" alt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Czy uważa Pan(i), że państwa projekt przyczynił się do rozwoju i pogłębienia współpracy pomiędzy Polską a Saksonią?;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Czy w Pana(-ni) opinii realizacja państwa projektu przyczyniła się do znoszenia barier pomiędzy społecznościami po obydwu stronach granicy?</a:t>
            </a:r>
            <a:endParaRPr lang="pl-PL" altLang="pl-PL" sz="1200" b="1" dirty="0">
              <a:solidFill>
                <a:srgbClr val="4472C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1283796"/>
            <a:ext cx="10515600" cy="4869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W opinii zdecydowanej większości badanych partnerów ich projekt przyczynił się do rozwoju i pogłębienia współpracy pomiędzy Polską a Saksonią (89,1%), jak również do znoszenia barier pomiędzy społecznościami po obydwu stronach granicy (88,1%).</a:t>
            </a:r>
          </a:p>
          <a:p>
            <a:pPr marL="0" indent="0"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Analiza odpowiedzi respondentów świadczy o tym, że największe korzyści odnotowano w zakresie kontaktów międzyludzkich. Wiele zyskano również w obszarze związanym ze współpracą instytucji, kulturą i dziedzictwem narodowym oraz edukacją.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opinii respondentów realizacja projektów przyczyniła się do niwelowania przede wszystkim bariery wynikającej z różnic kulturowych (83,3%). Na przełamywanie stereotypów wskazało 69,4% respondentów, a na zniesienie barier psychologicznych/mentalnych 60,6% badanych. Zdaniem 45,0% partnerów ich projekt przyczynił się do niwelowania barier wynikających z zaszłości historycznych. </a:t>
            </a:r>
            <a:endParaRPr lang="pl-P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Osiągnięte rezultaty wraz z określeniem ich wpływu na życie </a:t>
            </a:r>
            <a:b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społeczności lokalnych</a:t>
            </a:r>
          </a:p>
        </p:txBody>
      </p:sp>
      <p:pic>
        <p:nvPicPr>
          <p:cNvPr id="3" name="Obraz 2" descr="Czy uważa Pan(i), że państwa projekt przyczynił się do rozwoju i pogłębienia współpracy pomiędzy Polską a Saksonią?; Czy w Pana(-ni) opinii realizacja państwa projektu przyczyniła się do znoszenia barier pomiędzy społecznościami po obydwu stronach granicy?&#10;&#10;Projekt przyczynił się do rozwoju i pogłębienia współpracy pomiędzy Polską a Saksonią: 91,3%&#10;Realizacja projektu przyczyniła się do znoszenia barier pomiędzy społecznościami po obydwu stronach granicy: 82,2%&#10;">
            <a:extLst>
              <a:ext uri="{FF2B5EF4-FFF2-40B4-BE49-F238E27FC236}">
                <a16:creationId xmlns:a16="http://schemas.microsoft.com/office/drawing/2014/main" id="{234C39D4-A138-4195-F175-9C280F7C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27" y="2477776"/>
            <a:ext cx="7184860" cy="18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2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D8769F-28EE-4A25-2513-7F57A96AE138}"/>
              </a:ext>
            </a:extLst>
          </p:cNvPr>
          <p:cNvSpPr txBox="1"/>
          <p:nvPr/>
        </p:nvSpPr>
        <p:spPr>
          <a:xfrm>
            <a:off x="838199" y="5399544"/>
            <a:ext cx="60942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1" dirty="0">
                <a:cs typeface="Times New Roman" panose="02020603050405020304" pitchFamily="18" charset="0"/>
              </a:rPr>
              <a:t>Źródło: badanie CATI z mieszkańcami obszaru pogranicza (N=400)</a:t>
            </a:r>
          </a:p>
        </p:txBody>
      </p:sp>
      <p:pic>
        <p:nvPicPr>
          <p:cNvPr id="9" name="Obraz 8" descr="Ogółem:&#10;Tak: 85,0%&#10;Nie: 11,3%&#10;Nie wiem, trudno powiedzieć: 3,8%&#10;&#10;PL:&#10;Tak: 88,0%&#10;Nie: 9,0%&#10;Nie wiem, trudno powiedzieć: 3,0%&#10;&#10;DE:&#10;Tak: 82,0%&#10;Nie: 13,5%&#10;Nie wiem, trudno powiedzieć: 4,5%&#10;Tak: 85,0%&#10;Nie: 11,3%&#10;Nie wiem, trudno powiedzieć: 3,8%">
            <a:extLst>
              <a:ext uri="{FF2B5EF4-FFF2-40B4-BE49-F238E27FC236}">
                <a16:creationId xmlns:a16="http://schemas.microsoft.com/office/drawing/2014/main" id="{71E2115F-02A6-6509-6D13-9A169B003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20" y="2879264"/>
            <a:ext cx="4629150" cy="2553335"/>
          </a:xfrm>
          <a:prstGeom prst="rect">
            <a:avLst/>
          </a:prstGeom>
          <a:noFill/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5AD1ABF-7B78-EBD8-EEBB-01774542A20B}"/>
              </a:ext>
            </a:extLst>
          </p:cNvPr>
          <p:cNvSpPr txBox="1"/>
          <p:nvPr/>
        </p:nvSpPr>
        <p:spPr>
          <a:xfrm>
            <a:off x="838199" y="2502266"/>
            <a:ext cx="9854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1. Czy miał/a Pan/Pani możliwość skorzystania z efektów projektów realizowanych w ramach Programu Współpracy INTERREG Polska Saksonia 2014-2020?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828"/>
            <a:ext cx="10515600" cy="4305105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Badanie wśród mieszkańców obszaru pogranicza wykazało, że zdecydowana większość z nich miała możliwość skorzystania z efektów projektów realizowanych w ramach Programu Współpracy INTERREG Polska Saksonia 2014-2020 (85,0%). Nieco częściej taką odpowiedź wskazywali mieszkańcy obszaru znajdującego się po polskiej stronie obszaru wsparcia (88,0% w stosunku do 82,0% po stronie niemieckiej).</a:t>
            </a:r>
          </a:p>
          <a:p>
            <a:pPr marL="0" indent="0">
              <a:spcAft>
                <a:spcPts val="800"/>
              </a:spcAft>
              <a:buNone/>
            </a:pPr>
            <a:endParaRPr lang="pl-PL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Osiągnięte rezultaty wraz z określeniem ich wpływu na życie </a:t>
            </a:r>
            <a:b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społeczności lokalnych</a:t>
            </a:r>
          </a:p>
        </p:txBody>
      </p:sp>
    </p:spTree>
    <p:extLst>
      <p:ext uri="{BB962C8B-B14F-4D97-AF65-F5344CB8AC3E}">
        <p14:creationId xmlns:p14="http://schemas.microsoft.com/office/powerpoint/2010/main" val="168374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1A1166BD-4B78-7C89-CF83-11F3486A98AD}"/>
              </a:ext>
            </a:extLst>
          </p:cNvPr>
          <p:cNvSpPr txBox="1"/>
          <p:nvPr/>
        </p:nvSpPr>
        <p:spPr>
          <a:xfrm>
            <a:off x="6537266" y="6106408"/>
            <a:ext cx="3343275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opracowanie własne na podstawie danych IZ</a:t>
            </a:r>
          </a:p>
        </p:txBody>
      </p:sp>
      <p:pic>
        <p:nvPicPr>
          <p:cNvPr id="2" name="Obraz 1" descr="wspólnoty samorządowe: 36,5%&#10;stowarzyszenia: 9,0%&#10;fundacje:7,9%&#10;gminne samorządowe jednostki organizacyjne:7,4%&#10;spółki z ograniczoną odpowiedzialnością:7,4%&#10;organy władzy, administracji rządowej:4,8%&#10;uczelnie:4,8%&#10;wojewódzkie samorządowe jednostki organizacyjne:4,8%&#10;państwowe jednostki organizacyjne:3,7%&#10;powiatowe samorządowe jednostki organizacyjne:2,6%&#10;inne organizacje podmiotów gospodarczych:2,1%&#10;instytuty badawcze i instytuty działające w ramach Sieci Badawczej Łukasiewicz:2,1%&#10;spółki akcyjne - duże przedsiębiorstwo:1,6%&#10;Inne:5,3%&#10;">
            <a:extLst>
              <a:ext uri="{FF2B5EF4-FFF2-40B4-BE49-F238E27FC236}">
                <a16:creationId xmlns:a16="http://schemas.microsoft.com/office/drawing/2014/main" id="{1EB1209F-C2CE-1874-BF07-A2E9E2155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66" y="1756772"/>
            <a:ext cx="4971013" cy="43496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AA3A3BC-C771-7B29-F1C2-E13523407B7C}"/>
              </a:ext>
            </a:extLst>
          </p:cNvPr>
          <p:cNvSpPr txBox="1"/>
          <p:nvPr/>
        </p:nvSpPr>
        <p:spPr>
          <a:xfrm>
            <a:off x="6442364" y="1253331"/>
            <a:ext cx="5749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2. Podmioty zaangażowane w realizację projektów regularnych w ramach Programu </a:t>
            </a:r>
            <a:r>
              <a:rPr lang="pl-PL" sz="1200" b="1" dirty="0" err="1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Polska-Saksonia  2014-2020 wg. form prawnych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5205847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W realizację 62 projektów regularnych w ramach Programu zaangażowanych było 189 partnerów: 103 podmioty polskie i 86 niemieckich. W tym gronie najliczniejszą grupą były samorządy (36,5%). Fundacje i stowarzyszenia stanowiły 16,9% uczestników.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Biorąc pod uwagę typ obszaru realizacji regularnych projektów Programu, można zaobserwować dominację małych obszarów miejskich (69,8%). Obszary wiejskie stanowiły 30,2%. Zwrócono uwagę, że przewaga ośrodków miejskich w pozyskiwaniu funduszy zewnętrznych jest zjawiskiem powszechnym w polskich samorządach. Ze względu na większe środki finansowe, jakimi dysponują, są one aktywniejsze w pozyskiwaniu środków unijnych.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Struktura i aktywność beneficjentów</a:t>
            </a:r>
          </a:p>
        </p:txBody>
      </p:sp>
    </p:spTree>
    <p:extLst>
      <p:ext uri="{BB962C8B-B14F-4D97-AF65-F5344CB8AC3E}">
        <p14:creationId xmlns:p14="http://schemas.microsoft.com/office/powerpoint/2010/main" val="177224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A9940A49-7A06-06BB-FB08-58D74BEA12A3}"/>
              </a:ext>
            </a:extLst>
          </p:cNvPr>
          <p:cNvSpPr txBox="1"/>
          <p:nvPr/>
        </p:nvSpPr>
        <p:spPr>
          <a:xfrm>
            <a:off x="838200" y="4575756"/>
            <a:ext cx="6094268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opracowanie własne na podstawie danych IZ (N=62)</a:t>
            </a:r>
          </a:p>
        </p:txBody>
      </p:sp>
      <p:pic>
        <p:nvPicPr>
          <p:cNvPr id="2" name="Obraz 1" descr="2:61,3%&#10;Od 3 do 5:29,0%&#10;Od 6 do 10:8,1%&#10;Powyżej 10:1,6%&#10;">
            <a:extLst>
              <a:ext uri="{FF2B5EF4-FFF2-40B4-BE49-F238E27FC236}">
                <a16:creationId xmlns:a16="http://schemas.microsoft.com/office/drawing/2014/main" id="{8B88D845-35BE-33AD-2A92-A40D0C47C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83" y="2232066"/>
            <a:ext cx="5406800" cy="2412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797C53A-1AE3-6F71-7285-B4936830C334}"/>
              </a:ext>
            </a:extLst>
          </p:cNvPr>
          <p:cNvSpPr txBox="1"/>
          <p:nvPr/>
        </p:nvSpPr>
        <p:spPr>
          <a:xfrm>
            <a:off x="800099" y="1932489"/>
            <a:ext cx="10515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3. Struktura partnerstw projektowych w projektach regularnych w ramach Programu </a:t>
            </a:r>
            <a:r>
              <a:rPr lang="pl-PL" sz="1200" b="1" dirty="0" err="1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Polska-Saksonia 2014-2020 wg liczby partnerów 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335"/>
            <a:ext cx="10515600" cy="4351338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Większość projektów regularnych realizowana była przez 2 partnerów (61,3%). W przypadku 29,0% projektów liczba beneficjentów wynosiła od 3 do 5. Większą liczbę partnerów odnotowano w 9,7% projektów.</a:t>
            </a: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Rozpatrując postawy przyjmowane przez podmioty zaangażowane w realizację projektów regularnych można zaobserwować, że to podmioty polskie częściej pełniły rolę beneficjenta wiodącego (42 razy). Strona niemiecka pełniła taką rolę 20 razy.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Analiza struktury projektów regularnych według dominującego zakresu interwencji wykazała, że najwięcej z nich dotyczyło inwestycji w zdolności instytucjonalne i w sprawność administracji publicznej oraz efektywność usług publicznych na szczeblu krajowym, regionalnym i lokalnym w celu przeprowadzenia reform, z uwzględnieniem lepszego stanowienia prawa i dobrego rządzenia (25,8%). 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 partnerstw projektowych ze wskazaniem </a:t>
            </a:r>
            <a:b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intensywności i jakości współpracy</a:t>
            </a:r>
          </a:p>
        </p:txBody>
      </p:sp>
    </p:spTree>
    <p:extLst>
      <p:ext uri="{BB962C8B-B14F-4D97-AF65-F5344CB8AC3E}">
        <p14:creationId xmlns:p14="http://schemas.microsoft.com/office/powerpoint/2010/main" val="54521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5EB6402-A255-2F58-F980-CEFC2B43EF14}"/>
              </a:ext>
            </a:extLst>
          </p:cNvPr>
          <p:cNvSpPr txBox="1"/>
          <p:nvPr/>
        </p:nvSpPr>
        <p:spPr>
          <a:xfrm>
            <a:off x="838200" y="5708778"/>
            <a:ext cx="6094268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badanie CAWI/CATI z polskimi i niemieckimi partnerami zatwierdzonych projektów (N=219) </a:t>
            </a:r>
          </a:p>
        </p:txBody>
      </p:sp>
      <p:graphicFrame>
        <p:nvGraphicFramePr>
          <p:cNvPr id="7" name="Wykres 6" descr="Intensywność:&#10;Bardzo wysoka: 42,9%&#10;Przeciętna: 11,4%&#10;Wysoka: 45,7%">
            <a:extLst>
              <a:ext uri="{FF2B5EF4-FFF2-40B4-BE49-F238E27FC236}">
                <a16:creationId xmlns:a16="http://schemas.microsoft.com/office/drawing/2014/main" id="{FB24C6F4-1519-4219-8415-069D7B500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857763"/>
              </p:ext>
            </p:extLst>
          </p:nvPr>
        </p:nvGraphicFramePr>
        <p:xfrm>
          <a:off x="6231373" y="2846603"/>
          <a:ext cx="3410137" cy="259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Wykres 2" descr="Jak oceniają Państwo jakość współpracy z partnerem w ramach realizacji projektu? Jak oceniają Państwo intensywność współpracy z partnerem w ramach realizacji projektu?&#10;&#10;Jakość:&#10;Bardzo wysoka: 51,1%&#10;Przeciętna: 6,4%&#10;Wysoka:42,5%&#10;&#10;&#10;">
            <a:extLst>
              <a:ext uri="{FF2B5EF4-FFF2-40B4-BE49-F238E27FC236}">
                <a16:creationId xmlns:a16="http://schemas.microsoft.com/office/drawing/2014/main" id="{B4C921B7-5220-E044-D7C8-602C7D8EE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918249"/>
              </p:ext>
            </p:extLst>
          </p:nvPr>
        </p:nvGraphicFramePr>
        <p:xfrm>
          <a:off x="2856089" y="2844800"/>
          <a:ext cx="3418891" cy="259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01E33C6-170A-4C69-9F2D-10008CEBC679}"/>
              </a:ext>
            </a:extLst>
          </p:cNvPr>
          <p:cNvSpPr txBox="1"/>
          <p:nvPr/>
        </p:nvSpPr>
        <p:spPr>
          <a:xfrm>
            <a:off x="838200" y="2207689"/>
            <a:ext cx="10612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4. Jak oceniają Państwo jakość współpracy z partnerem w ramach realizacji projektu?; Jak oceniają Państwo intensywność współpracy z partnerem w ramach realizacji projektu?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5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W ramach badania ilościowego z partnerami projektów ocenie poddana została intensywność i jakość współpracy projektowej. Wyniki badania wskazują, że zdecydowana większość badanych ocenia oba aspekty pozytywnie. Suma odpowiedzi „wysoko” lub „bardzo wysoko” wyniosła odpowiednio 93,6% i 88,6%.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 partnerstw projektowych ze wskazaniem </a:t>
            </a:r>
            <a:b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intensywności i jakości współpracy</a:t>
            </a:r>
          </a:p>
        </p:txBody>
      </p:sp>
    </p:spTree>
    <p:extLst>
      <p:ext uri="{BB962C8B-B14F-4D97-AF65-F5344CB8AC3E}">
        <p14:creationId xmlns:p14="http://schemas.microsoft.com/office/powerpoint/2010/main" val="373155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4C7EEE4B-D238-D09E-7674-C624F043FD49}"/>
              </a:ext>
            </a:extLst>
          </p:cNvPr>
          <p:cNvSpPr txBox="1"/>
          <p:nvPr/>
        </p:nvSpPr>
        <p:spPr>
          <a:xfrm>
            <a:off x="838200" y="4467249"/>
            <a:ext cx="103842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1" dirty="0">
                <a:cs typeface="Times New Roman" panose="02020603050405020304" pitchFamily="18" charset="0"/>
              </a:rPr>
              <a:t>Źródło: badanie CAWI/CATI z polskimi i niemieckimi partnerami zatwierdzonych projektów (N=219)</a:t>
            </a:r>
          </a:p>
        </p:txBody>
      </p:sp>
      <p:pic>
        <p:nvPicPr>
          <p:cNvPr id="2" name="Obraz 1" descr="Czy zamierzają Państwo kontynuować współpracę z partnerem w przyszłości?; Czy w przyszłości zamierzają Państwo ponownie aplikować o środki UE wspólnie z partnerem projektu?&#10;&#10;Zamierzam kontynuować współpracę &#10;z partnerem w przyszłości: 89,1%&#10;Zamierzam ponownie aplikować o środki UE wspólnie z partnerem projektu: 88,1%&#10;">
            <a:extLst>
              <a:ext uri="{FF2B5EF4-FFF2-40B4-BE49-F238E27FC236}">
                <a16:creationId xmlns:a16="http://schemas.microsoft.com/office/drawing/2014/main" id="{346CAD7A-34BF-BFE9-BA73-F308F461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067" y="2881192"/>
            <a:ext cx="7647866" cy="145049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0E16AB2-80EA-0178-AFB6-7A2BFCB1A404}"/>
              </a:ext>
            </a:extLst>
          </p:cNvPr>
          <p:cNvSpPr txBox="1"/>
          <p:nvPr/>
        </p:nvSpPr>
        <p:spPr>
          <a:xfrm>
            <a:off x="838200" y="2283962"/>
            <a:ext cx="9961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5. Czy zamierzają Państwo kontynuować współpracę z partnerem w przyszłości?; Czy w przyszłości zamierzają Państwo ponownie aplikować o środki UE wspólnie z partnerem projektu?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2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Partnerstwo w ramach obecnej perspektywy finansowej przyniosło oczekiwane rezultaty, o czym może świadczyć fakt, że zdecydowana większość badanych beneficjentów planuje kontynuować współpracę z partnerem w przyszłości (89,1%). Zapewni to możliwość dalszej wymiany wiedzy, doświadczeń i najlepszych praktyk między partnerami. Uwagę zwraca fakt, że spośród beneficjentów planujących dalszą współpracę przeważająca część zamierza wspólnie z partnerem ponownie aplikować o środki UE (88,1%).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Beneficjentów planujących dalszą współpracę z partnerem, zapytano również o obszary tematyczne, w ramach których zamierzają aplikować o środki UE w ramach obecnej perspektywy finansowej. Najwięcej spośród respondentów wskazało obszar związany ze wzmacnianiem roli kultury i zrównoważonej turystyki w rozwoju gospodarczym, włączeniu społecznym i innowacjach społecznych (59,3%). Niewiele niższy odsetek planuje realizację projektu w ramach Funduszu Małych Projektów (54,1%). 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Plany partnerów w zakresie dalszej współpracy</a:t>
            </a:r>
          </a:p>
        </p:txBody>
      </p:sp>
    </p:spTree>
    <p:extLst>
      <p:ext uri="{BB962C8B-B14F-4D97-AF65-F5344CB8AC3E}">
        <p14:creationId xmlns:p14="http://schemas.microsoft.com/office/powerpoint/2010/main" val="397771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5F2A3D8-AB6F-32F4-4AE4-ADF585281D95}"/>
              </a:ext>
            </a:extLst>
          </p:cNvPr>
          <p:cNvSpPr txBox="1"/>
          <p:nvPr/>
        </p:nvSpPr>
        <p:spPr>
          <a:xfrm>
            <a:off x="734291" y="5857511"/>
            <a:ext cx="1051560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badanie CAWI/CATI z polskimi i niemieckimi partnerami zatwierdzonych projektów (N=219)</a:t>
            </a:r>
          </a:p>
        </p:txBody>
      </p:sp>
      <p:pic>
        <p:nvPicPr>
          <p:cNvPr id="11" name="Obraz 10" descr="&quot;Efekty naszych projektów są widoczne &#10;już w trakcie ich realizacji&quot;:&#10;Ocena 1 - zdecydowanie się nie zgadzam: 0,9%&#10;Ocena 2: 6,4%&#10;Ocena 3: 13,7%&#10;Ocena 4: 28,3%&#10;Ocena 5 - zdecydowanie się zgadzam: 50,7%&#10;&#10;&quot;Efekty naszych projektów są widoczne &#10;dopiero po ich zakończeniu&quot;&#10;Ocena 1 - zdecydowanie się nie zgadzam: 34,7%&#10;Ocena 2: 13,2%&#10;Ocena 3: 18,3%&#10;Ocena 4: 12,8%&#10;Ocena 5 - zdecydowanie się zgadzam: 21,0%&#10;&#10;&quot;Efekty naszych projektów &#10;są łatwe w utrzymaniu&quot;&#10;Ocena 1 - zdecydowanie się nie zgadzam: 2,3%&#10;Ocena 2: 12,8%&#10;Ocena 3: 37,9%&#10;Ocena 4: 21,9%&#10;Ocena 5 - zdecydowanie się zgadzam: 25,1%&#10;&#10;&quot;Efekty naszych projektów zanikają bezpośrednio &#10;po zakończeniu realizacji projektów&quot;&#10;Ocena 1 - zdecydowanie się nie zgadzam: 73,1%&#10;Ocena 2: 11,0%&#10;Ocena 3: 5,9%&#10;Ocena 4: 6,8%&#10;Ocena 5 - zdecydowanie się zgadzam: 3,2%&#10;">
            <a:extLst>
              <a:ext uri="{FF2B5EF4-FFF2-40B4-BE49-F238E27FC236}">
                <a16:creationId xmlns:a16="http://schemas.microsoft.com/office/drawing/2014/main" id="{E87C3512-4DCC-F56A-84C9-017F4A98B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8" y="2859304"/>
            <a:ext cx="8383524" cy="269290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083FCC3-DB2E-53E0-E508-920952C3AD1D}"/>
              </a:ext>
            </a:extLst>
          </p:cNvPr>
          <p:cNvSpPr txBox="1"/>
          <p:nvPr/>
        </p:nvSpPr>
        <p:spPr>
          <a:xfrm>
            <a:off x="838200" y="2387397"/>
            <a:ext cx="8829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6. Proszę wskazać, w jakim stopniu zgadzają się Państwo z następującymi twierdzeniami.  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7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Respondenci wyrazili sprzeciw wobec stwierdzenia, że efekty realizowanych projektów zanikają bezpośrednio po zakończeniu ich realizacji – ze stwierdzeniem takim nie zgodziło się 84,0% ankietowanych (suma ocen 1 i 2). Biorąc pod uwagę powyższe wyniki, można stwierdzić, że znaczna część beneficjentów ocenia efekty realizowanych projektów jako trwałe. Potwierdzają to również wnioski pochodzące z wywiadów pogłębionych z partnerami projektów w ramach analizy </a:t>
            </a:r>
            <a:r>
              <a:rPr lang="pl-PL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Trwałość efektów projektów i zawiązanych partnerstw</a:t>
            </a:r>
          </a:p>
        </p:txBody>
      </p:sp>
    </p:spTree>
    <p:extLst>
      <p:ext uri="{BB962C8B-B14F-4D97-AF65-F5344CB8AC3E}">
        <p14:creationId xmlns:p14="http://schemas.microsoft.com/office/powerpoint/2010/main" val="165002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5F2A3D8-AB6F-32F4-4AE4-ADF585281D95}"/>
              </a:ext>
            </a:extLst>
          </p:cNvPr>
          <p:cNvSpPr txBox="1"/>
          <p:nvPr/>
        </p:nvSpPr>
        <p:spPr>
          <a:xfrm>
            <a:off x="838200" y="5710938"/>
            <a:ext cx="1051560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sz="1000" i="1" dirty="0">
                <a:cs typeface="Times New Roman" panose="02020603050405020304" pitchFamily="18" charset="0"/>
              </a:rPr>
              <a:t>Źródło: badanie CAWI/CATI z polskimi i niemieckimi partnerami zatwierdzonych projektów (N=219)</a:t>
            </a:r>
          </a:p>
        </p:txBody>
      </p:sp>
      <p:graphicFrame>
        <p:nvGraphicFramePr>
          <p:cNvPr id="2" name="Wykres 1" descr="Tak: 27,4%&#10;Nie: 40,2%&#10;Trudno powiedzieć: 32,4%&#10;">
            <a:extLst>
              <a:ext uri="{FF2B5EF4-FFF2-40B4-BE49-F238E27FC236}">
                <a16:creationId xmlns:a16="http://schemas.microsoft.com/office/drawing/2014/main" id="{64D8DFDB-6652-55D6-8F00-ED8D480B4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286769"/>
              </p:ext>
            </p:extLst>
          </p:nvPr>
        </p:nvGraphicFramePr>
        <p:xfrm>
          <a:off x="2889955" y="2914761"/>
          <a:ext cx="5745339" cy="279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6083FCC3-DB2E-53E0-E508-920952C3AD1D}"/>
              </a:ext>
            </a:extLst>
          </p:cNvPr>
          <p:cNvSpPr txBox="1"/>
          <p:nvPr/>
        </p:nvSpPr>
        <p:spPr>
          <a:xfrm>
            <a:off x="838200" y="2425586"/>
            <a:ext cx="100306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7. Czy uważają Państwo, że utrzymanie efektów zrealizowanego projektu jest możliwe bez dalszego dofinansowania ze środków UE?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4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Dwóch na pięciu badanych partnerów projektów uważa, że utrzymanie efektów zrealizowanego projektu nie jest możliwe bez dalszego dofinansowania ze środków UE (40,2%). </a:t>
            </a:r>
          </a:p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Mając na uwadze powyższe wyniki, należy mieć świadomość, że partnerzy projektów mogą różnie interpretować, co oznacza "utrzymanie efektów" projektu. Część z nich może rozumieć to jako długoterminowe utrzymanie pozytywnych zmian w społeczności, podczas gdy inni postrzegają to jako długotrwałą niezależność finansową bez wsparcia zewnętrznego. 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Trwałość efektów projektów i zawiązanych partnerstw</a:t>
            </a:r>
          </a:p>
        </p:txBody>
      </p:sp>
    </p:spTree>
    <p:extLst>
      <p:ext uri="{BB962C8B-B14F-4D97-AF65-F5344CB8AC3E}">
        <p14:creationId xmlns:p14="http://schemas.microsoft.com/office/powerpoint/2010/main" val="156142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67FF672-C64F-9E9E-1838-27FD741A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2542774"/>
            <a:ext cx="5540023" cy="1185429"/>
          </a:xfrm>
        </p:spPr>
        <p:txBody>
          <a:bodyPr>
            <a:normAutofit/>
          </a:bodyPr>
          <a:lstStyle/>
          <a:p>
            <a:pPr algn="ctr"/>
            <a:r>
              <a:rPr lang="pl-PL" sz="32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Wprowadzenie</a:t>
            </a:r>
          </a:p>
        </p:txBody>
      </p:sp>
    </p:spTree>
    <p:extLst>
      <p:ext uri="{BB962C8B-B14F-4D97-AF65-F5344CB8AC3E}">
        <p14:creationId xmlns:p14="http://schemas.microsoft.com/office/powerpoint/2010/main" val="317815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122E3F5-B03C-3514-7EF5-19B61EFF8AB5}"/>
              </a:ext>
            </a:extLst>
          </p:cNvPr>
          <p:cNvSpPr txBox="1"/>
          <p:nvPr/>
        </p:nvSpPr>
        <p:spPr>
          <a:xfrm>
            <a:off x="838200" y="4528738"/>
            <a:ext cx="6094268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badanie CAWI/CATI z polskimi i niemieckimi partnerami zatwierdzonych projektów (N=219) </a:t>
            </a:r>
          </a:p>
        </p:txBody>
      </p:sp>
      <p:graphicFrame>
        <p:nvGraphicFramePr>
          <p:cNvPr id="3" name="Wykres 2" descr="Ocena 1 - bardzo mały stopień: 0,5%&#10;Ocena 2: 3,2%&#10;Ocena 3: 17,8%&#10;Ocena 4: 32,4%&#10;Ocena 5 - bardzo duży stopień: 46,1%&#10;">
            <a:extLst>
              <a:ext uri="{FF2B5EF4-FFF2-40B4-BE49-F238E27FC236}">
                <a16:creationId xmlns:a16="http://schemas.microsoft.com/office/drawing/2014/main" id="{4F7315F0-CFE3-99AF-22B2-200C4F8E1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991557"/>
              </p:ext>
            </p:extLst>
          </p:nvPr>
        </p:nvGraphicFramePr>
        <p:xfrm>
          <a:off x="2200640" y="2936833"/>
          <a:ext cx="7790720" cy="156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07010DB-9FA4-CEDC-F234-B673C3C3C622}"/>
              </a:ext>
            </a:extLst>
          </p:cNvPr>
          <p:cNvSpPr txBox="1"/>
          <p:nvPr/>
        </p:nvSpPr>
        <p:spPr>
          <a:xfrm>
            <a:off x="838200" y="2309616"/>
            <a:ext cx="100869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8. Prosimy wskazać, w jakim stopniu przy realizacji projektu zostały uwzględnione zasady horyzontalne?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2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Dokonana analiza wykazała, że zdecydowana większość beneficjentów uwzględniła zasady horyzontalne w dużym lub bardzo dużym stopniu (78,5% wskazań ocen 4 i 5). Na przeciętny poziom ich przestrzegania wskazało 17,8% ankietowanych, a jedynie 3,7% badanych oceniło go jako mały lub bardzo mały. Uzyskane wyniki pozwalają stwierdzić, że stopień uwzględnienia zasad horyzontalnych na poziomie pojedynczych projektów należy ocenić wysoko. 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</a:pPr>
            <a: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Sposób i stopień uwzględnienia polityk horyzontalnych</a:t>
            </a:r>
          </a:p>
        </p:txBody>
      </p:sp>
    </p:spTree>
    <p:extLst>
      <p:ext uri="{BB962C8B-B14F-4D97-AF65-F5344CB8AC3E}">
        <p14:creationId xmlns:p14="http://schemas.microsoft.com/office/powerpoint/2010/main" val="42330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</a:pPr>
            <a: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Sposób i stopień uwzględnienia polityk horyzontalnych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088"/>
            <a:ext cx="4567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Biorąc pod uwagę zasadę promowania równości mężczyzn i kobiet, można dostrzec, że jej uwzględnianie polegało najczęściej na zapewnieniu równego podziału zespołu projektowego ze względu na płeć (75,3%). </a:t>
            </a:r>
          </a:p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W przypadku zasady dotyczącej równości szans i niedyskryminacji, jej przestrzeganie opierało się przede wszystkim na uwzględnianiu perspektywy osób z niepełnosprawnościami w opisie sytuacji wyjściowej (69,9%). </a:t>
            </a:r>
          </a:p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Zasada zrównoważonego rozwoju przestrzegana była najczęściej poprzez podejmowanie wszelkich decyzji z uwzględnieniem aspektów ekonomicznych, ekologicznych i społecznych (74,9%).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122E3F5-B03C-3514-7EF5-19B61EFF8AB5}"/>
              </a:ext>
            </a:extLst>
          </p:cNvPr>
          <p:cNvSpPr txBox="1"/>
          <p:nvPr/>
        </p:nvSpPr>
        <p:spPr>
          <a:xfrm>
            <a:off x="5635976" y="6064807"/>
            <a:ext cx="6094268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badanie CAWI/CATI z polskimi i niemieckimi partnerami zatwierdzonych projektów (N=219) </a:t>
            </a:r>
          </a:p>
        </p:txBody>
      </p:sp>
      <p:pic>
        <p:nvPicPr>
          <p:cNvPr id="3" name="Obraz 2" descr="Zasada promowania równości mężczyzn i kobiet:&#10;zespół projektowy składał się &#10;w równej reprezentacji z kobiet i mężczyzn: 75,3%&#10;płace ustalane w zespole projektowym uwzględniały zasadę równouprawnienia płci: 55,7%&#10;w inny sposób: 2,3%&#10;trudno powiedzieć: 7,8%&#10;&#10;Zasada równości szans i niedyskryminacji, w tym dostępności dla osób z niepełnosprawnościami:&#10;uwzględniono perspektywę osób &#10;z niepełnosprawnościami w opisie sytuacji wyjściowej: 69,9%&#10;uwzględniono potrzeby osób z niepełnosprawnościami na etapie konstruowania budżetu projektu: 42,9%&#10;zapewniono dostępność produktów projektu &#10;dla osób z niepełnosprawnościami: 44,3%&#10;w inny sposób: 2,7%&#10;trudno powiedzieć: 13,7%&#10;&#10;Zasada zrównoważonego rozwoju:&#10;wszelkie decyzje podejmowano z uwzględnieniem aspektów ekonomicznych, ekologicznych i społecznych: 74,9%&#10;dążono do pozytywnego wpływu na środowisko: 44,7%&#10;w inny sposób: 0,5%&#10;trudno powiedzieć: 8,7%&#10;">
            <a:extLst>
              <a:ext uri="{FF2B5EF4-FFF2-40B4-BE49-F238E27FC236}">
                <a16:creationId xmlns:a16="http://schemas.microsoft.com/office/drawing/2014/main" id="{37713C78-4B25-2BD6-38B5-D695105A5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60" y="1773358"/>
            <a:ext cx="5803900" cy="4102735"/>
          </a:xfrm>
          <a:prstGeom prst="rect">
            <a:avLst/>
          </a:prstGeom>
          <a:noFill/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CEC6F04-68BF-6FF0-99B5-7D08BCE07074}"/>
              </a:ext>
            </a:extLst>
          </p:cNvPr>
          <p:cNvSpPr txBox="1"/>
          <p:nvPr/>
        </p:nvSpPr>
        <p:spPr>
          <a:xfrm>
            <a:off x="5635976" y="1446700"/>
            <a:ext cx="94234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9. Czy przy realizacji projektu zostały uwzględnione poniższe zasady horyzontalne?</a:t>
            </a:r>
          </a:p>
        </p:txBody>
      </p:sp>
    </p:spTree>
    <p:extLst>
      <p:ext uri="{BB962C8B-B14F-4D97-AF65-F5344CB8AC3E}">
        <p14:creationId xmlns:p14="http://schemas.microsoft.com/office/powerpoint/2010/main" val="299797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1B21FF92-9259-8481-218F-AE624D9782B9}"/>
              </a:ext>
            </a:extLst>
          </p:cNvPr>
          <p:cNvSpPr txBox="1"/>
          <p:nvPr/>
        </p:nvSpPr>
        <p:spPr>
          <a:xfrm>
            <a:off x="838200" y="6128609"/>
            <a:ext cx="7761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000" i="1" dirty="0">
                <a:cs typeface="Times New Roman" panose="02020603050405020304" pitchFamily="18" charset="0"/>
              </a:rPr>
              <a:t>Pytanie umożliwiało uszeregowanie odpowiedzi wg preferencji respondenta, od najważniejszych do najmniej ważnych.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ECAE5E9-B966-0853-7460-86223E7179D9}"/>
              </a:ext>
            </a:extLst>
          </p:cNvPr>
          <p:cNvSpPr txBox="1"/>
          <p:nvPr/>
        </p:nvSpPr>
        <p:spPr>
          <a:xfrm>
            <a:off x="838200" y="5898919"/>
            <a:ext cx="8779933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000" i="1" dirty="0">
                <a:cs typeface="Times New Roman" panose="02020603050405020304" pitchFamily="18" charset="0"/>
              </a:rPr>
              <a:t>Źródło: badanie CAWI/CATI z polskimi i niemieckimi partnerami zatwierdzonych projektów; pytanie z rangowaniem (N=219)</a:t>
            </a:r>
          </a:p>
        </p:txBody>
      </p:sp>
      <p:pic>
        <p:nvPicPr>
          <p:cNvPr id="2" name="Obraz 1" descr="Które działania informacyjno-promocyjne Pana(-ni) zdaniem należy kontynuować?&#10;Spotkania informacyjne: 76,3%&#10;Szkolenia: 73,5%&#10;Strona internetowa Programu: 69,4%&#10;Konsultacje z pracownikami Wspólnego Sekretariatu: 64,8%&#10;Warsztaty: 61,2%&#10;Serwisy społecznościowe: 26,9%&#10;Newsletter: 26,0%&#10;Ogłoszenia w prasie: 16,4%&#10;Inne: 0,9%&#10;">
            <a:extLst>
              <a:ext uri="{FF2B5EF4-FFF2-40B4-BE49-F238E27FC236}">
                <a16:creationId xmlns:a16="http://schemas.microsoft.com/office/drawing/2014/main" id="{F03514F2-F843-B5C1-CE65-5D8322D51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78" y="3018014"/>
            <a:ext cx="5762244" cy="276606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73C7BBE-5357-CB92-F46A-692D7083D726}"/>
              </a:ext>
            </a:extLst>
          </p:cNvPr>
          <p:cNvSpPr txBox="1"/>
          <p:nvPr/>
        </p:nvSpPr>
        <p:spPr>
          <a:xfrm>
            <a:off x="838200" y="2645900"/>
            <a:ext cx="10416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pl-PL" sz="1200" b="1" dirty="0" bmk="_Toc143888908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10. Które działania informacyjno-promocyjne Pana(-ni) zdaniem należy kontynuować?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9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Partnerzy zatwierdzonych projektów, uczestniczący w badaniu ilościowym, wskazali źródła wiedzy na temat Programu, z jakich korzystali. Analiza wykazała, że najczęściej korzystali oni z informacji zawartych w podręczniku oraz na stronie internetowej Programu (odpowiednio 62,1% i 60,7%). Ponad połowa respondentów deklarowała, że brała udział w spotkaniach informacyjnych (54,3%), konsultacjach z pracownikami Wspólnego Sekretariatu (53,4%) i szkoleniach (50,7%). </a:t>
            </a:r>
          </a:p>
          <a:p>
            <a:pPr marL="0" indent="0">
              <a:buNone/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Trzech na czterech partnerów projektów wskazało, że działaniami informacyjno-promocyjnymi, które należy kontynuować są spotkania informacyjne (76,3%) oraz szkolenia (73,5%). Wysokie odsetki odnotowano także w przypadku strony internetowej Programu (69,4%), konsultacji z pracownikami Wspólnego Sekretariatu (64,8%) oraz warsztatów (61,2%). </a:t>
            </a:r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Ocena zastosowanych narzędzi i działań w zakresie </a:t>
            </a:r>
            <a:b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5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Strategii Komunikacji Programu</a:t>
            </a:r>
          </a:p>
        </p:txBody>
      </p:sp>
    </p:spTree>
    <p:extLst>
      <p:ext uri="{BB962C8B-B14F-4D97-AF65-F5344CB8AC3E}">
        <p14:creationId xmlns:p14="http://schemas.microsoft.com/office/powerpoint/2010/main" val="106300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67FF672-C64F-9E9E-1838-27FD741A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61" y="2463490"/>
            <a:ext cx="4928279" cy="1185429"/>
          </a:xfrm>
        </p:spPr>
        <p:txBody>
          <a:bodyPr>
            <a:normAutofit/>
          </a:bodyPr>
          <a:lstStyle/>
          <a:p>
            <a:pPr algn="ctr"/>
            <a:r>
              <a:rPr lang="pl-PL" sz="32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Wnioski i rekomendacje</a:t>
            </a:r>
          </a:p>
        </p:txBody>
      </p:sp>
    </p:spTree>
    <p:extLst>
      <p:ext uri="{BB962C8B-B14F-4D97-AF65-F5344CB8AC3E}">
        <p14:creationId xmlns:p14="http://schemas.microsoft.com/office/powerpoint/2010/main" val="111665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Wnioski i rekomendacje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B870F4E8-EAB4-6FAE-78CE-7FAC798A9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568420"/>
              </p:ext>
            </p:extLst>
          </p:nvPr>
        </p:nvGraphicFramePr>
        <p:xfrm>
          <a:off x="838200" y="1249365"/>
          <a:ext cx="10515600" cy="4929316"/>
        </p:xfrm>
        <a:graphic>
          <a:graphicData uri="http://schemas.openxmlformats.org/drawingml/2006/table">
            <a:tbl>
              <a:tblPr firstRow="1" firstCol="1" bandRow="1"/>
              <a:tblGrid>
                <a:gridCol w="234244">
                  <a:extLst>
                    <a:ext uri="{9D8B030D-6E8A-4147-A177-3AD203B41FA5}">
                      <a16:colId xmlns:a16="http://schemas.microsoft.com/office/drawing/2014/main" val="988034887"/>
                    </a:ext>
                  </a:extLst>
                </a:gridCol>
                <a:gridCol w="2948308">
                  <a:extLst>
                    <a:ext uri="{9D8B030D-6E8A-4147-A177-3AD203B41FA5}">
                      <a16:colId xmlns:a16="http://schemas.microsoft.com/office/drawing/2014/main" val="3773115626"/>
                    </a:ext>
                  </a:extLst>
                </a:gridCol>
                <a:gridCol w="2520930">
                  <a:extLst>
                    <a:ext uri="{9D8B030D-6E8A-4147-A177-3AD203B41FA5}">
                      <a16:colId xmlns:a16="http://schemas.microsoft.com/office/drawing/2014/main" val="329657207"/>
                    </a:ext>
                  </a:extLst>
                </a:gridCol>
                <a:gridCol w="1049189">
                  <a:extLst>
                    <a:ext uri="{9D8B030D-6E8A-4147-A177-3AD203B41FA5}">
                      <a16:colId xmlns:a16="http://schemas.microsoft.com/office/drawing/2014/main" val="1524996638"/>
                    </a:ext>
                  </a:extLst>
                </a:gridCol>
                <a:gridCol w="3762929">
                  <a:extLst>
                    <a:ext uri="{9D8B030D-6E8A-4147-A177-3AD203B41FA5}">
                      <a16:colId xmlns:a16="http://schemas.microsoft.com/office/drawing/2014/main" val="4118237152"/>
                    </a:ext>
                  </a:extLst>
                </a:gridCol>
              </a:tblGrid>
              <a:tr h="400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L.p. 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Treść wniosku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Treść rekomendacji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Adresat rekomendacji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Sposób wdrożenia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5194"/>
                  </a:ext>
                </a:extLst>
              </a:tr>
              <a:tr h="1969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znajomości języka sąsiada stanowi nierzadko istotny problem w partnerstwach, dlatego językiem porozumiewania się bywa język angielski. W części przypadków współpraca jest możliwa tylko dlatego, że często pracownicy niemieckich instytucji mają korzenie polskie lub partnerzy z Polski władają bardzo dobrze językiem niemieckim.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Rekomenduje się dalsze wsparcie dzieci i młodzieży, ale również kadr regionu, w zakresie poszerzania kompetencji językowych poprzez zachęcanie potencjalnych beneficjentów do składania projektów ukierunkowanych na poprawę kompetencji językowych. 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perspektywie finansowej 2021-2027 w ramach podejmowanych działań informacyjno-promocyjnych skierowanych do potencjalnych beneficjentów należy podkreślać znaczenie projektów ukierunkowanych na wzmacnianie kompetencji językowych mieszkańców obszaru pogranicza.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Umożliwi to przezwyciężenie bariery językowej, będącej jedną z istotniejszych w ramach Programu, a także wpłynie na zmniejszanie się bezrobocia w regionie oraz wzrost atrakcyjności obszaru dla potencjalnych mieszkańców.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829810"/>
                  </a:ext>
                </a:extLst>
              </a:tr>
              <a:tr h="21809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strukturze beneficjentów projektów regularnych Programu dominują samorządy. Znacznie mniejszy udział miały organizacje pozarządowe, które poprzez podejmowane projekty z zakresu szeroko pojętej kultury, sportu czy edukacji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realizują działania istotne dla przełamywania barier pomiędzy obydwoma narodami, zacieśniania kontaktów sąsiedzkich i przezwyciężania stereotypów.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Rekomenduje się zwiększenie udziału organizacji pozarządowych w strukturze wnioskodawców. W tym kontekście istotne jest kontynuowanie przedsięwzięć promocyjno-informacyjnych mających na celu zakorzenienie w świadomości lokalnej społeczności korzyści wynikających ze współpracy, ze szczególnym uwzględnieniem organizacji pozarządowych.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celu zwiększenia aktywności organizacji pozarządowych należałoby przygotować dedykowane kanały upowszechniania informacji o Programie. Wskazana byłaby również próba identyfikacji i aktywizacji lokalnych liderów spośród organizacji pozarządowych. 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436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15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Wnioski i rekomendacje</a:t>
            </a:r>
          </a:p>
        </p:txBody>
      </p:sp>
      <p:graphicFrame>
        <p:nvGraphicFramePr>
          <p:cNvPr id="6" name="Symbol zastępczy zawartości 1">
            <a:extLst>
              <a:ext uri="{FF2B5EF4-FFF2-40B4-BE49-F238E27FC236}">
                <a16:creationId xmlns:a16="http://schemas.microsoft.com/office/drawing/2014/main" id="{E9835EB8-F54A-C21E-697A-A408D06F9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268183"/>
              </p:ext>
            </p:extLst>
          </p:nvPr>
        </p:nvGraphicFramePr>
        <p:xfrm>
          <a:off x="838200" y="1112230"/>
          <a:ext cx="10515599" cy="5206176"/>
        </p:xfrm>
        <a:graphic>
          <a:graphicData uri="http://schemas.openxmlformats.org/drawingml/2006/table">
            <a:tbl>
              <a:tblPr firstRow="1" firstCol="1" bandRow="1"/>
              <a:tblGrid>
                <a:gridCol w="245533">
                  <a:extLst>
                    <a:ext uri="{9D8B030D-6E8A-4147-A177-3AD203B41FA5}">
                      <a16:colId xmlns:a16="http://schemas.microsoft.com/office/drawing/2014/main" val="988034887"/>
                    </a:ext>
                  </a:extLst>
                </a:gridCol>
                <a:gridCol w="2348088">
                  <a:extLst>
                    <a:ext uri="{9D8B030D-6E8A-4147-A177-3AD203B41FA5}">
                      <a16:colId xmlns:a16="http://schemas.microsoft.com/office/drawing/2014/main" val="3773115626"/>
                    </a:ext>
                  </a:extLst>
                </a:gridCol>
                <a:gridCol w="3109861">
                  <a:extLst>
                    <a:ext uri="{9D8B030D-6E8A-4147-A177-3AD203B41FA5}">
                      <a16:colId xmlns:a16="http://schemas.microsoft.com/office/drawing/2014/main" val="329657207"/>
                    </a:ext>
                  </a:extLst>
                </a:gridCol>
                <a:gridCol w="886406">
                  <a:extLst>
                    <a:ext uri="{9D8B030D-6E8A-4147-A177-3AD203B41FA5}">
                      <a16:colId xmlns:a16="http://schemas.microsoft.com/office/drawing/2014/main" val="1524996638"/>
                    </a:ext>
                  </a:extLst>
                </a:gridCol>
                <a:gridCol w="3925711">
                  <a:extLst>
                    <a:ext uri="{9D8B030D-6E8A-4147-A177-3AD203B41FA5}">
                      <a16:colId xmlns:a16="http://schemas.microsoft.com/office/drawing/2014/main" val="4118237152"/>
                    </a:ext>
                  </a:extLst>
                </a:gridCol>
              </a:tblGrid>
              <a:tr h="342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L.p. 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Treść wniosku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Treść rekomendacji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Adresat rekomendacji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Sposób wdrożenia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5194"/>
                  </a:ext>
                </a:extLst>
              </a:tr>
              <a:tr h="1985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Partnerzy projektów mają możliwość korzystania z różnorodnych źródeł finansowania swoich działań, w tym również ze środków innych programów INTERREG występujących na pograniczu polsko-niemieckim.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celu wykorzystania synergii rekomenduje się zacieśnienie współpracy z innymi programami transgranicznymi, które obejmują ten sam obszar, dzięki czemu możliwe podjęcie współpracy trójstronnej PL-CZ-DE, na przykład poprzez możliwość rozszerzenia projektu wybranego w jednym programie o współpracę z trzecią stroną.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Należy uwzględnić w ogłaszanych projektach możliwości rozszerzania współpracy z trzecią stroną.</a:t>
                      </a:r>
                      <a:r>
                        <a:rPr lang="pl-PL" sz="105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Konieczna jest identyfikacja projektów transgranicznych obejmujących ten sam obszar oraz o podobnej tematyce. W celu wdrożenia rekomendacji należałoby również organizować spotkania animujące przyszłą współpracę oraz zidentyfikować poszczególne bariery w zakresie szerszej współpracy transgranicznej. Wdrożenie rekomendacji umożliwi bardziej elastyczne wykorzystywanie alokacji i przyczyni się do lepszego osiągania celów Programu.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42662"/>
                  </a:ext>
                </a:extLst>
              </a:tr>
              <a:tr h="1967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aktywność wnioskodawców istotny wpływ mają trudności ze znalezieniem odpowiedniego partnera chętnego do podjęcia współpracy oraz niedostateczne umiejętności pracowników w zakresie przygotowania wniosków i rozliczania projektów. Jak wskazują wyniki badania, łatwiejszy dostęp do informacji na temat realizacji projektów skłoniłby do złożenia wniosku ponad połowę badanych beneficjentów.</a:t>
                      </a: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Rekomenduje się kontynuowanie działań informacyjno-promocyjnych odnośnie do Programu, w tym szkoleń i indywidualnych konsultacji skierowanych do potencjalnych beneficjentów. Zaleca się także podejmowanie działań mających na celu wsparcie w znalezieniu partnera po drugiej stronie granicy i nieustanne poszukiwanie możliwości tworzenia nowych partnerstw i angażowania do współpracy podmiotów.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WST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RPK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Należy kontynuować kompleksowe wsparcie w postaci działań informacyjno-promocyjnych, w tym szkoleń oraz indywidualnych konsultacji, obejmujących tematykę związaną z rozliczaniem i sprawozdawczością. Zapewni to wnioskodawcom poczucie, że na etapie realizacji projektów zostaną otoczeni wsparciem w tym zakresie ze strony instytucji wdrażających Program. Instytucje wyrażające chęć aplikowania o środki w ramach Programu należy objąć wsparciem w znalezieniu partnera po drugiej stronie granicy, co pozwoli zaangażować do współpracy nowe podmioty, a tym samym zwiększyć skuteczność i skalę oddziaływania Programu. 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71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89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Wnioski i rekomendacje</a:t>
            </a:r>
          </a:p>
        </p:txBody>
      </p:sp>
      <p:graphicFrame>
        <p:nvGraphicFramePr>
          <p:cNvPr id="6" name="Symbol zastępczy zawartości 1">
            <a:extLst>
              <a:ext uri="{FF2B5EF4-FFF2-40B4-BE49-F238E27FC236}">
                <a16:creationId xmlns:a16="http://schemas.microsoft.com/office/drawing/2014/main" id="{EAC7BBDD-46C8-C2D2-95C2-DFA6F9CD2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27880"/>
              </p:ext>
            </p:extLst>
          </p:nvPr>
        </p:nvGraphicFramePr>
        <p:xfrm>
          <a:off x="838200" y="1149292"/>
          <a:ext cx="10515600" cy="5206176"/>
        </p:xfrm>
        <a:graphic>
          <a:graphicData uri="http://schemas.openxmlformats.org/drawingml/2006/table">
            <a:tbl>
              <a:tblPr firstRow="1" firstCol="1" bandRow="1"/>
              <a:tblGrid>
                <a:gridCol w="279400">
                  <a:extLst>
                    <a:ext uri="{9D8B030D-6E8A-4147-A177-3AD203B41FA5}">
                      <a16:colId xmlns:a16="http://schemas.microsoft.com/office/drawing/2014/main" val="98803488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773115626"/>
                    </a:ext>
                  </a:extLst>
                </a:gridCol>
                <a:gridCol w="2562578">
                  <a:extLst>
                    <a:ext uri="{9D8B030D-6E8A-4147-A177-3AD203B41FA5}">
                      <a16:colId xmlns:a16="http://schemas.microsoft.com/office/drawing/2014/main" val="329657207"/>
                    </a:ext>
                  </a:extLst>
                </a:gridCol>
                <a:gridCol w="790222">
                  <a:extLst>
                    <a:ext uri="{9D8B030D-6E8A-4147-A177-3AD203B41FA5}">
                      <a16:colId xmlns:a16="http://schemas.microsoft.com/office/drawing/2014/main" val="1524996638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4118237152"/>
                    </a:ext>
                  </a:extLst>
                </a:gridCol>
              </a:tblGrid>
              <a:tr h="3696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L.p. 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Treść wniosku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Treść rekomendacji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Adresat rekomendacji</a:t>
                      </a:r>
                      <a:endParaRPr lang="pl-PL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Sposób wdrożenia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5194"/>
                  </a:ext>
                </a:extLst>
              </a:tr>
              <a:tr h="972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Największą wartość mają dla beneficjentów informacje uzyskiwane bezpośrednio od pracowników instytucji programowych. W kontekście promocji i kreowania pozytywnego wizerunku Programu istotne znaczenie mają również lokalne media, w tym media społecznościowe, które coraz częściej stanowią główne źródło pozyskiwania informacji.  Zdecydowanie mniej atrakcyjne dla odbiorców są natomiast analogowe sposoby dotarcia, które w najmniejszym stopniu oddziałują na odbiorców.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Zaleca się, aby w ramach działań informacyjno-promocyjnych ograniczyć wykorzystanie tradycyjnych źródeł informacji, takich jak newsletter, komunikaty prasowe, ulotki czy broszury. Działania powinny być ukierunkowane na dostarczanie treści w formie, którą preferują odbiorcy, czyli przede wszystkim poprzez media społecznościowe oraz spotkania bezpośrednie (szkolenia, konsultacje oraz warsztaty). Zaleca się również, aby wprowadzić nowoczesne narzędzia komunikacyjne (wideo, podcasty, </a:t>
                      </a:r>
                      <a:r>
                        <a:rPr lang="pl-PL" sz="105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webinary</a:t>
                      </a: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etc.).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WST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celu zwiększenia skuteczności strategii komunikacji Programu należy dostosować kanały komunikacji do potrzeb odbiorców. Wskazane byłoby zatem ograniczenie wszelkich tradycyjnych form promocji Programu na rzecz zwiększenia wykorzystania w tym zakresie lokalnych mediów, szczególnie społecznościowych (dalsze prowadzenie profilu Programu na portalach Facebook, Twitter), wykorzystując przy tym nowoczesne narzędzia komunikacyjne (wideo, podcasty, </a:t>
                      </a:r>
                      <a:r>
                        <a:rPr lang="pl-PL" sz="105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webinary</a:t>
                      </a: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etc.). Należy dążyć do zwiększenia liczby interaktywnych wydarzeń, które umożliwiają bezpośredni kontakt, wymianę wiedzy i doświadczeń, a także tworzenie sieci współpracy. Kontynuacja skutecznych i użytecznych działań informacyjno-promocyjnych jest kluczowa dla osiągnięcia pozytywnych efektów w zakresie komunikacji, zaangażowania społecznego oraz wizerunku Programu.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429549"/>
                  </a:ext>
                </a:extLst>
              </a:tr>
              <a:tr h="1344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 iż ponad połowa badanych mieszkańców pogranicza zetknęła się do tej pory z działaniami informacyjno-promocyjnymi, znaczna część mieszkańców obszaru wsparcia nie spotkała się z takimi działaniami.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Rekomenduje się intensyfikację działań informacyjno-promocyjnych skierowanych do mieszkańców obszaru pogranicza polsko-saksońskiego, w szczególności w jednostkach terytorialnych położonych na obszarze wsparcia, w których nie było do tej pory beneficjentów programu.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WST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Zaleca się dalszą realizację przedsięwzięć w ramach perspektywy finansowej 2021-2027 w celu zakorzenienia w świadomości mieszkańców obszaru wsparcia wagi współpracy transgranicznej oraz korzyści z niej wynikających. Działania powinny być realizowane we wszystkich osiach priorytetowych. Umożliwią one lokalnym społecznościom zarówno uczestnictwo w projektach, jak i korzystanie z ich efektów w większym zakresie.</a:t>
                      </a:r>
                      <a:endParaRPr lang="pl-PL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66" marR="10066" marT="0" marB="0" anchor="ctr">
                    <a:lnL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17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945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F524FA-70A7-926E-AA26-FE60D6C25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978" y="2714097"/>
            <a:ext cx="5362222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32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Ewaluacja wpływu Programu Współpracy Transgranicznej INTERREG V A Polska-Saksonia 2014-2020 na obszar wsparcia pogranicza polsko-saksońskiego </a:t>
            </a:r>
          </a:p>
        </p:txBody>
      </p:sp>
    </p:spTree>
    <p:extLst>
      <p:ext uri="{BB962C8B-B14F-4D97-AF65-F5344CB8AC3E}">
        <p14:creationId xmlns:p14="http://schemas.microsoft.com/office/powerpoint/2010/main" val="171106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Koncepcja i cel badania</a:t>
            </a:r>
            <a:endParaRPr lang="pl-PL" sz="2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672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Celem niniejszej ewaluacji była ocena skuteczności działań wdrażanych w ramach wszystkich osi priorytetowych (bez Pomocy Technicznej) oraz analiza ich efektów i wpływu na życie społeczno-gospodarcze mieszkańców obszaru wsparcia. W ramach badania dokonano oceny wpływu FMP na realizację celów określonych dla IV osi priorytetowej Programu.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Ocena dokonana została przy zastosowaniu następujących kryteriów: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l-PL" dirty="0"/>
          </a:p>
        </p:txBody>
      </p:sp>
      <p:graphicFrame>
        <p:nvGraphicFramePr>
          <p:cNvPr id="7" name="Diagram 6" descr="SKUTECZNOŚĆ&#10;W jakim stopniu założone cele zostały osiągnięte?&#10;EFEKTYWNOŚĆ&#10;W jakim stopniu poniesione nakłady są ekonomiczne?&#10;UŻYTECZNOŚĆ&#10;Na ile rzeczywiste efekty Programu są zgodne z potrzebami jego odbiorców?&#10;TRWAŁOŚĆ&#10;Co zmieniło się w społeczeństwie i w otoczeniu w wyniku realizacji Programu?&#10;&#10;&#10;">
            <a:extLst>
              <a:ext uri="{FF2B5EF4-FFF2-40B4-BE49-F238E27FC236}">
                <a16:creationId xmlns:a16="http://schemas.microsoft.com/office/drawing/2014/main" id="{8B2AE424-F8D7-FEB2-5447-6F4FA885F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510270"/>
              </p:ext>
            </p:extLst>
          </p:nvPr>
        </p:nvGraphicFramePr>
        <p:xfrm>
          <a:off x="1110571" y="2650066"/>
          <a:ext cx="9970857" cy="247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87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Zakres badania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Niniejsze badanie objęło swym zakresem ocenę skuteczności działań wdrażanych w ramach wszystkich osi priorytetowych Programu oraz analizę ich efektów, w tym wpływu na życie społeczno-gospodarcze mieszkańców obszaru wsparcia, a także stopień osiągnięcia celów szczegółowych Programu. 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sz="5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W ramach ewaluacji dokonany został również pomiar wskaźników rezultatu Programu, zgodnie z metodyką określoną w Programie oraz przedstawioną w dokumencie pn. Koncepcja i metodyka, przeprowadzenie pomiaru oraz oszacowanie wartości pośrednich i docelowych wskaźników rezultatu dla Programu Współpracy INTERREG Polska-Saksonia 2014-2020. Pomiar wskaźników rezultatu objął: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Poziom atrakcyjności kulturowej i przyrodniczej obszaru wsparcia,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Czas przejazdu między miastami w obszarze przygranicznym,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Stopień powiązania i zróżnicowanie oferty edukacyjnej,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Indeks nastrojów instytucji zaangażowanych w polsko-niemiecką współpracę transgraniczną.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pl-PL" sz="5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Istotnym komponentem badania, wynikającym z przepisów art. 50 ust. 4 rozporządzenia ogólnego, była ocena wdrażania przez Program polityk horyzontalnych: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promowania równości mężczyzn i kobiet,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równości szans i niedyskryminacji w tym dostępności dla osób z niepełnosprawnościami,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5500" dirty="0">
                <a:latin typeface="Calibri" panose="020F0502020204030204" pitchFamily="34" charset="0"/>
                <a:cs typeface="Times New Roman" panose="02020603050405020304" pitchFamily="18" charset="0"/>
              </a:rPr>
              <a:t>zrównoważonego rozwoju.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85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Zarys metodologiczny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597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sz="48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Metody służące pomiarowi wskaźników rezultatu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sz="4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Pomiar wskaźnika 1: Poziom atrakcyjności kulturowej i przyrodniczej obszaru wsparcia</a:t>
            </a:r>
            <a:endParaRPr lang="pl-PL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PAPI z turystami spoza obszaru pogranicza polsko-saksońskiego – poziom regionalny </a:t>
            </a:r>
            <a:endParaRPr lang="pl-PL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Badania ankietowe (600 wywiadów) przeprowadzono w 20 miejscowościach – tych samych, które wykorzystano przy pomiarze wartości bazowej w 2014 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PAPI z turystami spoza obszaru pogranicza polsko-saksońskiego – poziom efektów projektów </a:t>
            </a:r>
            <a:endParaRPr lang="pl-PL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Badania ankietowe przeprowadzone zostały w 20 miejscowościach – w 10 miejscowościach, w których udało się zrealizować projekty w ramach wsparcia Programu oraz w 10, w których nie udało się zrealizować żadnego projektu</a:t>
            </a:r>
            <a:r>
              <a:rPr lang="pl-PL" sz="4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Pomiar wskaźnika 2: Czas przejazdu między miastami w obszarze przygranicznym</a:t>
            </a:r>
            <a:endParaRPr lang="pl-PL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Badanie skrócenia czasu przejazdu między miastami w obszarze przygranicznym – poziom regionalny </a:t>
            </a:r>
            <a:endParaRPr lang="pl-PL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omiary przeprowadzone zostały dla odcinków drogowych między miastami w Polsce i Niemczech. 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Pomiary obejmowały 13 odcinków drogowych między 26 miastami w Polsce i Niemczech – tych samych, które wykorzystano przy pomiarze wartości bazowej w 2014 r.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Badanie skrócenia czasu przejazdu między miastami w obszarze przygranicznym – poziom efektów projektów </a:t>
            </a:r>
            <a:endParaRPr lang="pl-PL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Pomiary przeprowadzone zostały dla wszystkich odcinków drogowych, na których rozpoczęto i zrealizowano projekty w ramach Programu oraz dla tych odcinków, na których nie udało się zrealizować projektów. Analizie poddano te same odcinki, jakie wykorzystano w 2018 roku.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Pomiar wskaźnika 3: Stopień powiązania i zróżnicowanie oferty edukacyjnej</a:t>
            </a:r>
            <a:endParaRPr lang="pl-PL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Badanie zostało zrealizowane przy pomocy podejścia </a:t>
            </a:r>
            <a:r>
              <a:rPr lang="pl-PL" sz="4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mixed-mode</a:t>
            </a: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(łączne zastosowanie technik CAWI i CATI) wśród beneficjentów i potencjalnych beneficjentów Programu związanych z rynkiem edukacji lub potencjalnych pracodawców.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Pomiar wskaźnika 4: Indeks nastrojów instytucji zaangażowanych w polsko-niemiecką współpracę transgraniczną</a:t>
            </a:r>
            <a:endParaRPr lang="pl-PL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Badanie zostało zrealizowane przy pomocy techniki CAWI wśród beneficjentów i potencjalnych beneficjentów Programu, związanych z instytucjami bądź organizacjami pozarządowymi zajmującymi się współpracą transgraniczną polsko-saksońską.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780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Zarys metodologiczny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534"/>
            <a:ext cx="10687756" cy="4351338"/>
          </a:xfrm>
        </p:spPr>
        <p:txBody>
          <a:bodyPr>
            <a:normAutofit fontScale="25000" lnSpcReduction="20000"/>
          </a:bodyPr>
          <a:lstStyle/>
          <a:p>
            <a:pPr marL="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28600" algn="l"/>
              </a:tabLst>
            </a:pPr>
            <a:r>
              <a:rPr lang="pl-PL" sz="4800" b="1" kern="100" dirty="0">
                <a:solidFill>
                  <a:srgbClr val="2F5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Pozostałe metody badawcze</a:t>
            </a:r>
          </a:p>
          <a:p>
            <a:pPr marL="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28600" algn="l"/>
              </a:tabLst>
            </a:pPr>
            <a:endParaRPr lang="pl-PL" sz="4800" b="1" kern="100" dirty="0">
              <a:solidFill>
                <a:srgbClr val="2F5496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Analiza dokumentów i danych zastanych (</a:t>
            </a:r>
            <a:r>
              <a:rPr lang="pl-PL" sz="48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desk</a:t>
            </a: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8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Wywiady telefoniczne wspomagane komputerowo (CATI) z mieszkańcami obszarów, na których realizowano projekty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 ramach ewaluacji przeprowadzono wywiady telefoniczne z mieszkańcami obszarów, na których realizowano projekty w ramach Programu. Łącznie zrealizowano 400 wywiadów - po 200 w Polsce i w Niemczech.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CAWI/CATI z polskimi i niemieckimi partnerami projektów regularnych i małych projektów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Badanie zrealizowane zostało wśród polskich i niemieckich partnerów zatwierdzonych projektów przy pomocy techniki CAWI i CATI.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Wywiady pogłębione (IDI/ITI lub w formie online) z przedstawicielami instytucji Programu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Badanie zrealizowane zostało wśród przedstawicieli instytucji Zarządzającej, Instytucji Krajowej, Wspólnego Sekretariatu, biur Euroregionu oraz Komitetu Monitorującego.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Studia przypadków (</a:t>
            </a:r>
            <a:r>
              <a:rPr lang="pl-PL" sz="48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8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Studia przypadków przeprowadzone zostały w odniesieniu do 12 projektów cechujących się szczególnie wysoką skutecznością.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Metoda delficka (panel delficki)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 panelu ekspertów udział wzięło 2 ekspertów specjalizujących się w rozwoju regionalnym oraz 2 ekspertów z zakresu współpracy transgranicznej.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Analiza sieci powiązań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Do analizy sieci powiązań partnerskich wykorzystano zarówno dane monitoringowe, jak i dane pozyskane na skutek realizacji badania CAWI/CATI z partnerami projektów. Wyniki analizy sieci powiązań partnerskich zostały zaprezentowane w postaci map powiązań.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Jakościowa analiza porównawcza (</a:t>
            </a:r>
            <a:r>
              <a:rPr lang="pl-PL" sz="48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8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Comparative</a:t>
            </a: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Analysis, QCA)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Jakościowa analiza porównawcza umożliwiła zidentyfikowanie m.in. czynników warunkujących osiąganie celów Programu i poszczególnych projektów, czynników wpływających na zróżnicowanie absorbcji środków wśród tematów współpracy objętych Programem oraz czynników wpływających na współpracę projektową.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4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Kwerenda mediów lokalnych i regionalnych oraz społecznościowych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Kwerenda została zrealizowana na podstawie polskich i niemieckich źródeł i obejmowała hasła dotyczące Programu</a:t>
            </a:r>
            <a:r>
              <a:rPr lang="pl-PL" sz="4400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pl-PL" sz="4400" u="sng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85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Kontekst istnienia oraz budżet Programu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Głównym celem Programu Współpracy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Polska – Saksonia 2014-2020 jest pogłębienie współpracy dla przezwyciężania barier rozwojowych na pograniczu polsko – saksońskim. W ramach programu wspierane są wspólne transgraniczne projekty, przyczyniające się do rozwiązania wspólnych kluczowych problemów i podejmujące wspólne wyzwania dotyczące rozwoju pogranicza polsko</a:t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saksońskiego.</a:t>
            </a:r>
          </a:p>
          <a:p>
            <a:pPr marL="0" indent="0">
              <a:buNone/>
            </a:pPr>
            <a: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koncentruje się na czterech osiach priorytetowych: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I. Wspólne dziedzictwo naturalne i kulturowe&#10;II. Mobilność regionalna&#10;III. Edukacja transgraniczna&#10;IV. Współpraca partnerska i potencjał instytucjonalny">
            <a:extLst>
              <a:ext uri="{FF2B5EF4-FFF2-40B4-BE49-F238E27FC236}">
                <a16:creationId xmlns:a16="http://schemas.microsoft.com/office/drawing/2014/main" id="{63D27AE3-9579-2692-748A-899EA3D5A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13" y="2586729"/>
            <a:ext cx="6318771" cy="316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77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714A2B52-6F12-2418-61D6-DDD8A96AD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970" y="4949190"/>
            <a:ext cx="5480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</a:t>
            </a:r>
            <a:r>
              <a:rPr lang="pl-PL" altLang="pl-PL" sz="1000" i="1" dirty="0">
                <a:cs typeface="Times New Roman" panose="02020603050405020304" pitchFamily="18" charset="0"/>
              </a:rPr>
              <a:t>na podstawie Rocznego sprawozdania z wdrażania programu za 2020 rok</a:t>
            </a:r>
          </a:p>
        </p:txBody>
      </p:sp>
      <p:graphicFrame>
        <p:nvGraphicFramePr>
          <p:cNvPr id="10" name="Wykres 9" descr="Wartość alokacji finansowej przeznaczonej na poszczególne osie priorytetowe Programu po przesunięciu środków w 2020 roku [w mln EUR]:&#10;OP 1: 31%; 21,66 mln EUR&#10;OP 2: 19%; 12,98 mln EUR&#10;OP 3: 14%; 10,14 mln EUR&#10;OP 4: 30%; 21,01 mln EUR&#10;OP 5: 6%; 4,2 mln EUR">
            <a:extLst>
              <a:ext uri="{FF2B5EF4-FFF2-40B4-BE49-F238E27FC236}">
                <a16:creationId xmlns:a16="http://schemas.microsoft.com/office/drawing/2014/main" id="{E9492ACE-EC91-01AF-8605-93CC8A033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099715"/>
              </p:ext>
            </p:extLst>
          </p:nvPr>
        </p:nvGraphicFramePr>
        <p:xfrm>
          <a:off x="6096000" y="1885524"/>
          <a:ext cx="5989140" cy="269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F3A7141-5098-581B-5980-BB882FE057E4}"/>
              </a:ext>
            </a:extLst>
          </p:cNvPr>
          <p:cNvSpPr txBox="1"/>
          <p:nvPr/>
        </p:nvSpPr>
        <p:spPr>
          <a:xfrm>
            <a:off x="6205970" y="1257603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4472C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Wykres 1. Wartość alokacji finansowej przeznaczonej na poszczególne osie priorytetowe Programu po przesunięciu środków w 2020 roku [w mln EUR]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EDA2C0C-13CC-2F2B-5292-20D0784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314"/>
            <a:ext cx="536777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 ramach Programu realizowane są następujące rodzaje projektów: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projekty regularne – w ramach osi priorytetowych I – IV;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projekty flagowe – w ramach osi priorytetowych I, III oraz IV;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projekt parasolowy Fundusz Małych Projektów (FMP) – realizowany w ramach osi priorytetowej IV;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mikroprojekty – inicjatywy realizowane w ramach Funduszu Małych Projektów.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realizację Programu ze środków Unii Europejskiej przeznaczono 70 mln EUR. </a:t>
            </a: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Wysokość środków w ramach poszczególnych osi priorytetowych przedstawia się następująco: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1. Wspólne dziedzictwo naturalne i kulturowe − 21,66 mln EUR;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2. Mobilność regionalna − 12,98 mln EUR;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3. Edukacja transgraniczna − 10,14 mln EUR;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4. Współpraca partnerska i potencjał instytucjonalny – 21,01 mln EUR.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5. Pomoc Techniczna – 4,2 mln EUR.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DED238-D652-1203-6DFC-C110E9F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pl-PL" sz="28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Kontekst istnienia oraz budżet Programu</a:t>
            </a:r>
          </a:p>
        </p:txBody>
      </p:sp>
    </p:spTree>
    <p:extLst>
      <p:ext uri="{BB962C8B-B14F-4D97-AF65-F5344CB8AC3E}">
        <p14:creationId xmlns:p14="http://schemas.microsoft.com/office/powerpoint/2010/main" val="42648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67FF672-C64F-9E9E-1838-27FD741A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2" y="2612734"/>
            <a:ext cx="5088467" cy="1185429"/>
          </a:xfrm>
        </p:spPr>
        <p:txBody>
          <a:bodyPr>
            <a:normAutofit/>
          </a:bodyPr>
          <a:lstStyle/>
          <a:p>
            <a:pPr algn="ctr"/>
            <a:r>
              <a:rPr lang="pl-PL" sz="3200" b="1" kern="1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Najważniejsze wyniki badań</a:t>
            </a:r>
          </a:p>
        </p:txBody>
      </p:sp>
    </p:spTree>
    <p:extLst>
      <p:ext uri="{BB962C8B-B14F-4D97-AF65-F5344CB8AC3E}">
        <p14:creationId xmlns:p14="http://schemas.microsoft.com/office/powerpoint/2010/main" val="33909811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_2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5496"/>
    </a:accent1>
    <a:accent2>
      <a:srgbClr val="6D91D1"/>
    </a:accent2>
    <a:accent3>
      <a:srgbClr val="FFC000"/>
    </a:accent3>
    <a:accent4>
      <a:srgbClr val="FF8205"/>
    </a:accent4>
    <a:accent5>
      <a:srgbClr val="5B9BD5"/>
    </a:accent5>
    <a:accent6>
      <a:srgbClr val="A5A5A5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_2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5496"/>
    </a:accent1>
    <a:accent2>
      <a:srgbClr val="6D91D1"/>
    </a:accent2>
    <a:accent3>
      <a:srgbClr val="FFC000"/>
    </a:accent3>
    <a:accent4>
      <a:srgbClr val="FF8205"/>
    </a:accent4>
    <a:accent5>
      <a:srgbClr val="5B9BD5"/>
    </a:accent5>
    <a:accent6>
      <a:srgbClr val="A5A5A5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_2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5496"/>
    </a:accent1>
    <a:accent2>
      <a:srgbClr val="6D91D1"/>
    </a:accent2>
    <a:accent3>
      <a:srgbClr val="FFC000"/>
    </a:accent3>
    <a:accent4>
      <a:srgbClr val="FF8205"/>
    </a:accent4>
    <a:accent5>
      <a:srgbClr val="5B9BD5"/>
    </a:accent5>
    <a:accent6>
      <a:srgbClr val="A5A5A5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_2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5496"/>
    </a:accent1>
    <a:accent2>
      <a:srgbClr val="6D91D1"/>
    </a:accent2>
    <a:accent3>
      <a:srgbClr val="FFC000"/>
    </a:accent3>
    <a:accent4>
      <a:srgbClr val="FF8205"/>
    </a:accent4>
    <a:accent5>
      <a:srgbClr val="5B9BD5"/>
    </a:accent5>
    <a:accent6>
      <a:srgbClr val="A5A5A5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4149</Words>
  <Application>Microsoft Office PowerPoint</Application>
  <PresentationFormat>Panoramiczny</PresentationFormat>
  <Paragraphs>353</Paragraphs>
  <Slides>27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Motyw pakietu Office</vt:lpstr>
      <vt:lpstr>Projekt niestandardowy</vt:lpstr>
      <vt:lpstr>  Ewaluacja wpływu Programu Współpracy Transgranicznej INTERREG V A Polska-Saksonia 2014-2020 na obszar wsparcia pogranicza polsko-saksońskiego </vt:lpstr>
      <vt:lpstr>Wprowadzenie</vt:lpstr>
      <vt:lpstr>Koncepcja i cel badania</vt:lpstr>
      <vt:lpstr>Zakres badania</vt:lpstr>
      <vt:lpstr>Zarys metodologiczny</vt:lpstr>
      <vt:lpstr>Zarys metodologiczny</vt:lpstr>
      <vt:lpstr>Kontekst istnienia oraz budżet Programu</vt:lpstr>
      <vt:lpstr>Kontekst istnienia oraz budżet Programu</vt:lpstr>
      <vt:lpstr>Najważniejsze wyniki badań</vt:lpstr>
      <vt:lpstr>Realizacja celów Programu</vt:lpstr>
      <vt:lpstr>Realizacja celów Programu</vt:lpstr>
      <vt:lpstr>Osiągnięte rezultaty wraz z określeniem ich wpływu na życie  społeczności lokalnych</vt:lpstr>
      <vt:lpstr>Osiągnięte rezultaty wraz z określeniem ich wpływu na życie  społeczności lokalnych</vt:lpstr>
      <vt:lpstr>Struktura i aktywność beneficjentów</vt:lpstr>
      <vt:lpstr>Struktura partnerstw projektowych ze wskazaniem  intensywności i jakości współpracy</vt:lpstr>
      <vt:lpstr>Struktura partnerstw projektowych ze wskazaniem  intensywności i jakości współpracy</vt:lpstr>
      <vt:lpstr>Plany partnerów w zakresie dalszej współpracy</vt:lpstr>
      <vt:lpstr>Trwałość efektów projektów i zawiązanych partnerstw</vt:lpstr>
      <vt:lpstr>Trwałość efektów projektów i zawiązanych partnerstw</vt:lpstr>
      <vt:lpstr>Sposób i stopień uwzględnienia polityk horyzontalnych</vt:lpstr>
      <vt:lpstr>Sposób i stopień uwzględnienia polityk horyzontalnych</vt:lpstr>
      <vt:lpstr>Ocena zastosowanych narzędzi i działań w zakresie  Strategii Komunikacji Programu</vt:lpstr>
      <vt:lpstr>Wnioski i rekomendacje</vt:lpstr>
      <vt:lpstr>Wnioski i rekomendacje</vt:lpstr>
      <vt:lpstr>Wnioski i rekomendacje</vt:lpstr>
      <vt:lpstr>Wnioski i rekomendacje</vt:lpstr>
      <vt:lpstr>  Ewaluacja wpływu Programu Współpracy Transgranicznej INTERREG V A Polska-Saksonia 2014-2020 na obszar wsparcia pogranicza polsko-saksońskiego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zespół badawczy</dc:creator>
  <cp:lastModifiedBy>zespół badawczy</cp:lastModifiedBy>
  <cp:revision>19</cp:revision>
  <dcterms:created xsi:type="dcterms:W3CDTF">2023-11-09T12:37:10Z</dcterms:created>
  <dcterms:modified xsi:type="dcterms:W3CDTF">2023-11-14T10:44:18Z</dcterms:modified>
</cp:coreProperties>
</file>