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7"/>
  </p:notesMasterIdLst>
  <p:sldIdLst>
    <p:sldId id="303" r:id="rId2"/>
    <p:sldId id="307" r:id="rId3"/>
    <p:sldId id="300" r:id="rId4"/>
    <p:sldId id="316" r:id="rId5"/>
    <p:sldId id="301" r:id="rId6"/>
    <p:sldId id="339" r:id="rId7"/>
    <p:sldId id="343" r:id="rId8"/>
    <p:sldId id="342" r:id="rId9"/>
    <p:sldId id="341" r:id="rId10"/>
    <p:sldId id="347" r:id="rId11"/>
    <p:sldId id="348" r:id="rId12"/>
    <p:sldId id="306" r:id="rId13"/>
    <p:sldId id="317" r:id="rId14"/>
    <p:sldId id="326" r:id="rId15"/>
    <p:sldId id="327" r:id="rId16"/>
    <p:sldId id="344" r:id="rId17"/>
    <p:sldId id="346" r:id="rId18"/>
    <p:sldId id="318" r:id="rId19"/>
    <p:sldId id="328" r:id="rId20"/>
    <p:sldId id="329" r:id="rId21"/>
    <p:sldId id="330" r:id="rId22"/>
    <p:sldId id="319" r:id="rId23"/>
    <p:sldId id="332" r:id="rId24"/>
    <p:sldId id="334" r:id="rId25"/>
    <p:sldId id="335" r:id="rId26"/>
    <p:sldId id="320" r:id="rId27"/>
    <p:sldId id="336" r:id="rId28"/>
    <p:sldId id="337" r:id="rId29"/>
    <p:sldId id="338" r:id="rId30"/>
    <p:sldId id="321" r:id="rId31"/>
    <p:sldId id="325" r:id="rId32"/>
    <p:sldId id="351" r:id="rId33"/>
    <p:sldId id="349" r:id="rId34"/>
    <p:sldId id="350" r:id="rId35"/>
    <p:sldId id="308" r:id="rId36"/>
  </p:sldIdLst>
  <p:sldSz cx="12192000" cy="6858000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86659" autoAdjust="0"/>
  </p:normalViewPr>
  <p:slideViewPr>
    <p:cSldViewPr snapToGrid="0">
      <p:cViewPr varScale="1">
        <p:scale>
          <a:sx n="61" d="100"/>
          <a:sy n="61" d="100"/>
        </p:scale>
        <p:origin x="71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66320924982892"/>
          <c:y val="5.0031269543464665E-2"/>
          <c:w val="0.7345415817928469"/>
          <c:h val="0.695059907551326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'Czy trafne'!$C$23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042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'Czy trafne'!$B$24:$B$28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trafne'!$C$24:$C$28</c:f>
              <c:numCache>
                <c:formatCode>0%</c:formatCode>
                <c:ptCount val="5"/>
                <c:pt idx="0">
                  <c:v>0.27</c:v>
                </c:pt>
                <c:pt idx="1">
                  <c:v>0.34</c:v>
                </c:pt>
                <c:pt idx="2">
                  <c:v>0.47</c:v>
                </c:pt>
                <c:pt idx="3">
                  <c:v>0.4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2E-4B77-AE0E-20456F22832B}"/>
            </c:ext>
          </c:extLst>
        </c:ser>
        <c:ser>
          <c:idx val="1"/>
          <c:order val="1"/>
          <c:tx>
            <c:strRef>
              <c:f>'Czy trafne'!$D$23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0C729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8329970858543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57-42B9-8EAF-D99DA61E25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272127988908503E-3"/>
                  <c:y val="-3.35310720197953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57-42B9-8EAF-D99DA61E25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'Czy trafne'!$B$24:$B$28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trafne'!$D$24:$D$28</c:f>
              <c:numCache>
                <c:formatCode>0%</c:formatCode>
                <c:ptCount val="5"/>
                <c:pt idx="0">
                  <c:v>0.69</c:v>
                </c:pt>
                <c:pt idx="1">
                  <c:v>0.63</c:v>
                </c:pt>
                <c:pt idx="2">
                  <c:v>0.51</c:v>
                </c:pt>
                <c:pt idx="3">
                  <c:v>0.57999999999999996</c:v>
                </c:pt>
                <c:pt idx="4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E-4B77-AE0E-20456F22832B}"/>
            </c:ext>
          </c:extLst>
        </c:ser>
        <c:ser>
          <c:idx val="2"/>
          <c:order val="2"/>
          <c:tx>
            <c:strRef>
              <c:f>'Czy trafne'!$E$23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797979"/>
            </a:solidFill>
            <a:ln>
              <a:noFill/>
            </a:ln>
            <a:effectLst/>
          </c:spPr>
          <c:invertIfNegative val="0"/>
          <c:cat>
            <c:strRef>
              <c:f>'Czy trafne'!$B$24:$B$28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trafne'!$E$24:$E$28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2E-4B77-AE0E-20456F22832B}"/>
            </c:ext>
          </c:extLst>
        </c:ser>
        <c:ser>
          <c:idx val="3"/>
          <c:order val="3"/>
          <c:tx>
            <c:strRef>
              <c:f>'Czy trafne'!$F$23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'Czy trafne'!$B$24:$B$28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trafne'!$F$24:$F$28</c:f>
              <c:numCache>
                <c:formatCode>0%</c:formatCode>
                <c:ptCount val="5"/>
                <c:pt idx="0">
                  <c:v>0.01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2E-4B77-AE0E-20456F228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097056"/>
        <c:axId val="339098232"/>
      </c:barChart>
      <c:catAx>
        <c:axId val="33909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098232"/>
        <c:crosses val="autoZero"/>
        <c:auto val="1"/>
        <c:lblAlgn val="ctr"/>
        <c:lblOffset val="100"/>
        <c:noMultiLvlLbl val="0"/>
      </c:catAx>
      <c:valAx>
        <c:axId val="339098232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0970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66320924982892"/>
          <c:y val="5.0031269543464665E-2"/>
          <c:w val="0.7345415817928469"/>
          <c:h val="0.695059907551326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'Czy udałoby się zrealizować'!$C$23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797979"/>
            </a:solidFill>
            <a:ln>
              <a:noFill/>
            </a:ln>
            <a:effectLst/>
          </c:spPr>
          <c:invertIfNegative val="0"/>
          <c:cat>
            <c:strRef>
              <c:f>'Czy udałoby się zrealizować'!$B$24:$B$28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udałoby się zrealizować'!$C$24:$C$28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2.2026431718061675E-2</c:v>
                </c:pt>
                <c:pt idx="3">
                  <c:v>0.02</c:v>
                </c:pt>
                <c:pt idx="4">
                  <c:v>2.0512820512820513E-2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2E-4B77-AE0E-20456F22832B}"/>
            </c:ext>
          </c:extLst>
        </c:ser>
        <c:ser>
          <c:idx val="1"/>
          <c:order val="1"/>
          <c:tx>
            <c:strRef>
              <c:f>'Czy udałoby się zrealizować'!$D$23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'Czy udałoby się zrealizować'!$B$24:$B$28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udałoby się zrealizować'!$D$24:$D$28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E-4B77-AE0E-20456F22832B}"/>
            </c:ext>
          </c:extLst>
        </c:ser>
        <c:ser>
          <c:idx val="2"/>
          <c:order val="2"/>
          <c:tx>
            <c:strRef>
              <c:f>'Czy udałoby się zrealizować'!$E$23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0C72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'Czy udałoby się zrealizować'!$B$24:$B$28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udałoby się zrealizować'!$E$24:$E$28</c:f>
              <c:numCache>
                <c:formatCode>0%</c:formatCode>
                <c:ptCount val="5"/>
                <c:pt idx="0">
                  <c:v>0.37</c:v>
                </c:pt>
                <c:pt idx="1">
                  <c:v>0.45</c:v>
                </c:pt>
                <c:pt idx="2">
                  <c:v>0.31</c:v>
                </c:pt>
                <c:pt idx="3">
                  <c:v>0.4</c:v>
                </c:pt>
                <c:pt idx="4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2E-4B77-AE0E-20456F22832B}"/>
            </c:ext>
          </c:extLst>
        </c:ser>
        <c:ser>
          <c:idx val="3"/>
          <c:order val="3"/>
          <c:tx>
            <c:strRef>
              <c:f>'Czy udałoby się zrealizować'!$F$23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042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'Czy udałoby się zrealizować'!$B$24:$B$28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'Czy udałoby się zrealizować'!$F$24:$F$28</c:f>
              <c:numCache>
                <c:formatCode>0%</c:formatCode>
                <c:ptCount val="5"/>
                <c:pt idx="0">
                  <c:v>0.59</c:v>
                </c:pt>
                <c:pt idx="1">
                  <c:v>0.51</c:v>
                </c:pt>
                <c:pt idx="2">
                  <c:v>0.65</c:v>
                </c:pt>
                <c:pt idx="3">
                  <c:v>0.56999999999999995</c:v>
                </c:pt>
                <c:pt idx="4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2E-4B77-AE0E-20456F228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100192"/>
        <c:axId val="339093136"/>
      </c:barChart>
      <c:catAx>
        <c:axId val="33910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093136"/>
        <c:crosses val="autoZero"/>
        <c:auto val="1"/>
        <c:lblAlgn val="ctr"/>
        <c:lblOffset val="100"/>
        <c:noMultiLvlLbl val="0"/>
      </c:catAx>
      <c:valAx>
        <c:axId val="33909313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1001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66320924982892"/>
          <c:y val="5.0031269543464665E-2"/>
          <c:w val="0.7345415817928469"/>
          <c:h val="0.695059907551326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COVID!$C$23</c:f>
              <c:strCache>
                <c:ptCount val="1"/>
                <c:pt idx="0">
                  <c:v>nie miała wpływu na realizację projektu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COVID!$C$24:$C$28</c:f>
              <c:numCache>
                <c:formatCode>0%</c:formatCode>
                <c:ptCount val="5"/>
                <c:pt idx="0">
                  <c:v>0.34</c:v>
                </c:pt>
                <c:pt idx="1">
                  <c:v>0.23</c:v>
                </c:pt>
                <c:pt idx="2">
                  <c:v>0.4</c:v>
                </c:pt>
                <c:pt idx="3">
                  <c:v>0.45</c:v>
                </c:pt>
                <c:pt idx="4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2E-4B77-AE0E-20456F22832B}"/>
            </c:ext>
          </c:extLst>
        </c:ser>
        <c:ser>
          <c:idx val="1"/>
          <c:order val="1"/>
          <c:tx>
            <c:strRef>
              <c:f>COVID!$D$23</c:f>
              <c:strCache>
                <c:ptCount val="1"/>
                <c:pt idx="0">
                  <c:v>miała pozytywny wpływ na realizację projektu</c:v>
                </c:pt>
              </c:strCache>
            </c:strRef>
          </c:tx>
          <c:spPr>
            <a:solidFill>
              <a:srgbClr val="797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COVID!$D$24:$D$28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E-4B77-AE0E-20456F22832B}"/>
            </c:ext>
          </c:extLst>
        </c:ser>
        <c:ser>
          <c:idx val="2"/>
          <c:order val="2"/>
          <c:tx>
            <c:strRef>
              <c:f>COVID!$E$23</c:f>
              <c:strCache>
                <c:ptCount val="1"/>
                <c:pt idx="0">
                  <c:v>miała niewielki, negatywny wpływ na realizację projektu</c:v>
                </c:pt>
              </c:strCache>
            </c:strRef>
          </c:tx>
          <c:spPr>
            <a:solidFill>
              <a:srgbClr val="0C72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COVID!$E$24:$E$28</c:f>
              <c:numCache>
                <c:formatCode>0%</c:formatCode>
                <c:ptCount val="5"/>
                <c:pt idx="0">
                  <c:v>0.32</c:v>
                </c:pt>
                <c:pt idx="1">
                  <c:v>0.32</c:v>
                </c:pt>
                <c:pt idx="2">
                  <c:v>0.34</c:v>
                </c:pt>
                <c:pt idx="3">
                  <c:v>0.32</c:v>
                </c:pt>
                <c:pt idx="4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2E-4B77-AE0E-20456F22832B}"/>
            </c:ext>
          </c:extLst>
        </c:ser>
        <c:ser>
          <c:idx val="3"/>
          <c:order val="3"/>
          <c:tx>
            <c:strRef>
              <c:f>COVID!$F$23</c:f>
              <c:strCache>
                <c:ptCount val="1"/>
                <c:pt idx="0">
                  <c:v>miała znaczący, negatywny wpływ na realizację projektu</c:v>
                </c:pt>
              </c:strCache>
            </c:strRef>
          </c:tx>
          <c:spPr>
            <a:solidFill>
              <a:srgbClr val="042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COVID!$F$24:$F$28</c:f>
              <c:numCache>
                <c:formatCode>0%</c:formatCode>
                <c:ptCount val="5"/>
                <c:pt idx="0">
                  <c:v>0.32</c:v>
                </c:pt>
                <c:pt idx="1">
                  <c:v>0.45</c:v>
                </c:pt>
                <c:pt idx="2">
                  <c:v>0.25</c:v>
                </c:pt>
                <c:pt idx="3">
                  <c:v>0.21</c:v>
                </c:pt>
                <c:pt idx="4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2E-4B77-AE0E-20456F228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9095488"/>
        <c:axId val="11212288"/>
      </c:barChart>
      <c:catAx>
        <c:axId val="33909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212288"/>
        <c:crosses val="autoZero"/>
        <c:auto val="1"/>
        <c:lblAlgn val="ctr"/>
        <c:lblOffset val="100"/>
        <c:noMultiLvlLbl val="0"/>
      </c:catAx>
      <c:valAx>
        <c:axId val="11212288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90954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66320924982892"/>
          <c:y val="5.0031269543464665E-2"/>
          <c:w val="0.7345415817928469"/>
          <c:h val="0.695059907551326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Komplementarność!$C$23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0428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Komplementarność!$B$24:$B$28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Komplementarność!$C$24:$C$28</c:f>
              <c:numCache>
                <c:formatCode>0%</c:formatCode>
                <c:ptCount val="5"/>
                <c:pt idx="0">
                  <c:v>0.37</c:v>
                </c:pt>
                <c:pt idx="1">
                  <c:v>0.14000000000000001</c:v>
                </c:pt>
                <c:pt idx="2">
                  <c:v>0.2</c:v>
                </c:pt>
                <c:pt idx="3">
                  <c:v>0.25</c:v>
                </c:pt>
                <c:pt idx="4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2E-4B77-AE0E-20456F22832B}"/>
            </c:ext>
          </c:extLst>
        </c:ser>
        <c:ser>
          <c:idx val="1"/>
          <c:order val="1"/>
          <c:tx>
            <c:strRef>
              <c:f>Komplementarność!$D$23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C72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Komplementarność!$B$24:$B$28</c:f>
              <c:strCache>
                <c:ptCount val="5"/>
                <c:pt idx="0">
                  <c:v>(IV) Uczenie się dorosłych</c:v>
                </c:pt>
                <c:pt idx="1">
                  <c:v>(III) Szkolnictwo wyższe </c:v>
                </c:pt>
                <c:pt idx="2">
                  <c:v>(IIb) Kształcenie zawodowe</c:v>
                </c:pt>
                <c:pt idx="3">
                  <c:v>(IIa) Edukacja ogólna </c:v>
                </c:pt>
                <c:pt idx="4">
                  <c:v>(I) Edukacja przedszkolna</c:v>
                </c:pt>
              </c:strCache>
            </c:strRef>
          </c:cat>
          <c:val>
            <c:numRef>
              <c:f>Komplementarność!$D$24:$D$28</c:f>
              <c:numCache>
                <c:formatCode>0%</c:formatCode>
                <c:ptCount val="5"/>
                <c:pt idx="0">
                  <c:v>0.63</c:v>
                </c:pt>
                <c:pt idx="1">
                  <c:v>0.86</c:v>
                </c:pt>
                <c:pt idx="2">
                  <c:v>0.8</c:v>
                </c:pt>
                <c:pt idx="3">
                  <c:v>0.75</c:v>
                </c:pt>
                <c:pt idx="4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2E-4B77-AE0E-20456F228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1626600"/>
        <c:axId val="341623464"/>
      </c:barChart>
      <c:catAx>
        <c:axId val="341626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1623464"/>
        <c:crosses val="autoZero"/>
        <c:auto val="1"/>
        <c:lblAlgn val="ctr"/>
        <c:lblOffset val="100"/>
        <c:noMultiLvlLbl val="0"/>
      </c:catAx>
      <c:valAx>
        <c:axId val="341623464"/>
        <c:scaling>
          <c:orientation val="minMax"/>
          <c:max val="1.100000000000000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1626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0102764924255E-2"/>
          <c:y val="0.84168013986190227"/>
          <c:w val="0.89185160031177702"/>
          <c:h val="0.13744576707908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9891-FBAE-4052-99F6-BC24A127C25D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90CC-C507-46F5-8B61-AE6E41A30F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8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90CC-C507-46F5-8B61-AE6E41A30FEE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6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90CC-C507-46F5-8B61-AE6E41A30FEE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90CC-C507-46F5-8B61-AE6E41A30FEE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90CC-C507-46F5-8B61-AE6E41A30FEE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8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90CC-C507-46F5-8B61-AE6E41A30FEE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890CC-C507-46F5-8B61-AE6E41A30FE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4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501A69-789A-4F14-97DB-AA4C41603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E8389DB-3434-4D13-BFCC-E487EB3D9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267B974-54E2-4C90-BCE1-0C4D30B8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8B7C244-EBB8-4C2E-AFDF-3B856064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82BD50-A8F5-4CA6-85BA-B83440A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6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4257B1-4F89-4E1D-A0AE-DD44B8B6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F6245BF-5F6D-4B63-95DB-CD3BA7460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C3BA43D-EB84-462D-BA20-65F25095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23E38D-ADE7-472E-9FA2-0A2E095A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5AD91B2-5F32-4809-80C0-6A98BE91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76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2186DDB-00A7-4EEC-A0C6-2DD36B64B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33DF3DC-0ECF-452F-B4BF-C75EA24F8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709DB83-682F-439E-A4C3-475EF09B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EBCB2C0-88CB-44ED-B0F0-531122C3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A56AE7B-5BF8-4DB3-84CC-D5899B21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55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0FFAC6-4122-44ED-8B33-163520B0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FA8C71-8DE5-4ED1-8F5F-B6926A175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26CB4A-EE66-40C9-B24D-99088EC2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284FE0D-47FC-4B90-A008-72487933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CB114B4-764C-484E-9882-6B8630DD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40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1DD6C1-7A41-42B7-83E0-C892F862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8E9F470-4CDC-4176-AC95-C155EDFB1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729165B-E7A5-489A-8A0C-3A67B3A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18D1F3E-2EB4-49AC-8A3D-82BEC742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3714264-1868-4C47-ACCF-72C62385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4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90A117-17BD-46C8-8BDE-7821F622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FD7AE50-DD14-4AF6-B1BD-E982F3AF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30E0448-8A7E-44E0-95C9-20C985A1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C91FA1B-F7C8-431A-B4DD-FB39FDD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7E7C2C8-A7CF-4B58-94CF-DB9EC8BD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032FB26-C404-4A9C-B130-5C704948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9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ED5EBD-01BD-4691-93E9-F440122A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7B32739-399B-465A-B2CE-E6EA97B8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93D4D0D-EA43-42AC-ACA3-8BFF5B968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A866A85-4206-432A-BA86-EC39DB66A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E692D4E-05F4-42AB-B498-30967D28D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60F66C4-5CA5-46E8-86C0-AE953BB4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84F7FA59-9246-4BC4-A6CB-8E627D59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7C3401B6-85A4-472A-9BC8-49CFB1C5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4AE627-DC48-47AC-B85F-397EE917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04D09BF3-784E-4592-91C5-F411B311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D03F417-9095-4AE7-B6A7-F6A3D006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5B551F6-B092-42E4-9F1D-07E2ABA1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23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0F4625A-69E1-4ABE-9E4F-B1A278CA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50BE5E7-B0FC-4BE0-B7C4-CF34895A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8C5F5C0-73CE-4326-B92F-8030D5C3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4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A1485C-8F25-49CE-BC12-47E8437E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030C8BB-F9D7-4D91-9DAF-96369F59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6E1A3E8-A99A-4648-98AE-FD83862B4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6050051-D23F-4FAA-9313-06AE9115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ED649C0-E99A-4189-A0C2-58C589D6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26A0129-8BB2-4EC4-8D1D-D3F246DC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03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10C3BA-4574-441B-81A7-07752FB2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2C6552A-F75E-417B-BDEE-7337D86FE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332804A-5E7F-4568-B969-4B89F8580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07DC1D9-0FA5-4FF1-A1B1-EEBC9247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5D9B5CE-DFD6-4D12-B916-E4148080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1DBDA1F-85D3-45E9-8A75-129F0AD5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F8A29EC-EC3B-4B5D-9AB0-8B5B8998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9AABA70-CACF-4F3C-BF1F-108400057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972922-7E5F-4F05-BCF7-74871920E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1765-E45B-4CD9-A1B1-B2C2AA0FC098}" type="datetimeFigureOut">
              <a:rPr lang="pl-PL" smtClean="0"/>
              <a:t>06.03.2024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BA877B9-B55A-4085-8AF5-2F804977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5C926B2-C179-4502-B84D-5EC81D7B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7ADD-93E6-47C1-BF04-6347E2EAA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39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tanislawbienias@ideaorg.eu" TargetMode="External"/><Relationship Id="rId2" Type="http://schemas.openxmlformats.org/officeDocument/2006/relationships/hyperlink" Target="mailto:ewaluacja@mfipr.gov.p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9B4FE6-24B6-67A1-1B6B-68E6C2B9FD09}"/>
              </a:ext>
            </a:extLst>
          </p:cNvPr>
          <p:cNvSpPr txBox="1"/>
          <p:nvPr/>
        </p:nvSpPr>
        <p:spPr>
          <a:xfrm>
            <a:off x="1525935" y="1687851"/>
            <a:ext cx="8633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Wpływ polityki spójności 2014-2020 na system kształcenia i szkolenia</a:t>
            </a:r>
            <a:endParaRPr lang="en-GB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3AAD77D-A681-039C-1BCB-A913FCD83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5" y="5427931"/>
            <a:ext cx="9442910" cy="132200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EBE0D86-195B-7DB9-F01C-6368E3F7833A}"/>
              </a:ext>
            </a:extLst>
          </p:cNvPr>
          <p:cNvSpPr txBox="1"/>
          <p:nvPr/>
        </p:nvSpPr>
        <p:spPr>
          <a:xfrm>
            <a:off x="3394976" y="3873532"/>
            <a:ext cx="4514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luty 2024 r.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4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664116"/>
            <a:ext cx="11351172" cy="58595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W jakim zakresie pandemia COVID-19 miał wpływ na realizację projektów?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 txBox="1">
            <a:spLocks/>
          </p:cNvSpPr>
          <p:nvPr/>
        </p:nvSpPr>
        <p:spPr>
          <a:xfrm>
            <a:off x="930167" y="5910099"/>
            <a:ext cx="10515600" cy="58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i="1" dirty="0">
                <a:solidFill>
                  <a:srgbClr val="4472C4">
                    <a:lumMod val="50000"/>
                  </a:srgbClr>
                </a:solidFill>
              </a:rPr>
              <a:t>Źródło: opracowanie własne na podstawie CAWI/CATI z beneficjentami (n=3095)</a:t>
            </a:r>
          </a:p>
        </p:txBody>
      </p:sp>
      <p:graphicFrame>
        <p:nvGraphicFramePr>
          <p:cNvPr id="7" name="Wykres 6" descr="Na wykresie przedstawiona jest odpowiedź na pytanie &quot;W jakim zakresie pandemia COVID-19 miał wpływ na realizację projektów?&quot;&#10;W przypadku edukacji przedszkolnej odpowiedź nie miała wpływu wynosi 55%, a odpowiedź miała znaczący negatywny wpływ 16%. W przypadku edukacji ogólnej odpowiedź nie miała wpływu wynosi 45%, a odpowiedź miała znaczący negatywny wpływ 21%. W przypadku kształcenia zawodowego odpowiedź nie miała wpływu wynosi 40%, a odpowiedź miała znaczący negatywny wpływ 25%. W przypadku szkolnictwa wyższego odpowiedź nie miała wpływu wynosi 23%, a odpowiedź miała znaczący negatywny wpływ 45%. W przypadku uczenia się dorosłych odpowiedź nie miała wpływu wynosi 34%, a odpowiedź miała znaczący negatywny wpływ 32%. ">
            <a:extLst>
              <a:ext uri="{FF2B5EF4-FFF2-40B4-BE49-F238E27FC236}">
                <a16:creationId xmlns:a16="http://schemas.microsoft.com/office/drawing/2014/main" xmlns="" id="{EA154558-9E6A-4642-87C1-BF0EA0DC5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306775"/>
              </p:ext>
            </p:extLst>
          </p:nvPr>
        </p:nvGraphicFramePr>
        <p:xfrm>
          <a:off x="141890" y="1418897"/>
          <a:ext cx="11824138" cy="449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938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664116"/>
            <a:ext cx="11351172" cy="58595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Czy beneficjenci realizują projekty komplementarne?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 txBox="1">
            <a:spLocks/>
          </p:cNvSpPr>
          <p:nvPr/>
        </p:nvSpPr>
        <p:spPr>
          <a:xfrm>
            <a:off x="930167" y="5910099"/>
            <a:ext cx="10515600" cy="58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i="1" dirty="0">
                <a:solidFill>
                  <a:srgbClr val="4472C4">
                    <a:lumMod val="50000"/>
                  </a:srgbClr>
                </a:solidFill>
              </a:rPr>
              <a:t>Źródło: opracowanie własne na podstawie CAWI/CATI z beneficjentami (n=3095)</a:t>
            </a:r>
          </a:p>
        </p:txBody>
      </p:sp>
      <p:graphicFrame>
        <p:nvGraphicFramePr>
          <p:cNvPr id="6" name="Wykres 5" descr="Na wykresie przedstawiona jest odpowiedź na pytanie &quot;Czy beneficjenci realizują projekty komplementarne?&quot;&#10;W przypadku edukacji przedszkolnej odpowiedź nie wynosi 28%, a odpowiedź tak 72%. W przypadku edukacji ogólnej odpowiedź nie wynosi 25%, a odpowiedź tak 75%.  W przypadku kształcenia zawodowego odpowiedź nie wynosi 20%, a odpowiedź tak 80%. . W przypadku szkolnictwa wyższego odpowiedź nie wynosi 14%, a odpowiedź tak 86%.  W przypadku uczenia się dorosłych odpowiedź nie wynosi 37%, a odpowiedź tak 63%. ">
            <a:extLst>
              <a:ext uri="{FF2B5EF4-FFF2-40B4-BE49-F238E27FC236}">
                <a16:creationId xmlns:a16="http://schemas.microsoft.com/office/drawing/2014/main" xmlns="" id="{EA154558-9E6A-4642-87C1-BF0EA0DC5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673134"/>
              </p:ext>
            </p:extLst>
          </p:nvPr>
        </p:nvGraphicFramePr>
        <p:xfrm>
          <a:off x="478221" y="1434662"/>
          <a:ext cx="11424745" cy="420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90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Edukacja przedszkolna (I)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EBCDC12-6F51-8E84-3736-C1B0691EC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xmlns="" id="{27E2A540-C2F3-005D-6AFD-8979A11D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Schemat przedstawia zweryfikowaną teorię interwencji dla obszaru edukacji przedszkolnej. Problemy: Niewystarczający dostęp do usług edukacji przedszkolnej dla dzieci w wieku 3-5 lat oraz Niewystarczająca jakość usług edukacji przedszkolnej. Rozwiązania: Tworzenie nowych miejsc edukacji przedszkolnej, w tym poprzez inwestycje w infrastrukturę edukacji przedszkolnej, Organizacja i finansowanie zajęć dodatkowych w OWP; Organizacja i finansowanie różnych form podnoszenia kompetencji nauczycieli wychowania przedszkolnego oraz innych pracowników systemu edukacji; Wypracowanie i upowszechnienie wysokiej jakości materiałów i innych narzędzi edukacyjnych możliwych do zastosowania na etapie edukacji przedszkolnej. Efekty bezpośrednie: Zwiększenie podaży usług edukacji przedszkolnej; Rozszerzenie oferty OWP o dodatkowe zajęcia; Wzrost umiejętności, kompetencji, kwalifikacji nauczycieli wychowania przedszkolnego oraz innych pracowników systemu edukacji; Uzyskanie przez nauczycieli wychowania przedszkolnego oraz innych pracowników systemu edukacji dostępu do wysokiej jakości materiałów i innych narzędzi edukacyjnych możliwych do zastosowania na etapie edukacji przedszkolnej. Efekty końcowe: Poprawa dostępu do usług edukacji przedszkolnej; Umożliwienie/ułatwienie aktywności zawodowej rodziców dzieci w wieku przedszkolnym; Wzrost jakości usług edukacji przedszkolnej; Wzrost umiejętności/kompetencji dzieci korzystających z usług wychowania przedszkolnego; Lepsze przygotowanie dzieci do udziału w kolejnym etapie edukacji; Lepsze dopasowania kompetencji przyszłych kadr do potrzeb rynku pracy.">
            <a:extLst>
              <a:ext uri="{FF2B5EF4-FFF2-40B4-BE49-F238E27FC236}">
                <a16:creationId xmlns:a16="http://schemas.microsoft.com/office/drawing/2014/main" xmlns="" id="{6B6A8FF0-D912-A4AF-2668-604DE01A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367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89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782C0C-7AAA-22EB-6DFD-D6BAC9AA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2" y="112878"/>
            <a:ext cx="10515600" cy="7493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EDUKACJA PRZEDSZKOLNA – kluczowe wnioski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ABE406-46AB-5FED-CD8A-C675AF39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986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76,6 tys. nowych miejsc wychowania przedszkolnego,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Istotny wpływ Polityki Spójności na poprawę dostępu do wychowania przedszkolnego,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Wysoka trwałość/wykorzystanie utworzonych miejsc wychowania przedszkolnego,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głównie dla gmin/publicznych OWP,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Nadmierna koncentracja interwencji w gminach wiejskich; niedoszacowane potrzeby w miastach, w tym aglomeracjach,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Jakość usług we wspartych OWP jest wysoka,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Zbyt duża liczebność oddziałów przedszkolnych,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Wpływ interwencji na aktywność zawodową rodziców umiarkowanie skuteczny.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6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782C0C-7AAA-22EB-6DFD-D6BAC9AA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6" y="144409"/>
            <a:ext cx="10515600" cy="7493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EDUKACJA PRZEDSZKOLNA – wyzwania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ABE406-46AB-5FED-CD8A-C675AF39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450"/>
            <a:ext cx="10515600" cy="41529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większenie jakości wychowania przedszkolnego,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Praca z dziećmi ze SPE,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Obciążenie finansowe gmin kosztami wychowania przedszkolnego,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Trudności w znalezieniu nauczycieli i innych specjalistów do pracy w OWP,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Trendy demograficzne – rośnie ryzyko interwencji nieefektywnych.</a:t>
            </a:r>
          </a:p>
        </p:txBody>
      </p:sp>
    </p:spTree>
    <p:extLst>
      <p:ext uri="{BB962C8B-B14F-4D97-AF65-F5344CB8AC3E}">
        <p14:creationId xmlns:p14="http://schemas.microsoft.com/office/powerpoint/2010/main" val="327181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rafika pokazuje rozkład wszystkich gmin, na obszarze których tworzone były wspierane w ramach perspektywy 2014-2020 miejsca przedszkolne">
            <a:extLst>
              <a:ext uri="{FF2B5EF4-FFF2-40B4-BE49-F238E27FC236}">
                <a16:creationId xmlns:a16="http://schemas.microsoft.com/office/drawing/2014/main" xmlns="" id="{A69BE419-8EF8-F51C-D9F1-047B547C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1" y="1827370"/>
            <a:ext cx="4763247" cy="4529025"/>
          </a:xfrm>
          <a:prstGeom prst="rect">
            <a:avLst/>
          </a:prstGeom>
        </p:spPr>
      </p:pic>
      <p:pic>
        <p:nvPicPr>
          <p:cNvPr id="5" name="Obraz 4" descr="Grafika pokazuje rozkład gmin wiejskich i miejsko-wiejskich, dla których oszacowany został przyczynowy efekt wsparcia, w tym wyróżnione zostały gminy objęte wsparciem oraz dopasowane gminy kontrolne">
            <a:extLst>
              <a:ext uri="{FF2B5EF4-FFF2-40B4-BE49-F238E27FC236}">
                <a16:creationId xmlns:a16="http://schemas.microsoft.com/office/drawing/2014/main" xmlns="" id="{1ACC6D06-9F97-1310-43EF-8A8BDD1F5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62" y="1827370"/>
            <a:ext cx="5136572" cy="460766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B307BC3-DF6D-5046-AE5C-36B7EF0B476B}"/>
              </a:ext>
            </a:extLst>
          </p:cNvPr>
          <p:cNvSpPr txBox="1"/>
          <p:nvPr/>
        </p:nvSpPr>
        <p:spPr>
          <a:xfrm>
            <a:off x="204395" y="423162"/>
            <a:ext cx="11747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pl-PL" sz="2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Rysunek 1. Wsparte w ramach perspektywy 2014-2020 gminy, na których tworzone były nowe miejsca przedszkolne (lewy panel). Gminy wiejskie i miejsko-wiejskie, z wyróżnieniem wspartych gmin oraz dobranych gmin kontrolnych (prawy panel) </a:t>
            </a:r>
          </a:p>
        </p:txBody>
      </p:sp>
    </p:spTree>
    <p:extLst>
      <p:ext uri="{BB962C8B-B14F-4D97-AF65-F5344CB8AC3E}">
        <p14:creationId xmlns:p14="http://schemas.microsoft.com/office/powerpoint/2010/main" val="130814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3D7351-0B19-C8E9-D2CB-EB342DD3D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BD906DD-0834-7E28-0D81-4A82D5205CD8}"/>
              </a:ext>
            </a:extLst>
          </p:cNvPr>
          <p:cNvSpPr txBox="1"/>
          <p:nvPr/>
        </p:nvSpPr>
        <p:spPr>
          <a:xfrm>
            <a:off x="580912" y="139498"/>
            <a:ext cx="11252499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sz="24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Wykres 1. Łączna liczba dzieci w przedszkolach (w tys.)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 descr="Wykres przedstawia łączną liczbę dzieci w przedszkolach w latach 2014-2022, w podziale na gminy, w których realizowane były projekty z gminami z grupy kontrolnej. Widoczne jest zróżnicowanie pomiędzy tymi grupami gmin. W 2022 r. w gminach, w których realizowane były projekty było 432 tys. dzieci w przedszkolach, zaś w gminach z grupy kontrolnej - 419 tys. ">
            <a:extLst>
              <a:ext uri="{FF2B5EF4-FFF2-40B4-BE49-F238E27FC236}">
                <a16:creationId xmlns:a16="http://schemas.microsoft.com/office/drawing/2014/main" xmlns="" id="{7137F64D-439E-A9E3-A4F6-D90EF0FE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3" y="874554"/>
            <a:ext cx="10900593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Edukacja ogólna (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IIa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16756"/>
            <a:ext cx="526415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az 3" descr="Schemat przedstawia zweryfikowaną teorię interwencji dla obszaru edukacji ogólnej. &#10;Problem: Niewystarczająca jakość usług edukacji ogólnej, w tym w szczególności w zakresie kształtowania kompetencji kluczowych i umiejętności uniwersalnych.&#10;Rozwiązania: &#10;Inwestycje w infrastrukturę edukacji ogólnej (np. infrastrukturę ICT, wyposażenie);&#10;Organizacja i finansowanie zajęć dodatkowych w szkołach podstawowych i ponadpodstawowych;&#10;Organizacja i finansowanie stypendiów dla uczniów szkół podstawowych i ponadpodstawowych;&#10;Organizacja i finansowanie różnych form podnoszenia kompetencji nauczycieli oraz innych pracowników systemu edukacji;&#10;Wypracowanie i upowszechnienie wysokiej jakości materiałów i innych narzędzi edukacyjnych możliwych do zastosowania na etapie edukacji ogólnej.&#10;Efekty bezpośrednie: &#10;Poprawa jakości i dostępności infrastruktury edukacji ogólnej;&#10;Rozszerzenie oferty szkół podstawowych i ponadpodstawowych o dodatkowe zajęcia;&#10;Wzrost motywacji uczniów do osiągania wysokich wyników edukacyjnych;&#10;Wzrost umiejętności, kompetencji, kwalifikacji nauczycieli szkół podstawowych i ponadpodstawowych oraz innych pracowników systemu edukacji;&#10;Uzyskanie przez nauczycieli szkół podstawowych i ponadpodstawowych oraz innych pracowników systemu edukacji dostępu do wysokiej jakości materiałów i innych narzędzi edukacyjnych możliwych do zastosowania na etapie edukacji ogólnej.&#10;Efekty końcowe: &#10;Wzrost jakości i dostępności usług edukacji ogólnej;&#10;Wzrost umiejętności/ kompetencji uczniów korzystających z usług edukacji ogólnej;&#10;Lepsze przygotowanie uczniów do kolejnych etapów edukacji;&#10;Lepsze dostosowanie kompetencji przyszłych kadr do potrzeb rynku pracy.">
            <a:extLst>
              <a:ext uri="{FF2B5EF4-FFF2-40B4-BE49-F238E27FC236}">
                <a16:creationId xmlns:a16="http://schemas.microsoft.com/office/drawing/2014/main" xmlns="" id="{11FB7705-6B80-92AE-EC3A-3E641594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67344"/>
            <a:ext cx="11953949" cy="6790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74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Wprowadzenie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A5CDE64-A418-DF65-E172-0173A431B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Kilka słów o badaniu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8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570840-9412-B9CE-DC4C-954717DD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626"/>
            <a:ext cx="10515600" cy="604837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Niektóre gminy były nieaktywne w zakresie realizacji projektów,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Poprawie uległa infrastruktura oraz wyposażenie szkół, choć skala tego typu interwencji zdecydowanie niewystarczająca,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1,6 mln uczniów objęta wsparciem w zakresie rozwijania kompetencji kluczowych w ramach zajęć dodatkowych,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dodatkowe były skuteczne w zakresie kształtowania kompetencji kluczowych i umiejętności uniwersalnych, ale ich trwałość jest raczej niska,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 jest dowodów na skuteczność wsparcia w postaci stypendiów,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145 tys. nauczycieli brało udział w doskonaleniu zawodowym; część z nich w praktyce nie wykorzystuje nabytych kompetencji,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statystyczna wykazała nieznaczny wpływ interwencji na wyniki egzaminu maturalnego z matematyki,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Interwencję w ramach PO WER uznać można za trafną i zasadniczo skuteczną, choć uzyskane w tym zakresie efekty (materiały, narzędzia, modele itd.) nie zostały jeszcze w dostatecznym stopniu wdrożone do systemu edukacji.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CFB0DC7-DDA3-AC9A-0E27-5F50FB88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7" y="0"/>
            <a:ext cx="10515600" cy="944564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EDUKACJA OGÓLNA – kluczowe wnioski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4369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12CD82-18DF-C9E4-494F-A325830E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82" y="175939"/>
            <a:ext cx="10515600" cy="777875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EDUKACJA OGÓLNA – wyzwania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C9C7C0-3907-07C0-F2A0-AC4F2BC8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728"/>
            <a:ext cx="10515600" cy="503396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rzygotowanie szkół do pracy z uczniami-imigrantami.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oprawa kondycji psychicznej dzieci młodzieży,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ostosowanie kształcenia w szkołach ogólnodostępnych do potrzeb wzrastającej liczby uczniów ze SPE,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bciążenie finansowe gmin, zwłaszcza wiejskich (utrzymanie małych szkół).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23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Kształcenie zawodowe (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IIb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5578EB32-687D-BFD0-894B-37B34C3D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Obraz 1" descr="Schemat przedstawia zweryfikowaną teorię interwencji dla obszaru kształcenia zawodowego. &#10;Problemy: &#10;Niewystarczająca jakość kształcenia zawodowego, w tym w szczególności w zakresie: Kształtowania kompetencji zawodowych; Kształtowania kompetencji kluczowych i umiejętności uniwersalnych.&#10;Niewystarczające powiązanie szkół zawodowych z otoczeniem społeczno-gospodarczym, w tym w szczególności z pracodawcami.&#10;Rozwiązania: &#10;Inwestycje w infrastrukturę kształcenia zawodowego (np. pracownie/warsztaty kształcenia praktycznego infrastrukturę ICT, wyposażenie);&#10;Organizacja i finansowanie zajęć dodatkowych w szkołach zawodowych, praktyk i staży zawodowych;&#10;Organizacja i finansowanie stypendiów dla uczniów szkół zawodowych;&#10;Organizacja i finansowanie różnych form podnoszenia kompetencji nauczycieli szkół zawodowych oraz innych pracowników systemu edukacji;&#10;Wypracowanie i upowszechnienie wysokiej jakości materiałów i innych narzędzi edukacyjnych, informacji możliwych do zastosowania na etapie kształcenia zawodowego;&#10;Organizacja i finansowanie różnych form wzmocnienia bezpośrednich powiązań szkół zawodowych z otoczeniem społeczno-gospodarczym, w tym w szczególności z pracodawcami.&#10;Efekty bezpośrednie: &#10;Poprawa jakości infrastruktury kształcenia zawodowego;&#10;Rozszerzenie oferty szkół zawodowych o dodatkowe zajęcia/formy kształcenia;&#10;Wzrost motywacji uczniów szkół zawodowych do osiągania wysokich wyników edukacyjnych;&#10;Wzrost umiejętności, kompetencji, kwalifikacji nauczycieli szkół zawodowych oraz innych pracowników systemu edukacji;&#10;Uzyskanie przez nauczycieli szkół zawodowych oraz innych pracowników systemu edukacji dostępu do wysokiej jakości materiałów, innych narzędzi edukacyjnych oraz informacji możliwych do zastosowania na etapie kształcenia zawodowego.&#10;Efekty końcowe: &#10;Wzrost jakości kształcenia zawodowego;&#10;Wzmocnienie powiązań szkół zawodowych z otoczeniem społeczno-gospodarczym, w tym w szczególności z pracodawcami;&#10;Wzrost umiejętności/ kompetencji uczniów/ absolwentów uczestniczących w kształceniu zawodowym;&#10;Kompetencje kadr są lepiej dopasowane do potrzeb rynku pracy.">
            <a:extLst>
              <a:ext uri="{FF2B5EF4-FFF2-40B4-BE49-F238E27FC236}">
                <a16:creationId xmlns:a16="http://schemas.microsoft.com/office/drawing/2014/main" xmlns="" id="{85B2E847-0444-930A-765A-F1D42F38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" y="75305"/>
            <a:ext cx="12095181" cy="678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7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570840-9412-B9CE-DC4C-954717DD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171"/>
            <a:ext cx="10515600" cy="604837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Poprawie uległa infrastruktura oraz doposażenie szkół zawodowych, choć w zdecydowanie niewystarczającym stopniu.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bezpośrednie dla uczniów (staże, zajęcia dodatkowe, w tym zwłaszcza specjalistyczne kursy/szkolenia) skutecznie poprawia ich szanse na rynku pracy.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 dodatkowa zanika po zakończeniu projektu.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 zrealizowane nie przyczyniły się istotnie do wdrożenia trwałych zmian w ofercie kształcenia zawodowego w szkołach/placówkach objętych wsparciem,  w szczególności nie przyczyniły się do wygaszenia kształcenia w zawodach nadwyżkowych/nieperspektywicznych,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Większą skuteczność w tym zakresie mogą mieć projekty PO WER (zróżnicowanie finansowania w zależności od zawodu, rozwój doradztwa zawodowego, monitoring karier absolwentów),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CFB0DC7-DDA3-AC9A-0E27-5F50FB88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7" y="0"/>
            <a:ext cx="10515600" cy="944564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KSZTAŁCENIE ZAWODOWE – kluczowe wnioski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2281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570840-9412-B9CE-DC4C-954717DD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591"/>
            <a:ext cx="10515600" cy="604837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 w ramach RPO przyczyniły się do poprawy jakości kształcenia zawodowego, ale najczęściej w obrębie zawodów/kwalifikacji, które były już wcześniej oferowane. 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Interwencja przyczyniła się w umiarkowanym stopniu do zacieśnienia współpracy szkół zawodowych z pracodawcami, 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szkół zawodowych z szkołami wyższymi jest bardzo rzadko praktykowana. 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Najistotniejsze wyzwanie: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utrzymanie i przyciągniecie do pracy w szkołach zawodowych nauczycieli kształcenia zawodowego.</a:t>
            </a:r>
          </a:p>
          <a:p>
            <a:pPr marL="0" indent="0">
              <a:buNone/>
            </a:pP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CFB0DC7-DDA3-AC9A-0E27-5F50FB88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0"/>
            <a:ext cx="10420350" cy="944564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KSZTAŁCENIE ZAWODOWE – wnioski i wyzwania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5333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Szkolnictwo wyższe (III)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8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 descr="Schemat przedstawia zweryfikowaną teorię interwencji dla obszaru szkolnictwa wyższego. Problemy: Niski poziom umiędzynarodowienia polskich uczelni oraz Niedostosowanie kształcenia na poziomie wyższym do potrzeb rynku pracy. Rozwiązania: Realizacja działań wspierających umiędzynarodowienie szkolnictwa wyższego, Realizacja programów kształcenia oraz działań służących podnoszeniu kompetencji w obszarach zgodnych z potrzebami społeczno- gospodarczymi, Realizacja działań służących podnoszeniu kompetencji dydaktycznych i zarządczych kadr uczelni, Wprowadzanie usprawnień zarządczych i organizacyjnych (w tym konsolidacyjnych i w zakresie cyfryzacji). Efekty bezpośrednie: Wzrost liczby studentów uczestniczących w międzynarodowych programach kształcenia, Wzrost liczby studentów kształcących się i podnoszących kompetencje w obszarach kluczowych dla gospodarki, Wzrost kompetencji kadr uczelni, Poprawa efektywności i jakości zarządzania w szkołach wyższych. Efekty końcowe: Podniesienie jakości usług edukacyjnych  na poziomie wyższym, Wzrost umiejętności /kompetencji studentów i absolwentów szkół wyższych, Lepsze dopasowanie edukacji na poziomie wyższym do potrzeb rynku prac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67"/>
            <a:ext cx="12192000" cy="66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4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1" y="163891"/>
            <a:ext cx="10515600" cy="585956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SZKOLNICTWO WYŻSZE– główne wnioski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466AE9CD-DF31-5087-0444-2708FD61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8" y="1285874"/>
            <a:ext cx="10515600" cy="500062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Uczelnie </a:t>
            </a:r>
            <a:r>
              <a:rPr lang="pl-PL" sz="18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wysoko oceniają trafność </a:t>
            </a:r>
            <a:r>
              <a:rPr lang="pl-PL" sz="1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wsparcia. Uzupełnia ono standardową działalność uczelni. Większość dofinansowanych w projektach działań nie zostałaby zrealizowana bez wsparcia programu (w szczególności usystematyzowanych szkoleń dla kadry oraz praktycznych aspektów programów kształcenia realizowanych we współpracy z pracodawcami).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Wysoka skuteczność wdrożeniowa 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programu – wskaźniki znacznie przekroczone. Także </a:t>
            </a:r>
            <a:r>
              <a:rPr lang="pl-PL" sz="1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uczelnie widzą wyraźny związek przyczynowy pomiędzy projektami a wzrostem kompetencji studentów i kadry oraz lepszym dopasowaniem oferty edukacyjnej do potrzeb rynku pracy.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Wsparcie </a:t>
            </a:r>
            <a:r>
              <a:rPr lang="pl-PL" sz="18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nie przekłada się jednak na widoczną różnicę w sytuacji uczestników na rynku pracy </a:t>
            </a:r>
            <a:r>
              <a:rPr lang="pl-PL" sz="1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na tle ogółu absolwentów. Wynika to z ogólnej sprzyjającej koniunktury gospodarczej („rynek pracownika”). 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8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Projekty zintegrowane (łączące moduły realizacji programów kształcenia i rozwoju kompetencji studentów oraz rozwoju kompetencji kadry dydaktycznej) powszechnie oceniane jako szczególnie trafne i komplementarne, ale jednocześnie bardziej ryzykowne i wymagające </a:t>
            </a:r>
            <a:r>
              <a:rPr lang="pl-PL" sz="18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większej elastyczności w bieżącym dostosowywania projektów </a:t>
            </a:r>
            <a:r>
              <a:rPr lang="pl-PL" sz="18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 zmian uwarunkowań społeczno- ekonomicznych i możliwości uczelni.</a:t>
            </a:r>
            <a:endParaRPr lang="pl-PL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Uczelnie widzą potrzebę zwiększenia zakresu wsparcia w postac</a:t>
            </a:r>
            <a:r>
              <a:rPr lang="pl-PL" sz="1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 rozwoju infrastruktury i zakupu środków trwałych uzupełniających tworzenie i realizację programów kształcenia (kosztowne wyposażenie laboratoriów, pracowni dydaktycznych, warsztatowych itp.). Eksperci zwracają jednak uwagę na kosztochłonność zapewnienia trwałości takich inwestycji.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pl-PL" sz="1800" kern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Uczenie się dorosłych (IV)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8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1" y="163891"/>
            <a:ext cx="10515600" cy="58595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Cele badania 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9624" y="1385047"/>
            <a:ext cx="11080375" cy="523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 główny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Ocena wpływu interwencji realizowanych w ramach UP 2014- 2020 w obszarze kształcenia i szkolenia na poprawę jakości kapitału ludzkiego i zwiększenia dostępu do wysokiej jakości usług edukacyjnych.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 szczegółowe: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Analiza i ocena stopnia realizacji celów UP 2014-2020 oraz efektów interwencji w zakresie wsparcia kształcenia i szkolenia.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Ocena wpływu interwencji w zakresie wsparcia kształcenia i szkolenia na krajowy i regionalny rozwój społeczno-gospodarczy.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Ocena komplementarności udzielonej interwencji pod względem obszarów tematycznych oraz programów w ramach perspektywy 2014-2020 i w kontekście perspektywy 2007-2013.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Sformułowanie wniosków z perspektywy 2014-2020 i rekomendacji dla procesu wdrażania programów w perspektywie 2021-2027, a także dla perspektywy 2027+.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95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 descr="Schemat przedstawia zweryfikowaną teorię interwencji dla obszaru edukacji ogólnej. &#10;Problemy: Niski poziom kompetencji, kwalifikacji i umiejętności dorosłych w kontekście wyzwań rozwojowych, Niewielki udział dorosłych w uczeniu się &#10;Rozwiązania: &#10;Finansowanie podnoszenia kompetencji i kwalifikacji pracowników MŚP&#10;Finansowanie kształcenie kadr, w tym: ochrony zdrowia, administracji publicznej, PSZ, innych&#10;Finansowanie kształcenia bezrobotnych/poszuk. zatrudnienia i zagrożonych wykluczeniem społ-zaw&#10;Finansowanie rozwoju kompetencji językowych i ICT osób dorosłych z grup defaworyzowanych&#10;Inwestycje w infrastrukturę placówek kształcenia dorosłych&#10;Opracowanie i upowszechnienie wysokiej jakości narzędzi edukacyjnych dla osób dorosłych&#10;Opracowanie i upowszechnienie wysokiej jakości narzędzi edukacyjnych dla osób dorosłych&#10;Opracowanie i wdrożenie narzędzi wspierających badanie obszaru edukacji dorosłych&#10;Tworzenie miejsc aktywizujących dorosłych do edukacji&#10;Wdrożenie rozwiązań wspierających potwierdzanie i  zdobywanie kwalifikacji przez osoby dorosłe&#10;&#10;Efekty bezpośrednie: &#10;Wzrost kompetencji/ kwalifikacji pracowników w związku z wykonywaną pracą&#10;Wzrost kompetencji/ kwalifikacji poszukujących zatrudnienia i defaworyzowanych&#10;Wzrost jakości i dostępności usług edukacyjnych dla osób dorosłych&#10;Wzrost wiedzy o potrzebach rynku pracy w odniesieniu do kompetencji i kalifikacji dorosłych&#10;Wzrost dostępności miejsc ułatwiających edukację dorosłych, w szczególności na obszarach defaworyzowanych&#10;Spójny system pozwalający na potwierdzanie i uznawanie kwalifikacji osób dorosłych&#10;Efekty końcowe: &#10;Zwiększenie szans na rynku pracy osób poszukujących zatrudnienia i zagrożonych wykluczeniem społ-zawod&#10;Większy udział osób dorosłych w uczeniu się&#10;Kompetencje/ kwalifikacje i umiejętności większej liczby osób dorosłych lepiej dopasowane do potrzeb rynku pracy i wyzwań rozwojowych &#10;">
            <a:extLst>
              <a:ext uri="{FF2B5EF4-FFF2-40B4-BE49-F238E27FC236}">
                <a16:creationId xmlns:a16="http://schemas.microsoft.com/office/drawing/2014/main" xmlns="" id="{5015B922-8D92-6E9C-D9B7-2DDAFEFDE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4" y="0"/>
            <a:ext cx="12085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3B7161-611E-C62A-03D6-D3569596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07" y="128644"/>
            <a:ext cx="10515600" cy="974944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4472C4">
                    <a:lumMod val="50000"/>
                  </a:srgbClr>
                </a:solidFill>
              </a:rPr>
              <a:t>UCZENIE SIĘ DOROSŁYCH –główne wnioski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6AE9CD-DF31-5087-0444-2708FD61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Brak instytucji/ podmiotu </a:t>
            </a: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odpowiedzialnej </a:t>
            </a: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 koordynację działań </a:t>
            </a:r>
            <a:r>
              <a:rPr lang="pl-PL" sz="2000" kern="0" dirty="0">
                <a:latin typeface="Calibri" panose="020F0502020204030204" pitchFamily="34" charset="0"/>
              </a:rPr>
              <a:t>w obszarze uczenia się dorosłych.</a:t>
            </a:r>
            <a:r>
              <a:rPr lang="pl-PL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Brak spójnego, nie budzącego wątpliwości </a:t>
            </a: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sposobu oceny poziomu udziału osób dorosłych w szeroko rozumianym uczeniu się </a:t>
            </a:r>
            <a:r>
              <a:rPr lang="pl-PL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związku z dużymi rozbieżnościami BAEL (5,4%) i BKL (26%) (dane za 2021 r.)</a:t>
            </a:r>
            <a:endParaRPr lang="pl-PL" sz="2000" kern="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Niski dotychczasowy poziom użyteczności i wykorzystania ZSK i ZRK </a:t>
            </a:r>
            <a:r>
              <a:rPr lang="pl-PL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przez różne grupy ostatecznych użytkowników powodujący ryzyko marginalizacji wdrożonych już rozwiązań.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Znaczący potencjał LOWE </a:t>
            </a:r>
            <a:r>
              <a:rPr lang="pl-PL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pobudzanie aktywności osób dorosłych do uczenia się, w szczególności na obszarach defaworyzowanych powiązany z ryzykiem niskiej trwałości ośrodków, ograniczonej do okresu projektowego finansowania</a:t>
            </a:r>
            <a:r>
              <a:rPr lang="pl-PL" sz="20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Zbyt wąskie, mało elastyczne i ograniczone</a:t>
            </a:r>
            <a:r>
              <a:rPr lang="pl-PL" sz="2000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koniecznością spełnienia dodatkowych kryteriów wsparcie oferowane w ramach RPO dla osób dorosłych podejmujących </a:t>
            </a:r>
            <a:r>
              <a:rPr lang="pl-PL" sz="2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działania edukacyjne z własnej inicjatywy</a:t>
            </a:r>
            <a:r>
              <a:rPr lang="pl-P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12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Rekomendacje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6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3B7161-611E-C62A-03D6-D3569596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07" y="128644"/>
            <a:ext cx="10515600" cy="97494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4472C4">
                    <a:lumMod val="50000"/>
                  </a:srgbClr>
                </a:solidFill>
              </a:rPr>
              <a:t>GŁÓWNE REKOMENDACJE DLA POSZCZEGÓLNYCH OBSZARÓW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6AE9CD-DF31-5087-0444-2708FD61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576551"/>
            <a:ext cx="10849303" cy="51237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600" b="1" dirty="0">
                <a:solidFill>
                  <a:srgbClr val="002060"/>
                </a:solidFill>
              </a:rPr>
              <a:t>Wychowanie przedszkolne: </a:t>
            </a:r>
            <a:r>
              <a:rPr lang="pl-PL" sz="2600" dirty="0"/>
              <a:t>skoncentrowanie się na podwyższaniu jakości wychowania przedszkolnego, przy równoczesnym zachowaniu formy wsparcia w postaci tworzenia nowych miejsc wychowania przedszkolnego. Tworzenie nowych miejsc wychowania przedszkolnego powinno być poprzedzone rzetelną diagnozą potrzeb lokalnych.</a:t>
            </a:r>
          </a:p>
          <a:p>
            <a:pPr>
              <a:lnSpc>
                <a:spcPct val="100000"/>
              </a:lnSpc>
            </a:pPr>
            <a:r>
              <a:rPr lang="pl-PL" sz="2600" b="1" dirty="0">
                <a:solidFill>
                  <a:srgbClr val="002060"/>
                </a:solidFill>
              </a:rPr>
              <a:t>Edukacja ogólna: </a:t>
            </a:r>
            <a:r>
              <a:rPr lang="pl-PL" sz="2600" dirty="0"/>
              <a:t>szersze stosowanie rozwiązań wspierających gminy, w których potrzeby w zakresie edukacji ogólnej są najwyższe, a równocześnie ich potencjał jest zbyt niski, by były w stanie pozyskać środki samodzielnie. Wskazane jest też uruchomienie wsparcia gmin w zakresie zarządzania edukacją w aspekcie organizacyjnym i finansowym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349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3B7161-611E-C62A-03D6-D3569596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07" y="128644"/>
            <a:ext cx="10515600" cy="97494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4472C4">
                    <a:lumMod val="50000"/>
                  </a:srgbClr>
                </a:solidFill>
              </a:rPr>
              <a:t>GŁÓWNE REKOMENDACJE DLA POSZCZEGÓLNYCH OBSZARÓW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6AE9CD-DF31-5087-0444-2708FD61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2" y="1371602"/>
            <a:ext cx="10849303" cy="512379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l-PL" b="1" dirty="0">
                <a:solidFill>
                  <a:srgbClr val="002060"/>
                </a:solidFill>
              </a:rPr>
              <a:t>Kształcenia zawodowe: </a:t>
            </a:r>
            <a:r>
              <a:rPr lang="pl-PL" dirty="0"/>
              <a:t>wzmocnienie obszaru doradztwa zawodowego, zwłaszcza w ostatnich latach szkoły podstawowej, jako metody ograniczenia popytu na kształcenie w zawodach nadwyżkowych/ nieperspektywicznych.</a:t>
            </a:r>
          </a:p>
          <a:p>
            <a:pPr>
              <a:lnSpc>
                <a:spcPct val="110000"/>
              </a:lnSpc>
            </a:pPr>
            <a:r>
              <a:rPr lang="pl-PL" b="1" dirty="0">
                <a:solidFill>
                  <a:srgbClr val="002060"/>
                </a:solidFill>
              </a:rPr>
              <a:t>Szkolnictwo wyższe: 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/>
              <a:t>kontynuacja wsparcia realizacji projektów kompleksowych z jednoczesnym uelastycznieniem i uproszczeniem zasad i procedur wprowadzania zmian do projektów.</a:t>
            </a:r>
          </a:p>
          <a:p>
            <a:pPr>
              <a:lnSpc>
                <a:spcPct val="110000"/>
              </a:lnSpc>
            </a:pPr>
            <a:r>
              <a:rPr lang="pl-PL" b="1" dirty="0">
                <a:solidFill>
                  <a:srgbClr val="002060"/>
                </a:solidFill>
              </a:rPr>
              <a:t>Uczenie się osób dorosłych</a:t>
            </a:r>
            <a:r>
              <a:rPr lang="pl-PL" dirty="0">
                <a:solidFill>
                  <a:srgbClr val="002060"/>
                </a:solidFill>
              </a:rPr>
              <a:t>: </a:t>
            </a:r>
            <a:r>
              <a:rPr lang="pl-PL" dirty="0"/>
              <a:t>wskazane jest ustalenie koordynatora/ lidera działań dotyczących rozwoju uczenia się osób dorosłych w Polsce oraz  partycypacyjne wypracowanie modelu koordynacji, a także wdrożenie rozwiązań zapewniających większą użyteczność systemu ZSK i ZRK.</a:t>
            </a:r>
          </a:p>
        </p:txBody>
      </p:sp>
    </p:spTree>
    <p:extLst>
      <p:ext uri="{BB962C8B-B14F-4D97-AF65-F5344CB8AC3E}">
        <p14:creationId xmlns:p14="http://schemas.microsoft.com/office/powerpoint/2010/main" val="36315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5CC3A72-CCC0-80E8-7C7C-B6072F20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922" y="2144111"/>
            <a:ext cx="10515600" cy="2085208"/>
          </a:xfrm>
        </p:spPr>
        <p:txBody>
          <a:bodyPr>
            <a:normAutofit/>
          </a:bodyPr>
          <a:lstStyle/>
          <a:p>
            <a:r>
              <a:rPr lang="pl-PL" dirty="0" smtClean="0"/>
              <a:t>W przypadku dodatkowych pytań dot. badania prosimy o kontakt: 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1256BB"/>
                </a:solidFill>
                <a:hlinkClick r:id="rId2" tooltip="adres e-mail do Krajowej Jednostki Ewaluacji"/>
              </a:rPr>
              <a:t>ewaluacja@mfipr.gov.pl</a:t>
            </a:r>
            <a:r>
              <a:rPr lang="pl-PL" dirty="0" smtClean="0">
                <a:solidFill>
                  <a:srgbClr val="1256BB"/>
                </a:solidFill>
              </a:rPr>
              <a:t>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(Krajowa Jednostka Ewaluacji)</a:t>
            </a:r>
            <a:endParaRPr lang="pl-PL" dirty="0" smtClean="0">
              <a:hlinkClick r:id="rId3"/>
            </a:endParaRPr>
          </a:p>
          <a:p>
            <a:r>
              <a:rPr lang="pl-PL" dirty="0" smtClean="0">
                <a:hlinkClick r:id="rId3"/>
              </a:rPr>
              <a:t>stanislawbienias@ideaorg.eu</a:t>
            </a:r>
            <a:r>
              <a:rPr lang="pl-PL" dirty="0" smtClean="0"/>
              <a:t> (Koordynator badania)</a:t>
            </a:r>
          </a:p>
          <a:p>
            <a:endParaRPr lang="pl-PL" dirty="0"/>
          </a:p>
          <a:p>
            <a:endParaRPr lang="en-US" dirty="0"/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3AAD77D-A681-039C-1BCB-A913FCD83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7" y="5096856"/>
            <a:ext cx="9442910" cy="13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DFD15C-1D42-42E0-F734-601E8198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00"/>
          </a:xfrm>
        </p:spPr>
        <p:txBody>
          <a:bodyPr/>
          <a:lstStyle/>
          <a:p>
            <a:r>
              <a:rPr lang="pl-PL" dirty="0"/>
              <a:t>O</a:t>
            </a:r>
            <a:r>
              <a:rPr lang="en-US" dirty="0" err="1"/>
              <a:t>gólna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interwencji</a:t>
            </a:r>
            <a:r>
              <a:rPr lang="pl-PL" dirty="0"/>
              <a:t> / logika badania</a:t>
            </a:r>
            <a:endParaRPr lang="en-US" dirty="0"/>
          </a:p>
        </p:txBody>
      </p:sp>
      <p:pic>
        <p:nvPicPr>
          <p:cNvPr id="4" name="Symbol zastępczy zawartości 3" descr="Schemat przedstawiający logikę interwencji w obszarze edukacji i kształcenia. Wyodrębniono na nim poszczególne etapy edukacji: &#10;1. Edukacja przedszkolna (Etap I)&#10;2. Edukacja ogólna (Etap IIa)&#10;3. Edukacja zawodowa (Etap IIb)&#10;4. Szkolnictwo wyższe (Etap III)&#10;5. Uczenie się (edukacja) osób dorosłych (Etap IV)">
            <a:extLst>
              <a:ext uri="{FF2B5EF4-FFF2-40B4-BE49-F238E27FC236}">
                <a16:creationId xmlns:a16="http://schemas.microsoft.com/office/drawing/2014/main" xmlns="" id="{2689F71A-1FB7-DB3C-E052-898EEA101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98" y="1416425"/>
            <a:ext cx="10520274" cy="5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1" y="163891"/>
            <a:ext cx="10515600" cy="58595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Metodologia badania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3071" y="1506071"/>
            <a:ext cx="110803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Ewaluacja oparta o teorię</a:t>
            </a: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ocena efektów na bazie odtworzonych, a następnie zweryfikowanych teorii interwencji dla poszczególnych etapów edukacji.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Zastosowane metody badawcze na etapie </a:t>
            </a:r>
            <a:r>
              <a:rPr lang="pl-PL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empirycznej weryfikacji teorii interwencji</a:t>
            </a: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analiza danych zastanych,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wywiady pogłębione (45),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CAWI/CATI z beneficjentami (n=3095),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CAWI/CATI gmin i powiatów (n=745),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studia przypadku (n=9),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analizy kontrfaktyczne,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panele ekspertów (1) i warsztaty (2).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8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5F6649-7B2C-ECA3-CCC1-CF165A4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Edukacja i kształcenie - ogółem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2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08" y="385039"/>
            <a:ext cx="10515600" cy="58595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Dotychczasowa realizacja interwencji w obszarze edukacji i kształcenia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4" descr="Na grafice przedstawiono wykres pierścieniowy i słupkowy. Pierścieniowy ilustruje podział wydatków na wsparte projekty, w łącznej wysokości 46 606 milionów złotych, na dwie kategorie. Większa część, reprezentująca 89%, odpowiada dofinansowaniu UE w kwocie 41 501 milionów złotych. Mniejsza część, stanowiąca 11%, odpowiada wydatkom beneficjentów w kwocie 5 105 milionów złotych. Na wykresie słupkowym przedstawiono słupki, które pokazują procentowy udział trzech kategorii: RPO z wartością 72,1% oraz PO krajowe z wartością 27,5%. Obok drugiego słupka znajduje się również bardzo niska wartość EWT, która stanowi 0,4%. Oprócz tego grafika zawiera informację, że zrealizowano 27 952 projekty, z czego 86% jest ukończonych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63" y="970995"/>
            <a:ext cx="10551689" cy="52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4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7" y="664116"/>
            <a:ext cx="10515600" cy="58595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Czy wsparcie programów unijnych trafnie odpowiadało na potrzeby?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 txBox="1">
            <a:spLocks/>
          </p:cNvSpPr>
          <p:nvPr/>
        </p:nvSpPr>
        <p:spPr>
          <a:xfrm>
            <a:off x="930167" y="5910099"/>
            <a:ext cx="10515600" cy="58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i="1" dirty="0">
                <a:solidFill>
                  <a:srgbClr val="4472C4">
                    <a:lumMod val="50000"/>
                  </a:srgbClr>
                </a:solidFill>
              </a:rPr>
              <a:t>Źródło: opracowanie własne na podstawie CAWI/CATI z beneficjentami (n=3095)</a:t>
            </a:r>
          </a:p>
        </p:txBody>
      </p:sp>
      <p:graphicFrame>
        <p:nvGraphicFramePr>
          <p:cNvPr id="6" name="Wykres 5" descr="Na wykresie przedstawiona jest odpowiedź na pytanie &quot;Czy wsparcie programów unijnych trafnie odpowiadało na potrzeby?&quot;&#10;W przypadku edukacji przedszkolnej odpowiedź zdecydowanie tak wynosi 45%, a odpowiedź raczej tak 52%. W przypadku edukacji ogólnej odpowiedź zdecydowanie tak wynosi 40%, a odpowiedź raczej tak 58%. W przypadku kształcenia zawodowego odpowiedź zdecydowanie tak wynosi 47%, a odpowiedź raczej tak 51%. W przypadku szkolnictwa wyższego odpowiedź zdecydowanie tak wynosi 34%, a odpowiedź raczej tak 63%. W przypadku uczenia się dorosłych odpowiedź zdecydowanie tak wynosi 27%, a odpowiedź raczej tak 69%. ">
            <a:extLst>
              <a:ext uri="{FF2B5EF4-FFF2-40B4-BE49-F238E27FC236}">
                <a16:creationId xmlns:a16="http://schemas.microsoft.com/office/drawing/2014/main" xmlns="" id="{EA154558-9E6A-4642-87C1-BF0EA0DC5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09338"/>
              </p:ext>
            </p:extLst>
          </p:nvPr>
        </p:nvGraphicFramePr>
        <p:xfrm>
          <a:off x="157655" y="1426921"/>
          <a:ext cx="11855669" cy="430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43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7" y="664116"/>
            <a:ext cx="10515600" cy="58595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Czy udałoby się osiągnąć porównywalne efekty bez wsparcia unijnego?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Wykres 3" descr="Na wykresie przedstawiona jest odpowiedź na pytanie &quot;Czy udałoby się osiągnąć porównywalne efekty bez wsparcia unijnego?&quot;&#10;W przypadku edukacji przedszkolnej odpowiedź zdecydowanie nie wynosi 54%, a odpowiedź raczej nie 41%. W przypadku edukacji ogólnej odpowiedź zdecydowanie nie wynosi 57%, a odpowiedź raczej nie 40%. W przypadku kształcenia zawodowego odpowiedź zdecydowanie nie wynosi 65%, a odpowiedź raczej nie 31%. W przypadku szkolnictwa wyższego odpowiedź zdecydowanie nie wynosi 51%, a odpowiedź raczej nie 45%. W przypadku uczenia się dorosłych odpowiedź zdecydowanie nie wynosi 59%, a odpowiedź raczej nie 37%. ">
            <a:extLst>
              <a:ext uri="{FF2B5EF4-FFF2-40B4-BE49-F238E27FC236}">
                <a16:creationId xmlns:a16="http://schemas.microsoft.com/office/drawing/2014/main" xmlns="" id="{EA154558-9E6A-4642-87C1-BF0EA0DC5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384101"/>
              </p:ext>
            </p:extLst>
          </p:nvPr>
        </p:nvGraphicFramePr>
        <p:xfrm>
          <a:off x="189187" y="1396561"/>
          <a:ext cx="11839903" cy="43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4E84B6-6BD0-4996-85A0-CE3E7C745AC7}"/>
              </a:ext>
            </a:extLst>
          </p:cNvPr>
          <p:cNvSpPr txBox="1">
            <a:spLocks/>
          </p:cNvSpPr>
          <p:nvPr/>
        </p:nvSpPr>
        <p:spPr>
          <a:xfrm>
            <a:off x="930167" y="5910099"/>
            <a:ext cx="10515600" cy="58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i="1" dirty="0">
                <a:solidFill>
                  <a:schemeClr val="accent1">
                    <a:lumMod val="50000"/>
                  </a:schemeClr>
                </a:solidFill>
              </a:rPr>
              <a:t>Źródło: opracowanie własne na podstawie CAWI/CATI z beneficjentami (n=3095)</a:t>
            </a:r>
          </a:p>
        </p:txBody>
      </p:sp>
    </p:spTree>
    <p:extLst>
      <p:ext uri="{BB962C8B-B14F-4D97-AF65-F5344CB8AC3E}">
        <p14:creationId xmlns:p14="http://schemas.microsoft.com/office/powerpoint/2010/main" val="3199546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13887</TotalTime>
  <Words>1404</Words>
  <Application>Microsoft Office PowerPoint</Application>
  <PresentationFormat>Panoramiczny</PresentationFormat>
  <Paragraphs>111</Paragraphs>
  <Slides>35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Wprowadzenie</vt:lpstr>
      <vt:lpstr>Cele badania </vt:lpstr>
      <vt:lpstr>Ogólna logika interwencji / logika badania</vt:lpstr>
      <vt:lpstr>Metodologia badania</vt:lpstr>
      <vt:lpstr>Edukacja i kształcenie - ogółem</vt:lpstr>
      <vt:lpstr>Dotychczasowa realizacja interwencji w obszarze edukacji i kształcenia</vt:lpstr>
      <vt:lpstr>Czy wsparcie programów unijnych trafnie odpowiadało na potrzeby?</vt:lpstr>
      <vt:lpstr>Czy udałoby się osiągnąć porównywalne efekty bez wsparcia unijnego?</vt:lpstr>
      <vt:lpstr>W jakim zakresie pandemia COVID-19 miał wpływ na realizację projektów?</vt:lpstr>
      <vt:lpstr>Czy beneficjenci realizują projekty komplementarne?</vt:lpstr>
      <vt:lpstr>Edukacja przedszkolna (I)</vt:lpstr>
      <vt:lpstr>Prezentacja programu PowerPoint</vt:lpstr>
      <vt:lpstr>EDUKACJA PRZEDSZKOLNA – kluczowe wnioski</vt:lpstr>
      <vt:lpstr>EDUKACJA PRZEDSZKOLNA – wyzwania</vt:lpstr>
      <vt:lpstr>Prezentacja programu PowerPoint</vt:lpstr>
      <vt:lpstr>Prezentacja programu PowerPoint</vt:lpstr>
      <vt:lpstr>Edukacja ogólna (IIa)</vt:lpstr>
      <vt:lpstr>Prezentacja programu PowerPoint</vt:lpstr>
      <vt:lpstr>EDUKACJA OGÓLNA – kluczowe wnioski</vt:lpstr>
      <vt:lpstr>EDUKACJA OGÓLNA – wyzwania</vt:lpstr>
      <vt:lpstr>Kształcenie zawodowe (IIb)</vt:lpstr>
      <vt:lpstr>Prezentacja programu PowerPoint</vt:lpstr>
      <vt:lpstr>KSZTAŁCENIE ZAWODOWE – kluczowe wnioski</vt:lpstr>
      <vt:lpstr>KSZTAŁCENIE ZAWODOWE – wnioski i wyzwania</vt:lpstr>
      <vt:lpstr>Szkolnictwo wyższe (III)</vt:lpstr>
      <vt:lpstr>Prezentacja programu PowerPoint</vt:lpstr>
      <vt:lpstr>SZKOLNICTWO WYŻSZE– główne wnioski</vt:lpstr>
      <vt:lpstr>Uczenie się dorosłych (IV)</vt:lpstr>
      <vt:lpstr>Prezentacja programu PowerPoint</vt:lpstr>
      <vt:lpstr>UCZENIE SIĘ DOROSŁYCH –główne wnioski</vt:lpstr>
      <vt:lpstr>Rekomendacje</vt:lpstr>
      <vt:lpstr>GŁÓWNE REKOMENDACJE DLA POSZCZEGÓLNYCH OBSZARÓW</vt:lpstr>
      <vt:lpstr>GŁÓWNE REKOMENDACJE DLA POSZCZEGÓLNYCH OBSZARÓW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Rafał Trzciński</dc:creator>
  <cp:lastModifiedBy>Konto Microsoft</cp:lastModifiedBy>
  <cp:revision>278</cp:revision>
  <cp:lastPrinted>2024-02-08T08:51:10Z</cp:lastPrinted>
  <dcterms:created xsi:type="dcterms:W3CDTF">2019-05-23T18:15:11Z</dcterms:created>
  <dcterms:modified xsi:type="dcterms:W3CDTF">2024-03-06T08:59:35Z</dcterms:modified>
</cp:coreProperties>
</file>