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4" r:id="rId2"/>
    <p:sldId id="341" r:id="rId3"/>
    <p:sldId id="346" r:id="rId4"/>
    <p:sldId id="347" r:id="rId5"/>
    <p:sldId id="339" r:id="rId6"/>
    <p:sldId id="340" r:id="rId7"/>
    <p:sldId id="350" r:id="rId8"/>
    <p:sldId id="335" r:id="rId9"/>
    <p:sldId id="337" r:id="rId10"/>
    <p:sldId id="327" r:id="rId11"/>
    <p:sldId id="329" r:id="rId12"/>
    <p:sldId id="334" r:id="rId13"/>
    <p:sldId id="333" r:id="rId14"/>
    <p:sldId id="351" r:id="rId15"/>
    <p:sldId id="352" r:id="rId16"/>
    <p:sldId id="353" r:id="rId17"/>
    <p:sldId id="330" r:id="rId18"/>
    <p:sldId id="354" r:id="rId19"/>
    <p:sldId id="328" r:id="rId20"/>
    <p:sldId id="326" r:id="rId21"/>
    <p:sldId id="355" r:id="rId22"/>
    <p:sldId id="322" r:id="rId23"/>
    <p:sldId id="356" r:id="rId24"/>
    <p:sldId id="320" r:id="rId25"/>
    <p:sldId id="324" r:id="rId26"/>
    <p:sldId id="318" r:id="rId27"/>
    <p:sldId id="357" r:id="rId28"/>
    <p:sldId id="319" r:id="rId29"/>
    <p:sldId id="317" r:id="rId30"/>
    <p:sldId id="315" r:id="rId31"/>
    <p:sldId id="358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4ACFF3B-CC96-4B22-BF03-CB68C73CF2A3}">
          <p14:sldIdLst>
            <p14:sldId id="344"/>
            <p14:sldId id="341"/>
            <p14:sldId id="346"/>
            <p14:sldId id="347"/>
            <p14:sldId id="339"/>
            <p14:sldId id="340"/>
            <p14:sldId id="350"/>
            <p14:sldId id="335"/>
            <p14:sldId id="337"/>
            <p14:sldId id="327"/>
            <p14:sldId id="329"/>
            <p14:sldId id="334"/>
            <p14:sldId id="333"/>
            <p14:sldId id="351"/>
            <p14:sldId id="352"/>
            <p14:sldId id="353"/>
            <p14:sldId id="330"/>
            <p14:sldId id="354"/>
            <p14:sldId id="328"/>
            <p14:sldId id="326"/>
            <p14:sldId id="355"/>
            <p14:sldId id="322"/>
            <p14:sldId id="356"/>
            <p14:sldId id="320"/>
            <p14:sldId id="324"/>
            <p14:sldId id="318"/>
            <p14:sldId id="357"/>
            <p14:sldId id="319"/>
            <p14:sldId id="317"/>
            <p14:sldId id="315"/>
            <p14:sldId id="358"/>
          </p14:sldIdLst>
        </p14:section>
        <p14:section name="Sekcja bez tytułu" id="{02864D1A-A7B3-432B-A523-9EF17139CDF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orient="horz" pos="1162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A551C"/>
    <a:srgbClr val="8D7CC1"/>
    <a:srgbClr val="CB8755"/>
    <a:srgbClr val="114007"/>
    <a:srgbClr val="5176AA"/>
    <a:srgbClr val="00788A"/>
    <a:srgbClr val="001E4D"/>
    <a:srgbClr val="AB5747"/>
    <a:srgbClr val="AD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9357" autoAdjust="0"/>
  </p:normalViewPr>
  <p:slideViewPr>
    <p:cSldViewPr snapToGrid="0">
      <p:cViewPr varScale="1">
        <p:scale>
          <a:sx n="102" d="100"/>
          <a:sy n="102" d="100"/>
        </p:scale>
        <p:origin x="156" y="108"/>
      </p:cViewPr>
      <p:guideLst>
        <p:guide orient="horz" pos="2160"/>
        <p:guide pos="529"/>
        <p:guide pos="7152"/>
        <p:guide orient="horz" pos="1162"/>
        <p:guide orient="horz" pos="3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Zeszy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10398276129037"/>
          <c:y val="7.0063183991533898E-2"/>
          <c:w val="0.75315569356397916"/>
          <c:h val="0.78015175479372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Oprogramowanie biurowe</c:v>
                </c:pt>
                <c:pt idx="1">
                  <c:v>E-mail</c:v>
                </c:pt>
                <c:pt idx="2">
                  <c:v>Ogółem</c:v>
                </c:pt>
              </c:strCache>
            </c:strRef>
          </c:cat>
          <c:val>
            <c:numRef>
              <c:f>Arkusz1!$B$2:$B$4</c:f>
              <c:numCache>
                <c:formatCode>0.0%</c:formatCode>
                <c:ptCount val="3"/>
                <c:pt idx="0">
                  <c:v>0.183</c:v>
                </c:pt>
                <c:pt idx="1">
                  <c:v>0.22600000000000001</c:v>
                </c:pt>
                <c:pt idx="2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9-4EA4-9D27-A74C1654163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Oprogramowanie biurowe</c:v>
                </c:pt>
                <c:pt idx="1">
                  <c:v>E-mail</c:v>
                </c:pt>
                <c:pt idx="2">
                  <c:v>Ogółem</c:v>
                </c:pt>
              </c:strCache>
            </c:strRef>
          </c:cat>
          <c:val>
            <c:numRef>
              <c:f>Arkusz1!$C$2:$C$4</c:f>
              <c:numCache>
                <c:formatCode>0.0%</c:formatCode>
                <c:ptCount val="3"/>
                <c:pt idx="0">
                  <c:v>0.27300000000000002</c:v>
                </c:pt>
                <c:pt idx="1">
                  <c:v>0.378</c:v>
                </c:pt>
                <c:pt idx="2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9-4EA4-9D27-A74C16541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7730640"/>
        <c:axId val="587729200"/>
      </c:barChart>
      <c:catAx>
        <c:axId val="58773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7729200"/>
        <c:crosses val="autoZero"/>
        <c:auto val="1"/>
        <c:lblAlgn val="ctr"/>
        <c:lblOffset val="100"/>
        <c:noMultiLvlLbl val="0"/>
      </c:catAx>
      <c:valAx>
        <c:axId val="58772920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773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54490521791292"/>
          <c:y val="0.93156978470622143"/>
          <c:w val="0.1889099993418307"/>
          <c:h val="6.8430215293778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23253807024971E-2"/>
          <c:y val="0.2827091185269926"/>
          <c:w val="0.92035652835771298"/>
          <c:h val="0.47864839356283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2015 (20–24 lata)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Arkusz1!$A$2:$A$29</c:f>
              <c:strCache>
                <c:ptCount val="28"/>
                <c:pt idx="0">
                  <c:v>Irlandia</c:v>
                </c:pt>
                <c:pt idx="1">
                  <c:v>Holandia</c:v>
                </c:pt>
                <c:pt idx="2">
                  <c:v>Niemcy</c:v>
                </c:pt>
                <c:pt idx="3">
                  <c:v>Szwecja</c:v>
                </c:pt>
                <c:pt idx="4">
                  <c:v>Dania</c:v>
                </c:pt>
                <c:pt idx="5">
                  <c:v>Czechy</c:v>
                </c:pt>
                <c:pt idx="6">
                  <c:v>Litwa</c:v>
                </c:pt>
                <c:pt idx="7">
                  <c:v>Finlandia</c:v>
                </c:pt>
                <c:pt idx="8">
                  <c:v>Gracja</c:v>
                </c:pt>
                <c:pt idx="9">
                  <c:v>Francja</c:v>
                </c:pt>
                <c:pt idx="10">
                  <c:v>Chorwacja</c:v>
                </c:pt>
                <c:pt idx="11">
                  <c:v>Austria</c:v>
                </c:pt>
                <c:pt idx="12">
                  <c:v>UE (27 państw)</c:v>
                </c:pt>
                <c:pt idx="13">
                  <c:v>Malta</c:v>
                </c:pt>
                <c:pt idx="14">
                  <c:v>Belgia</c:v>
                </c:pt>
                <c:pt idx="15">
                  <c:v>Estonia</c:v>
                </c:pt>
                <c:pt idx="16">
                  <c:v>Hiszpania</c:v>
                </c:pt>
                <c:pt idx="17">
                  <c:v>Węgry</c:v>
                </c:pt>
                <c:pt idx="18">
                  <c:v>Rumunia</c:v>
                </c:pt>
                <c:pt idx="19">
                  <c:v>Portugalia</c:v>
                </c:pt>
                <c:pt idx="20">
                  <c:v>Polska</c:v>
                </c:pt>
                <c:pt idx="21">
                  <c:v>Cypr</c:v>
                </c:pt>
                <c:pt idx="22">
                  <c:v>Włochy</c:v>
                </c:pt>
                <c:pt idx="23">
                  <c:v>Słowacja</c:v>
                </c:pt>
                <c:pt idx="24">
                  <c:v>Łotwa</c:v>
                </c:pt>
                <c:pt idx="25">
                  <c:v>Bułgaria</c:v>
                </c:pt>
                <c:pt idx="26">
                  <c:v>Luksemburg</c:v>
                </c:pt>
                <c:pt idx="27">
                  <c:v>Słowenia</c:v>
                </c:pt>
              </c:strCache>
            </c:strRef>
          </c:cat>
          <c:val>
            <c:numRef>
              <c:f>Arkusz1!$B$2:$B$29</c:f>
              <c:numCache>
                <c:formatCode>0</c:formatCode>
                <c:ptCount val="28"/>
                <c:pt idx="0">
                  <c:v>58.9</c:v>
                </c:pt>
                <c:pt idx="1">
                  <c:v>88</c:v>
                </c:pt>
                <c:pt idx="2">
                  <c:v>88.2</c:v>
                </c:pt>
                <c:pt idx="3">
                  <c:v>81.099999999999994</c:v>
                </c:pt>
                <c:pt idx="4">
                  <c:v>87.1</c:v>
                </c:pt>
                <c:pt idx="5">
                  <c:v>82.8</c:v>
                </c:pt>
                <c:pt idx="6">
                  <c:v>83.9</c:v>
                </c:pt>
                <c:pt idx="7">
                  <c:v>93</c:v>
                </c:pt>
                <c:pt idx="8">
                  <c:v>84.9</c:v>
                </c:pt>
                <c:pt idx="9">
                  <c:v>82</c:v>
                </c:pt>
                <c:pt idx="10">
                  <c:v>94.8</c:v>
                </c:pt>
                <c:pt idx="11">
                  <c:v>90.9</c:v>
                </c:pt>
                <c:pt idx="12">
                  <c:v>80.8</c:v>
                </c:pt>
                <c:pt idx="13">
                  <c:v>85.9</c:v>
                </c:pt>
                <c:pt idx="14">
                  <c:v>90</c:v>
                </c:pt>
                <c:pt idx="15">
                  <c:v>93</c:v>
                </c:pt>
                <c:pt idx="16">
                  <c:v>88</c:v>
                </c:pt>
                <c:pt idx="17">
                  <c:v>76</c:v>
                </c:pt>
                <c:pt idx="18">
                  <c:v>54.1</c:v>
                </c:pt>
                <c:pt idx="19">
                  <c:v>91.9</c:v>
                </c:pt>
                <c:pt idx="20">
                  <c:v>80</c:v>
                </c:pt>
                <c:pt idx="21">
                  <c:v>75</c:v>
                </c:pt>
                <c:pt idx="22">
                  <c:v>69.900000000000006</c:v>
                </c:pt>
                <c:pt idx="23">
                  <c:v>85.9</c:v>
                </c:pt>
                <c:pt idx="24">
                  <c:v>79</c:v>
                </c:pt>
                <c:pt idx="25">
                  <c:v>62.8</c:v>
                </c:pt>
                <c:pt idx="26">
                  <c:v>91.1</c:v>
                </c:pt>
                <c:pt idx="2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7-48EA-83E2-CCD83B2843F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 (25–29 lat)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Arkusz1!$A$2:$A$29</c:f>
              <c:strCache>
                <c:ptCount val="28"/>
                <c:pt idx="0">
                  <c:v>Irlandia</c:v>
                </c:pt>
                <c:pt idx="1">
                  <c:v>Holandia</c:v>
                </c:pt>
                <c:pt idx="2">
                  <c:v>Niemcy</c:v>
                </c:pt>
                <c:pt idx="3">
                  <c:v>Szwecja</c:v>
                </c:pt>
                <c:pt idx="4">
                  <c:v>Dania</c:v>
                </c:pt>
                <c:pt idx="5">
                  <c:v>Czechy</c:v>
                </c:pt>
                <c:pt idx="6">
                  <c:v>Litwa</c:v>
                </c:pt>
                <c:pt idx="7">
                  <c:v>Finlandia</c:v>
                </c:pt>
                <c:pt idx="8">
                  <c:v>Gracja</c:v>
                </c:pt>
                <c:pt idx="9">
                  <c:v>Francja</c:v>
                </c:pt>
                <c:pt idx="10">
                  <c:v>Chorwacja</c:v>
                </c:pt>
                <c:pt idx="11">
                  <c:v>Austria</c:v>
                </c:pt>
                <c:pt idx="12">
                  <c:v>UE (27 państw)</c:v>
                </c:pt>
                <c:pt idx="13">
                  <c:v>Malta</c:v>
                </c:pt>
                <c:pt idx="14">
                  <c:v>Belgia</c:v>
                </c:pt>
                <c:pt idx="15">
                  <c:v>Estonia</c:v>
                </c:pt>
                <c:pt idx="16">
                  <c:v>Hiszpania</c:v>
                </c:pt>
                <c:pt idx="17">
                  <c:v>Węgry</c:v>
                </c:pt>
                <c:pt idx="18">
                  <c:v>Rumunia</c:v>
                </c:pt>
                <c:pt idx="19">
                  <c:v>Portugalia</c:v>
                </c:pt>
                <c:pt idx="20">
                  <c:v>Polska</c:v>
                </c:pt>
                <c:pt idx="21">
                  <c:v>Cypr</c:v>
                </c:pt>
                <c:pt idx="22">
                  <c:v>Włochy</c:v>
                </c:pt>
                <c:pt idx="23">
                  <c:v>Słowacja</c:v>
                </c:pt>
                <c:pt idx="24">
                  <c:v>Łotwa</c:v>
                </c:pt>
                <c:pt idx="25">
                  <c:v>Bułgaria</c:v>
                </c:pt>
                <c:pt idx="26">
                  <c:v>Luksemburg</c:v>
                </c:pt>
                <c:pt idx="27">
                  <c:v>Słowenia</c:v>
                </c:pt>
              </c:strCache>
            </c:strRef>
          </c:cat>
          <c:val>
            <c:numRef>
              <c:f>Arkusz1!$C$2:$C$29</c:f>
              <c:numCache>
                <c:formatCode>0</c:formatCode>
                <c:ptCount val="28"/>
                <c:pt idx="0">
                  <c:v>68.900000000000006</c:v>
                </c:pt>
                <c:pt idx="1">
                  <c:v>91.7</c:v>
                </c:pt>
                <c:pt idx="2">
                  <c:v>90.9</c:v>
                </c:pt>
                <c:pt idx="3">
                  <c:v>84</c:v>
                </c:pt>
                <c:pt idx="4">
                  <c:v>88.9</c:v>
                </c:pt>
                <c:pt idx="5">
                  <c:v>85</c:v>
                </c:pt>
                <c:pt idx="6">
                  <c:v>85</c:v>
                </c:pt>
                <c:pt idx="7">
                  <c:v>93.2</c:v>
                </c:pt>
                <c:pt idx="8">
                  <c:v>85</c:v>
                </c:pt>
                <c:pt idx="9">
                  <c:v>82</c:v>
                </c:pt>
                <c:pt idx="10">
                  <c:v>92</c:v>
                </c:pt>
                <c:pt idx="11">
                  <c:v>87.5</c:v>
                </c:pt>
                <c:pt idx="12">
                  <c:v>77.099999999999994</c:v>
                </c:pt>
                <c:pt idx="13">
                  <c:v>81.099999999999994</c:v>
                </c:pt>
                <c:pt idx="14">
                  <c:v>75</c:v>
                </c:pt>
                <c:pt idx="15">
                  <c:v>87</c:v>
                </c:pt>
                <c:pt idx="16">
                  <c:v>81.099999999999994</c:v>
                </c:pt>
                <c:pt idx="17">
                  <c:v>67</c:v>
                </c:pt>
                <c:pt idx="18">
                  <c:v>44</c:v>
                </c:pt>
                <c:pt idx="19">
                  <c:v>81</c:v>
                </c:pt>
                <c:pt idx="20">
                  <c:v>69.099999999999994</c:v>
                </c:pt>
                <c:pt idx="21">
                  <c:v>62.9</c:v>
                </c:pt>
                <c:pt idx="22">
                  <c:v>57.9</c:v>
                </c:pt>
                <c:pt idx="23">
                  <c:v>68.900000000000006</c:v>
                </c:pt>
                <c:pt idx="24">
                  <c:v>62</c:v>
                </c:pt>
                <c:pt idx="25">
                  <c:v>45.9</c:v>
                </c:pt>
                <c:pt idx="26">
                  <c:v>72</c:v>
                </c:pt>
                <c:pt idx="27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7-48EA-83E2-CCD83B284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263384"/>
        <c:axId val="421265544"/>
      </c:barChart>
      <c:catAx>
        <c:axId val="42126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1265544"/>
        <c:crosses val="autoZero"/>
        <c:auto val="1"/>
        <c:lblAlgn val="ctr"/>
        <c:lblOffset val="100"/>
        <c:noMultiLvlLbl val="0"/>
      </c:catAx>
      <c:valAx>
        <c:axId val="421265544"/>
        <c:scaling>
          <c:orientation val="minMax"/>
          <c:max val="1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12633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514751644039303"/>
          <c:y val="0.12441181239226939"/>
          <c:w val="0.23485248355960694"/>
          <c:h val="9.0485105889620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Arkusz1!$B$7:$P$7</cx:f>
        <cx:lvl ptCount="15">
          <cx:pt idx="0">Podstawowe umiejętności cyfrowe</cx:pt>
          <cx:pt idx="1">Specjaliści ICT</cx:pt>
          <cx:pt idx="2">Łączność Gb</cx:pt>
          <cx:pt idx="3">5G</cx:pt>
          <cx:pt idx="4">Półprzewodniki</cx:pt>
          <cx:pt idx="5">Węzły brzegowe</cx:pt>
          <cx:pt idx="6">Komutery kwantowe</cx:pt>
          <cx:pt idx="7">Chmura</cx:pt>
          <cx:pt idx="8">Big Data</cx:pt>
          <cx:pt idx="9">AI</cx:pt>
          <cx:pt idx="10">Cyfryzacj SMEs</cx:pt>
          <cx:pt idx="11">Jednorożce</cx:pt>
          <cx:pt idx="12">Cyfrowe usługi publiczne</cx:pt>
          <cx:pt idx="13">e-Zdrowie</cx:pt>
          <cx:pt idx="14">eID</cx:pt>
        </cx:lvl>
      </cx:strDim>
      <cx:numDim type="size">
        <cx:f dir="row">Arkusz1!$B$8:$P$8</cx:f>
        <cx:lvl ptCount="15" formatCode="# ##0,00">
          <cx:pt idx="0">966.82383791999985</cx:pt>
          <cx:pt idx="1">644.54922527999997</cx:pt>
          <cx:pt idx="2">1938.7833854999999</cx:pt>
          <cx:pt idx="3">1461.2554835000001</cx:pt>
          <cx:pt idx="4">0</cx:pt>
          <cx:pt idx="5">0</cx:pt>
          <cx:pt idx="6">0</cx:pt>
          <cx:pt idx="7">281.59011657777751</cx:pt>
          <cx:pt idx="8">270.59011657777751</cx:pt>
          <cx:pt idx="9">270.59011657777751</cx:pt>
          <cx:pt idx="10">811.77034973333252</cx:pt>
          <cx:pt idx="11">811.77034973333252</cx:pt>
          <cx:pt idx="12">2119.3587029999999</cx:pt>
          <cx:pt idx="13">1187.0666590000001</cx:pt>
          <cx:pt idx="14">0</cx:pt>
        </cx:lvl>
      </cx:numDim>
    </cx:data>
  </cx:chartData>
  <cx:chart>
    <cx:plotArea>
      <cx:plotAreaRegion>
        <cx:series layoutId="treemap" uniqueId="{F14CE1A6-9EC1-4FF8-9AB1-737050099475}">
          <cx:tx>
            <cx:txData>
              <cx:f>Arkusz1!$A$8</cx:f>
              <cx:v>PL</cx:v>
            </cx:txData>
          </cx:tx>
          <cx:spPr>
            <a:solidFill>
              <a:schemeClr val="accent1"/>
            </a:solidFill>
          </cx:spPr>
          <cx:dataLabels>
            <cx:txPr>
              <a:bodyPr spcFirstLastPara="1" vertOverflow="ellipsis" horzOverflow="overflow" wrap="square" lIns="38100" tIns="19050" rIns="38100" bIns="19050" anchor="ctr" anchorCtr="1">
                <a:spAutoFit/>
              </a:bodyPr>
              <a:lstStyle/>
              <a:p>
                <a:pPr algn="ctr" rtl="0">
                  <a:defRPr sz="1200">
                    <a:solidFill>
                      <a:schemeClr val="bg1"/>
                    </a:solidFill>
                  </a:defRPr>
                </a:pPr>
                <a:endParaRPr lang="pl-PL" sz="1200" b="0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1" value="1"/>
            <cx:separator>
</cx:separator>
          </cx:dataLabels>
          <cx:dataId val="0"/>
          <cx:layoutPr>
            <cx:parentLabelLayout val="overlapping"/>
          </cx:layoutPr>
        </cx:series>
      </cx:plotAreaRegion>
    </cx:plotArea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4">
  <cs:axisTitle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bg1">
          <a:lumMod val="8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spc="0" normalizeH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8F71B-BFE7-46F5-8649-17812750D0F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098C-556D-45A5-8C58-5FAAFF7C9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E098C-556D-45A5-8C58-5FAAFF7C9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7CF503-BE10-4FB1-AF09-C004F0B00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BB0B59C-EAAF-4BFA-96E9-BBF92405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71531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C824D-44B2-4A99-8BEF-8E9E13B1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B56CB3-547A-48BC-9B32-71B08348B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4C838E-EB66-4C05-AF18-15283F69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8BFE0B-7457-4918-AEB1-5EF9726A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F720A9-24A9-4252-A9E2-99CB0B87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75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0948725-31CB-460D-89A9-8191E3458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687C0B-17E8-4E9D-A392-B655D58BE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88BE6C-0E06-47F7-B054-52B1EEDD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398AF9-6547-43C9-9105-984E7505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5F59F9-27DC-4B12-AAD7-D8AA1BF6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250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D738AF-033F-4D2F-B288-83971C12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C95838-4A2A-4EC7-8DDE-301DE255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000864-1F76-490E-9707-485CB604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404195-61C1-4546-8915-4D829348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4D7B29-C9D2-46F7-A81D-F210443F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66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8C1776-6CB3-4CA5-921C-627ADED9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506128-A199-47E7-9F6C-29F47DFF0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267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4935D-B711-4670-86CF-242E533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919C09-2CAE-4BA0-8166-3601036BB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0B7201-3EF7-43BE-8531-F43549276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676BF2-4CF8-4A2F-B157-09F7A02D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4AFA26-7A48-43A6-B39B-D782F35A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209865-9AE2-4446-8746-E441EBCD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84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F3B7A-A8EB-4500-AA3F-D8AC9906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6A31BC-6653-4AE0-BE04-CF2AA52A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D0D143-D312-42AB-BE81-EAF870EFA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235826-18B4-444A-AAA1-47E726C7C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360E90F-791E-41A9-A556-F2B37FA90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6308569-D1D2-4EB2-AB36-53C220C4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932C4A3-863E-4D52-A4D5-8612396E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B27F08C-F7A6-4D0A-A55E-2B3391C8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989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80A158-7DAD-4894-89BE-7ED5CC91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704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DEB95AD-246B-4FA6-91A1-BC2E2287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BFE97CD-276A-494E-BC3B-50DEB06A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147E3A-D5E4-465C-8D82-D199DF40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864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BE54F2-C572-491B-A06F-BBAF5613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4F98FC-67ED-49E4-8844-BCE2AD89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74AC41-C1C8-4F39-AE4E-6E9E732DA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36622D-1AC5-4730-B908-28F84BB0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A984E1E-CD2D-4474-A629-6DC71050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2632152-0A56-4D93-B279-37687155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23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CFFED9-EF21-4218-ADF2-FD2710F6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FA4779A-FE7D-480E-8486-FA716DE65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42B3E5-71DA-463E-8DE9-2DE45D8A2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9F70FC-4B93-4E4D-9680-1F63495C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2B5476-303A-4556-8AE2-DFB156A0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22D694-2F9A-47C7-97D1-F051C506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473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A9AC9FB-D6F6-45BF-A6AD-29543D63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4F7D8D-D635-42D2-9B3A-19FB7D6A8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D10E44-F183-4B9B-B291-2F3751B1B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C53F-1508-4463-B199-8C620BDEA90E}" type="datetimeFigureOut">
              <a:rPr lang="pl-PL" smtClean="0"/>
              <a:t>29.01.2024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BC7418-8EC6-4EF5-BEF2-F9E72F9BE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6AF949-C3F3-4F77-A034-956268F35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7A47-3164-4EAF-95C0-B233B60DDB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3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gnacy.swiecicki@pie.net.p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ło prezentacji, seria zdjęć z różnych dziedzin życia">
            <a:extLst>
              <a:ext uri="{FF2B5EF4-FFF2-40B4-BE49-F238E27FC236}">
                <a16:creationId xmlns:a16="http://schemas.microsoft.com/office/drawing/2014/main" id="{C858448D-7799-43DC-B3CA-A6FC38F53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"/>
            <a:ext cx="12193084" cy="6857390"/>
          </a:xfrm>
          <a:prstGeom prst="rect">
            <a:avLst/>
          </a:prstGeom>
        </p:spPr>
      </p:pic>
      <p:pic>
        <p:nvPicPr>
          <p:cNvPr id="10" name="Obraz 9" descr="Belka z logotypami. Od lewej strony: 1) Ministerstwo Funduszy i Polityki Regionalnej; 2) PARP">
            <a:extLst>
              <a:ext uri="{FF2B5EF4-FFF2-40B4-BE49-F238E27FC236}">
                <a16:creationId xmlns:a16="http://schemas.microsoft.com/office/drawing/2014/main" id="{B9D1C1A7-39A1-4738-9510-18AC84A7C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7" y="210883"/>
            <a:ext cx="7705725" cy="1152525"/>
          </a:xfrm>
          <a:prstGeom prst="rect">
            <a:avLst/>
          </a:prstGeom>
        </p:spPr>
      </p:pic>
      <p:pic>
        <p:nvPicPr>
          <p:cNvPr id="11" name="Obraz 10" descr="Belka z logotypami. Od lewej strony: 1) Fundusze Europejskie; 2) Rzeczpospolita Polska; 3) Dofinansowane przez Unię Europejską">
            <a:extLst>
              <a:ext uri="{FF2B5EF4-FFF2-40B4-BE49-F238E27FC236}">
                <a16:creationId xmlns:a16="http://schemas.microsoft.com/office/drawing/2014/main" id="{8F82DD4B-E36F-411D-8B1C-C58F2D625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7" y="5674261"/>
            <a:ext cx="5648325" cy="86677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F81C252F-1993-45F9-A119-D9855E66DA9D}"/>
              </a:ext>
            </a:extLst>
          </p:cNvPr>
          <p:cNvSpPr/>
          <p:nvPr/>
        </p:nvSpPr>
        <p:spPr>
          <a:xfrm>
            <a:off x="373697" y="5010580"/>
            <a:ext cx="3614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911717"/>
                </a:solidFill>
              </a:rPr>
              <a:t>XV KONFERENCJA EWALUACYJNA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6CD13ED-266E-49D9-83AD-DC3B7E1338CE}"/>
              </a:ext>
            </a:extLst>
          </p:cNvPr>
          <p:cNvSpPr/>
          <p:nvPr/>
        </p:nvSpPr>
        <p:spPr>
          <a:xfrm>
            <a:off x="376077" y="4288804"/>
            <a:ext cx="208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911717"/>
                </a:solidFill>
              </a:rPr>
              <a:t>12 GRUDNIA 2023</a:t>
            </a:r>
          </a:p>
          <a:p>
            <a:r>
              <a:rPr lang="pl-PL" sz="2000" dirty="0">
                <a:solidFill>
                  <a:srgbClr val="911717"/>
                </a:solidFill>
              </a:rPr>
              <a:t>EC1 Łódź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4DE32F5-D678-484F-9821-4098EEB620FB}"/>
              </a:ext>
            </a:extLst>
          </p:cNvPr>
          <p:cNvSpPr/>
          <p:nvPr/>
        </p:nvSpPr>
        <p:spPr>
          <a:xfrm>
            <a:off x="373697" y="2441384"/>
            <a:ext cx="275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rgbClr val="911717"/>
                </a:solidFill>
              </a:rPr>
              <a:t>Wykład: Ignacy Święcicki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2181D5-58F6-4887-B913-92CCCED6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97" y="1458409"/>
            <a:ext cx="10515600" cy="1325563"/>
          </a:xfrm>
        </p:spPr>
        <p:txBody>
          <a:bodyPr>
            <a:noAutofit/>
          </a:bodyPr>
          <a:lstStyle/>
          <a:p>
            <a:pPr marL="0" indent="0"/>
            <a:r>
              <a:rPr lang="pl-PL" sz="2000" dirty="0">
                <a:solidFill>
                  <a:srgbClr val="911717"/>
                </a:solidFill>
                <a:latin typeface="+mn-lt"/>
              </a:rPr>
              <a:t>Warsztat:</a:t>
            </a:r>
            <a:br>
              <a:rPr lang="pl-PL" sz="3600" b="1" dirty="0">
                <a:solidFill>
                  <a:srgbClr val="911717"/>
                </a:solidFill>
                <a:latin typeface="+mn-lt"/>
              </a:rPr>
            </a:br>
            <a:r>
              <a:rPr lang="pl-PL" sz="3600" b="1" dirty="0">
                <a:solidFill>
                  <a:srgbClr val="911717"/>
                </a:solidFill>
                <a:latin typeface="+mn-lt"/>
              </a:rPr>
              <a:t>Cyfryzacja</a:t>
            </a:r>
            <a:endParaRPr lang="pl-P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10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Ericsson Mobility Report, November 2023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63102996-D6FD-B0E4-AD93-66A72017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err="1"/>
              <a:t>Poziom</a:t>
            </a:r>
            <a:r>
              <a:rPr lang="en-US" dirty="0"/>
              <a:t> </a:t>
            </a:r>
            <a:r>
              <a:rPr lang="en-US" dirty="0" err="1"/>
              <a:t>krajowy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</a:rPr>
              <a:t>Źródło: Opracowanie własne na bazie danych JRC 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Wykres 3" descr="Wykres obrazujący podział 10,76 mld euro na cele Cyfrowej Dekady: &#10;- Cyfrowe usługi publiczne 2119,36; &#10;- Łączność Gb 1938,78; &#10;- 5G 1461,26&#10;- e-Zdrowie 1187,07; &#10;- Podstawowe umiejętności cyfrowe 966,82; &#10;- Cyfryzacja SMEs 811,77; &#10;- Jednorożce 811,77;&#10;- Specjaliści ICT 644,55; &#10;- Chmura 281,59; &#10;- Big Data 270,59; &#10;- AI 270,59">
                <a:extLst>
                  <a:ext uri="{FF2B5EF4-FFF2-40B4-BE49-F238E27FC236}">
                    <a16:creationId xmlns:a16="http://schemas.microsoft.com/office/drawing/2014/main" id="{B0DBADA2-423E-67AE-B011-F1789A29172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70550925"/>
                  </p:ext>
                </p:extLst>
              </p:nvPr>
            </p:nvGraphicFramePr>
            <p:xfrm>
              <a:off x="838200" y="3072653"/>
              <a:ext cx="10515599" cy="30481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Wykres 3" descr="Wykres obrazujący podział 10,76 mld euro na cele Cyfrowej Dekady: &#10;- Cyfrowe usługi publiczne 2119,36; &#10;- Łączność Gb 1938,78; &#10;- 5G 1461,26&#10;- e-Zdrowie 1187,07; &#10;- Podstawowe umiejętności cyfrowe 966,82; &#10;- Cyfryzacja SMEs 811,77; &#10;- Jednorożce 811,77;&#10;- Specjaliści ICT 644,55; &#10;- Chmura 281,59; &#10;- Big Data 270,59; &#10;- AI 270,59">
                <a:extLst>
                  <a:ext uri="{FF2B5EF4-FFF2-40B4-BE49-F238E27FC236}">
                    <a16:creationId xmlns:a16="http://schemas.microsoft.com/office/drawing/2014/main" id="{B0DBADA2-423E-67AE-B011-F1789A2917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3072653"/>
                <a:ext cx="10515599" cy="304812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B7A75A47-7922-BBAF-1480-58FDF82D5109}"/>
              </a:ext>
            </a:extLst>
          </p:cNvPr>
          <p:cNvSpPr txBox="1"/>
          <p:nvPr/>
        </p:nvSpPr>
        <p:spPr>
          <a:xfrm>
            <a:off x="838200" y="1844675"/>
            <a:ext cx="10515600" cy="864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0" rtlCol="0" anchor="t">
            <a:noAutofit/>
          </a:bodyPr>
          <a:lstStyle/>
          <a:p>
            <a:r>
              <a:rPr lang="pl-PL" sz="6000" b="1" dirty="0">
                <a:solidFill>
                  <a:srgbClr val="C00000"/>
                </a:solidFill>
                <a:latin typeface="Work Sans" pitchFamily="2" charset="-18"/>
              </a:rPr>
              <a:t>10,76</a:t>
            </a:r>
            <a:r>
              <a:rPr lang="pl-PL" sz="3200" b="1" dirty="0">
                <a:solidFill>
                  <a:srgbClr val="C00000"/>
                </a:solidFill>
                <a:latin typeface="Work Sans" pitchFamily="2" charset="-18"/>
              </a:rPr>
              <a:t>MLD €</a:t>
            </a:r>
            <a:r>
              <a:rPr lang="pl-PL" sz="3200" b="1" dirty="0" err="1">
                <a:solidFill>
                  <a:srgbClr val="C00000"/>
                </a:solidFill>
                <a:latin typeface="Work Sans" pitchFamily="2" charset="-18"/>
              </a:rPr>
              <a:t>uro</a:t>
            </a:r>
            <a:r>
              <a:rPr lang="pl-PL" sz="3200" dirty="0">
                <a:latin typeface="Work Sans" pitchFamily="2" charset="-18"/>
              </a:rPr>
              <a:t> </a:t>
            </a:r>
            <a:r>
              <a:rPr lang="pl-PL" sz="2000" dirty="0">
                <a:latin typeface="Work Sans" pitchFamily="2" charset="-18"/>
              </a:rPr>
              <a:t>na cele </a:t>
            </a:r>
            <a:r>
              <a:rPr lang="pl-PL" sz="3600" dirty="0" err="1">
                <a:latin typeface="Work Sans" pitchFamily="2" charset="-18"/>
              </a:rPr>
              <a:t>CyfrowejDekady</a:t>
            </a:r>
            <a:br>
              <a:rPr lang="pl-PL" sz="2000" dirty="0">
                <a:latin typeface="Work Sans" pitchFamily="2" charset="-18"/>
              </a:rPr>
            </a:br>
            <a:r>
              <a:rPr lang="pl-PL" sz="1600" dirty="0">
                <a:latin typeface="Work Sans" pitchFamily="2" charset="-18"/>
              </a:rPr>
              <a:t>(bez CEF2, Horizon Europe i DEP)</a:t>
            </a:r>
            <a:endParaRPr lang="pl-PL" sz="2000" dirty="0">
              <a:latin typeface="Work Sans" pitchFamily="2" charset="-18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 co </a:t>
            </a:r>
            <a:r>
              <a:rPr lang="en-US" sz="4000" dirty="0" err="1"/>
              <a:t>otrzymujemy</a:t>
            </a:r>
            <a:r>
              <a:rPr lang="en-US" sz="4000" dirty="0"/>
              <a:t> </a:t>
            </a:r>
            <a:r>
              <a:rPr lang="en-US" sz="4000" dirty="0" err="1"/>
              <a:t>środki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91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Ericsson Mobility Report, November 2023</a:t>
            </a:r>
          </a:p>
        </p:txBody>
      </p:sp>
      <p:pic>
        <p:nvPicPr>
          <p:cNvPr id="8" name="Obraz 7" descr="Zdjęcie Poznania">
            <a:extLst>
              <a:ext uri="{FF2B5EF4-FFF2-40B4-BE49-F238E27FC236}">
                <a16:creationId xmlns:a16="http://schemas.microsoft.com/office/drawing/2014/main" id="{83F17C25-D216-1D60-B238-BA7D086EA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962" y="4725388"/>
            <a:ext cx="1296000" cy="12960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651C0B2-3791-BE38-AE0E-F41F4E5867B6}"/>
              </a:ext>
            </a:extLst>
          </p:cNvPr>
          <p:cNvSpPr txBox="1"/>
          <p:nvPr/>
        </p:nvSpPr>
        <p:spPr>
          <a:xfrm>
            <a:off x="8857984" y="4725388"/>
            <a:ext cx="2580641" cy="12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  <a:defRPr sz="28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FEPW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Wsparcie </a:t>
            </a:r>
            <a:br>
              <a:rPr lang="pl-PL" sz="1800" dirty="0"/>
            </a:br>
            <a:r>
              <a:rPr lang="pl-PL" sz="1800" dirty="0"/>
              <a:t>dla przedsiębiorstw</a:t>
            </a:r>
          </a:p>
        </p:txBody>
      </p:sp>
      <p:pic>
        <p:nvPicPr>
          <p:cNvPr id="7" name="Obraz 6" descr="Zdjęcie Krakowa">
            <a:extLst>
              <a:ext uri="{FF2B5EF4-FFF2-40B4-BE49-F238E27FC236}">
                <a16:creationId xmlns:a16="http://schemas.microsoft.com/office/drawing/2014/main" id="{4057600B-4432-4018-4427-B7A21AA4A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962" y="3285031"/>
            <a:ext cx="1296000" cy="12960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B805699-CD5A-030D-418A-4D45841A438E}"/>
              </a:ext>
            </a:extLst>
          </p:cNvPr>
          <p:cNvSpPr txBox="1"/>
          <p:nvPr/>
        </p:nvSpPr>
        <p:spPr>
          <a:xfrm>
            <a:off x="8857984" y="3285031"/>
            <a:ext cx="2580641" cy="12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  <a:defRPr sz="28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Programy regionalne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Usługi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Przedsiębiorstwa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Kompetencje</a:t>
            </a:r>
          </a:p>
        </p:txBody>
      </p:sp>
      <p:grpSp>
        <p:nvGrpSpPr>
          <p:cNvPr id="19" name="Grupa 18" descr="Logo Krajowego Planu Odbudowy">
            <a:extLst>
              <a:ext uri="{FF2B5EF4-FFF2-40B4-BE49-F238E27FC236}">
                <a16:creationId xmlns:a16="http://schemas.microsoft.com/office/drawing/2014/main" id="{758B1819-A1FB-D66F-0AA2-0708BF466706}"/>
              </a:ext>
            </a:extLst>
          </p:cNvPr>
          <p:cNvGrpSpPr/>
          <p:nvPr/>
        </p:nvGrpSpPr>
        <p:grpSpPr>
          <a:xfrm>
            <a:off x="7389962" y="1844675"/>
            <a:ext cx="1296000" cy="1296000"/>
            <a:chOff x="6096000" y="1798320"/>
            <a:chExt cx="1296000" cy="1296000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8E669119-44B8-87A9-C08F-97C9CBB425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6000" y="1798320"/>
              <a:ext cx="1296000" cy="129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Obraz 8" descr="Obraz zawierający zrzut ekranu, czarne&#10;&#10;Opis wygenerowany automatycznie">
              <a:extLst>
                <a:ext uri="{FF2B5EF4-FFF2-40B4-BE49-F238E27FC236}">
                  <a16:creationId xmlns:a16="http://schemas.microsoft.com/office/drawing/2014/main" id="{B30A4910-63D6-18E6-6934-9CD40404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7750" y="1970070"/>
              <a:ext cx="952500" cy="952500"/>
            </a:xfrm>
            <a:prstGeom prst="rect">
              <a:avLst/>
            </a:prstGeom>
          </p:spPr>
        </p:pic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5B7224C-A943-8F0E-3477-83DCBEF7F8D1}"/>
              </a:ext>
            </a:extLst>
          </p:cNvPr>
          <p:cNvSpPr txBox="1"/>
          <p:nvPr/>
        </p:nvSpPr>
        <p:spPr>
          <a:xfrm>
            <a:off x="8857984" y="1844675"/>
            <a:ext cx="2580641" cy="12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  <a:defRPr sz="28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Krajowy Plan Odbudowy</a:t>
            </a:r>
          </a:p>
        </p:txBody>
      </p:sp>
      <p:pic>
        <p:nvPicPr>
          <p:cNvPr id="6" name="Obraz 5" descr="Młoda osoba na tle uczelni">
            <a:extLst>
              <a:ext uri="{FF2B5EF4-FFF2-40B4-BE49-F238E27FC236}">
                <a16:creationId xmlns:a16="http://schemas.microsoft.com/office/drawing/2014/main" id="{A7D046DF-4514-D102-D5A0-24556A719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984" y="4725388"/>
            <a:ext cx="1296000" cy="12960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1C18B1E-4A46-A6D8-9553-404B088B657C}"/>
              </a:ext>
            </a:extLst>
          </p:cNvPr>
          <p:cNvSpPr txBox="1"/>
          <p:nvPr/>
        </p:nvSpPr>
        <p:spPr>
          <a:xfrm>
            <a:off x="4245875" y="4725388"/>
            <a:ext cx="3526935" cy="12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  <a:defRPr sz="28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FERS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Kompetencje cyfrowe</a:t>
            </a:r>
          </a:p>
        </p:txBody>
      </p:sp>
      <p:pic>
        <p:nvPicPr>
          <p:cNvPr id="5" name="Obraz 4" descr="Mężczyzna na tle magazynu">
            <a:extLst>
              <a:ext uri="{FF2B5EF4-FFF2-40B4-BE49-F238E27FC236}">
                <a16:creationId xmlns:a16="http://schemas.microsoft.com/office/drawing/2014/main" id="{550A9492-6DA3-9C59-429F-A78BF5E4A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984" y="3285031"/>
            <a:ext cx="1296000" cy="1296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AF721BD-05A3-8AE2-88CD-0E8314B48031}"/>
              </a:ext>
            </a:extLst>
          </p:cNvPr>
          <p:cNvSpPr txBox="1"/>
          <p:nvPr/>
        </p:nvSpPr>
        <p:spPr>
          <a:xfrm>
            <a:off x="4245875" y="3285031"/>
            <a:ext cx="3526935" cy="12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  <a:defRPr sz="28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FENG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Cyfryzacja przedsiębiorstw</a:t>
            </a:r>
          </a:p>
        </p:txBody>
      </p:sp>
      <p:pic>
        <p:nvPicPr>
          <p:cNvPr id="4" name="Obraz 3" descr="Babcia w wnukiem">
            <a:extLst>
              <a:ext uri="{FF2B5EF4-FFF2-40B4-BE49-F238E27FC236}">
                <a16:creationId xmlns:a16="http://schemas.microsoft.com/office/drawing/2014/main" id="{1CFC341E-6011-9E1F-0C82-8308D6E8D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984" y="1844675"/>
            <a:ext cx="1296000" cy="1296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E4D6337-B1FE-525F-4347-FCE681723EF4}"/>
              </a:ext>
            </a:extLst>
          </p:cNvPr>
          <p:cNvSpPr txBox="1"/>
          <p:nvPr/>
        </p:nvSpPr>
        <p:spPr>
          <a:xfrm>
            <a:off x="4245875" y="1844675"/>
            <a:ext cx="3526935" cy="12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  <a:defRPr sz="28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sz="1800" dirty="0"/>
              <a:t>FERC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/>
              <a:t>Sieci i usługi publiczne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A4B5540-6075-93FF-3496-04683F49968C}"/>
              </a:ext>
            </a:extLst>
          </p:cNvPr>
          <p:cNvSpPr/>
          <p:nvPr/>
        </p:nvSpPr>
        <p:spPr>
          <a:xfrm>
            <a:off x="838200" y="1844675"/>
            <a:ext cx="1577196" cy="417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3600" b="1" dirty="0">
                <a:solidFill>
                  <a:srgbClr val="C00000"/>
                </a:solidFill>
              </a:rPr>
              <a:t>10,76</a:t>
            </a:r>
            <a:r>
              <a:rPr lang="en-US" sz="3200" b="1" dirty="0">
                <a:solidFill>
                  <a:srgbClr val="C00000"/>
                </a:solidFill>
              </a:rPr>
              <a:t> bn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Programy</a:t>
            </a:r>
            <a:r>
              <a:rPr lang="en-US" sz="4000" dirty="0"/>
              <a:t> </a:t>
            </a:r>
            <a:r>
              <a:rPr lang="en-US" sz="4000" dirty="0" err="1"/>
              <a:t>operacyjne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600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Ericsson Mobility Report, November 2023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98A6E42-87D5-36A6-3B7C-F50F3053B40C}"/>
              </a:ext>
            </a:extLst>
          </p:cNvPr>
          <p:cNvSpPr txBox="1"/>
          <p:nvPr/>
        </p:nvSpPr>
        <p:spPr>
          <a:xfrm>
            <a:off x="880726" y="4690333"/>
            <a:ext cx="7235865" cy="1008000"/>
          </a:xfrm>
          <a:prstGeom prst="rect">
            <a:avLst/>
          </a:prstGeom>
          <a:solidFill>
            <a:schemeClr val="bg1"/>
          </a:solidFill>
          <a:effectLst>
            <a:outerShdw dist="38100" dir="10800000" algn="r" rotWithShape="0">
              <a:schemeClr val="accent1"/>
            </a:outerShdw>
          </a:effectLst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Drogowa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– czy wiemy kiedy i gdzie dojedziemy?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C5E5D66-33F1-6E0D-8EF4-2A14DB538EF5}"/>
              </a:ext>
            </a:extLst>
          </p:cNvPr>
          <p:cNvSpPr txBox="1"/>
          <p:nvPr/>
        </p:nvSpPr>
        <p:spPr>
          <a:xfrm>
            <a:off x="880726" y="3519454"/>
            <a:ext cx="6238374" cy="1008000"/>
          </a:xfrm>
          <a:prstGeom prst="rect">
            <a:avLst/>
          </a:prstGeom>
          <a:solidFill>
            <a:schemeClr val="bg1"/>
          </a:solidFill>
          <a:effectLst>
            <a:outerShdw dist="38100" dir="10800000" algn="r" rotWithShape="0">
              <a:schemeClr val="accent1"/>
            </a:outerShdw>
          </a:effectLst>
        </p:spPr>
        <p:txBody>
          <a:bodyPr wrap="square" lIns="108000" tIns="0" rIns="0" bIns="0" rtlCol="0" anchor="ctr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Mapa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– czy zbiera dostępne informacje?</a:t>
            </a:r>
          </a:p>
        </p:txBody>
      </p:sp>
      <p:sp>
        <p:nvSpPr>
          <p:cNvPr id="5" name="Google Shape;166;p13">
            <a:extLst>
              <a:ext uri="{FF2B5EF4-FFF2-40B4-BE49-F238E27FC236}">
                <a16:creationId xmlns:a16="http://schemas.microsoft.com/office/drawing/2014/main" id="{FE120110-2B1F-2C53-E7E4-9BBCDA2EB218}"/>
              </a:ext>
            </a:extLst>
          </p:cNvPr>
          <p:cNvSpPr txBox="1">
            <a:spLocks/>
          </p:cNvSpPr>
          <p:nvPr/>
        </p:nvSpPr>
        <p:spPr>
          <a:xfrm>
            <a:off x="880726" y="2348575"/>
            <a:ext cx="6759512" cy="10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b="1" dirty="0"/>
              <a:t>Krajowa</a:t>
            </a:r>
            <a:r>
              <a:rPr lang="pl-PL" dirty="0"/>
              <a:t> – czy jest w niej krajowa specyfika?</a:t>
            </a:r>
          </a:p>
        </p:txBody>
      </p:sp>
      <p:sp>
        <p:nvSpPr>
          <p:cNvPr id="8" name="Google Shape;166;p13">
            <a:extLst>
              <a:ext uri="{FF2B5EF4-FFF2-40B4-BE49-F238E27FC236}">
                <a16:creationId xmlns:a16="http://schemas.microsoft.com/office/drawing/2014/main" id="{83658E5B-371E-2F25-43DE-69DCD0B0AA25}"/>
              </a:ext>
            </a:extLst>
          </p:cNvPr>
          <p:cNvSpPr txBox="1">
            <a:spLocks/>
          </p:cNvSpPr>
          <p:nvPr/>
        </p:nvSpPr>
        <p:spPr>
          <a:xfrm>
            <a:off x="839788" y="1637430"/>
            <a:ext cx="324797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pl-PL" i="1" dirty="0" err="1">
                <a:solidFill>
                  <a:schemeClr val="bg1">
                    <a:lumMod val="65000"/>
                  </a:schemeClr>
                </a:solidFill>
              </a:rPr>
              <a:t>National</a:t>
            </a: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i="1" dirty="0" err="1">
                <a:solidFill>
                  <a:schemeClr val="bg1">
                    <a:lumMod val="65000"/>
                  </a:schemeClr>
                </a:solidFill>
              </a:rPr>
              <a:t>roadmap</a:t>
            </a: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Krajowy</a:t>
            </a:r>
            <a:r>
              <a:rPr lang="en-US" sz="4000" dirty="0"/>
              <a:t> plan </a:t>
            </a:r>
            <a:r>
              <a:rPr lang="en-US" sz="4000" dirty="0" err="1"/>
              <a:t>działań</a:t>
            </a:r>
            <a:r>
              <a:rPr lang="en-US" sz="4000" dirty="0"/>
              <a:t> - </a:t>
            </a:r>
            <a:r>
              <a:rPr lang="en-US" sz="4000" dirty="0" err="1"/>
              <a:t>zawartość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79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 Dwa wykresy:&#10;1) lewy ukazujący odsetek osób w wieku 15-74 lata, posiadających przynajmniej podstawowe umiejętności cyfrowe ;&#10;2) prawy ukazujący MŚP o co najmniej podstawowym poziomie wskaźnika intensywności cyfrowej">
            <a:extLst>
              <a:ext uri="{FF2B5EF4-FFF2-40B4-BE49-F238E27FC236}">
                <a16:creationId xmlns:a16="http://schemas.microsoft.com/office/drawing/2014/main" id="{48C51E77-75DA-43FB-9B98-90BA3D51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4" y="1584598"/>
            <a:ext cx="10796952" cy="46272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Plan </a:t>
            </a:r>
            <a:r>
              <a:rPr lang="en-US" sz="4000" dirty="0" err="1"/>
              <a:t>działań</a:t>
            </a:r>
            <a:r>
              <a:rPr lang="en-US" sz="4000" dirty="0"/>
              <a:t> – </a:t>
            </a:r>
            <a:r>
              <a:rPr lang="en-US" sz="4000" dirty="0" err="1"/>
              <a:t>największe</a:t>
            </a:r>
            <a:r>
              <a:rPr lang="en-US" sz="4000" dirty="0"/>
              <a:t> </a:t>
            </a:r>
            <a:r>
              <a:rPr lang="en-US" sz="4000" dirty="0" err="1"/>
              <a:t>wyzwania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444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Plan </a:t>
            </a:r>
            <a:r>
              <a:rPr lang="en-US" sz="4000" dirty="0" err="1"/>
              <a:t>działań</a:t>
            </a:r>
            <a:r>
              <a:rPr lang="en-US" sz="4000" dirty="0"/>
              <a:t> – </a:t>
            </a:r>
            <a:r>
              <a:rPr lang="en-US" sz="4000" dirty="0" err="1"/>
              <a:t>największe</a:t>
            </a:r>
            <a:r>
              <a:rPr lang="en-US" sz="4000" dirty="0"/>
              <a:t> </a:t>
            </a:r>
            <a:r>
              <a:rPr lang="en-US" sz="4000" dirty="0" err="1"/>
              <a:t>wyzwania</a:t>
            </a:r>
            <a:endParaRPr lang="en-US" sz="4000" dirty="0"/>
          </a:p>
        </p:txBody>
      </p:sp>
      <p:pic>
        <p:nvPicPr>
          <p:cNvPr id="17" name="Obraz 16" descr="Dwa wykresy:&#10;1) lewy ukazujący odsetek firm korzystających z technologii AI;&#10;2) prawy ukazujący liczbę specjalistów ICT pracujących w Polsce. &#10;Wykresy ukazują trajektorię luki między wartością docelową a spodziewaną w roku 2030. W przypadku AI jest to luka na poziomie 3,6 p.proc w przypadku specjalistów ICT luka wynosi 228 tys.">
            <a:extLst>
              <a:ext uri="{FF2B5EF4-FFF2-40B4-BE49-F238E27FC236}">
                <a16:creationId xmlns:a16="http://schemas.microsoft.com/office/drawing/2014/main" id="{22945987-8410-4445-AFE4-069EDBFE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4" y="1191574"/>
            <a:ext cx="10796952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6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Wykres ukazujący odsetek gospodarstw domowych objętych zasięgiem sieci 5G. Już na początku roku 2024 osiągniemy wartość docelową.">
            <a:extLst>
              <a:ext uri="{FF2B5EF4-FFF2-40B4-BE49-F238E27FC236}">
                <a16:creationId xmlns:a16="http://schemas.microsoft.com/office/drawing/2014/main" id="{9480B299-1728-4C70-889F-C5A328A5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3" y="1690688"/>
            <a:ext cx="10723793" cy="44748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 </a:t>
            </a:r>
            <a:r>
              <a:rPr lang="en-US" sz="4000" dirty="0" err="1"/>
              <a:t>pocieszenie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457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DA4BDAC-7061-CA1C-56AD-8735FFC5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dirty="0" err="1"/>
              <a:t>Wyzwania</a:t>
            </a:r>
            <a:r>
              <a:rPr lang="en-US" dirty="0"/>
              <a:t> – </a:t>
            </a:r>
            <a:r>
              <a:rPr lang="en-US" dirty="0" err="1"/>
              <a:t>czego</a:t>
            </a:r>
            <a:r>
              <a:rPr lang="en-US" dirty="0"/>
              <a:t> </a:t>
            </a:r>
            <a:r>
              <a:rPr lang="en-US" dirty="0" err="1"/>
              <a:t>brakuje</a:t>
            </a:r>
            <a:r>
              <a:rPr lang="en-US" dirty="0"/>
              <a:t>?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Ericsson Mobility Report, November 2023</a:t>
            </a:r>
          </a:p>
        </p:txBody>
      </p:sp>
    </p:spTree>
    <p:extLst>
      <p:ext uri="{BB962C8B-B14F-4D97-AF65-F5344CB8AC3E}">
        <p14:creationId xmlns:p14="http://schemas.microsoft.com/office/powerpoint/2010/main" val="4137541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54661" y="6294914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</a:t>
            </a:r>
            <a:r>
              <a:rPr lang="en-US" sz="1050" dirty="0" err="1">
                <a:solidFill>
                  <a:srgbClr val="000000"/>
                </a:solidFill>
              </a:rPr>
              <a:t>Polski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Instytut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Ekonomiczny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4" name="Obraz 3" descr="Diagram rozproszenia składający się z 4 pól: &#10;1) duży dystans-duży wpływ;&#10;2)  mały dystans-duży wpływ; &#10;3) duży dystans-mały wpływ; &#10;4) mały dystans-mały wpływ. &#10;Na osi x pozycja Polski - w % punktacji lidera. Na osi y siła wpływu administracji.">
            <a:extLst>
              <a:ext uri="{FF2B5EF4-FFF2-40B4-BE49-F238E27FC236}">
                <a16:creationId xmlns:a16="http://schemas.microsoft.com/office/drawing/2014/main" id="{F550BC25-33C7-46AB-A473-3CA2AF98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3" y="1393305"/>
            <a:ext cx="10583573" cy="490160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Jak </a:t>
            </a:r>
            <a:r>
              <a:rPr lang="en-US" sz="4000" dirty="0" err="1"/>
              <a:t>dobierać</a:t>
            </a:r>
            <a:r>
              <a:rPr lang="en-US" sz="4000" dirty="0"/>
              <a:t> </a:t>
            </a:r>
            <a:r>
              <a:rPr lang="en-US" sz="4000" dirty="0" err="1"/>
              <a:t>priorytety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901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Źródło: Polski Instytut Ekonomiczny</a:t>
            </a:r>
            <a:endParaRPr lang="en-US" sz="1050" dirty="0">
              <a:solidFill>
                <a:srgbClr val="000000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F07D8A1-0588-D3CE-CCA8-8BA433A7E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27083"/>
              </p:ext>
            </p:extLst>
          </p:nvPr>
        </p:nvGraphicFramePr>
        <p:xfrm>
          <a:off x="8832213" y="1918064"/>
          <a:ext cx="2524300" cy="410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">
                  <a:extLst>
                    <a:ext uri="{9D8B030D-6E8A-4147-A177-3AD203B41FA5}">
                      <a16:colId xmlns:a16="http://schemas.microsoft.com/office/drawing/2014/main" val="2247751863"/>
                    </a:ext>
                  </a:extLst>
                </a:gridCol>
                <a:gridCol w="2298875">
                  <a:extLst>
                    <a:ext uri="{9D8B030D-6E8A-4147-A177-3AD203B41FA5}">
                      <a16:colId xmlns:a16="http://schemas.microsoft.com/office/drawing/2014/main" val="1836506066"/>
                    </a:ext>
                  </a:extLst>
                </a:gridCol>
              </a:tblGrid>
              <a:tr h="586223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1b2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Kobiety – specjaliści w dziedzinie ICT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99839"/>
                  </a:ext>
                </a:extLst>
              </a:tr>
              <a:tr h="117244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2c4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Wykorzystanie mobilnych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usług szerokopasmowych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8655"/>
                  </a:ext>
                </a:extLst>
              </a:tr>
              <a:tr h="586223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2d1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Wskaźnik cen łączy szerokopasmowy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97984"/>
                  </a:ext>
                </a:extLst>
              </a:tr>
              <a:tr h="586223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3b1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Elektroniczna wymiana informacji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24538"/>
                  </a:ext>
                </a:extLst>
              </a:tr>
              <a:tr h="117244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3b6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ICT na rzecz zrównoważenia środowiskowego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2540"/>
                  </a:ext>
                </a:extLst>
              </a:tr>
            </a:tbl>
          </a:graphicData>
        </a:graphic>
      </p:graphicFrame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806B22A-CC3C-E25A-F2DD-FBA8059AE15F}"/>
              </a:ext>
            </a:extLst>
          </p:cNvPr>
          <p:cNvSpPr txBox="1"/>
          <p:nvPr/>
        </p:nvSpPr>
        <p:spPr>
          <a:xfrm>
            <a:off x="9083673" y="1582966"/>
            <a:ext cx="18682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/>
              <a:t>Grupa</a:t>
            </a:r>
            <a:r>
              <a:rPr lang="en-US" sz="1400" b="1" dirty="0"/>
              <a:t> 4 </a:t>
            </a:r>
            <a:r>
              <a:rPr lang="en-US" sz="1400" b="1" dirty="0" err="1"/>
              <a:t>Rynek</a:t>
            </a:r>
            <a:r>
              <a:rPr lang="en-US" sz="1400" b="1" dirty="0"/>
              <a:t> </a:t>
            </a:r>
            <a:r>
              <a:rPr lang="en-US" sz="1400" b="1" dirty="0" err="1"/>
              <a:t>zdecyduje</a:t>
            </a:r>
            <a:endParaRPr lang="en-US" sz="1400" b="1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9B7C348-10D2-31BB-3594-8AC110019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17119"/>
              </p:ext>
            </p:extLst>
          </p:nvPr>
        </p:nvGraphicFramePr>
        <p:xfrm>
          <a:off x="6168071" y="1918303"/>
          <a:ext cx="2558075" cy="410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">
                  <a:extLst>
                    <a:ext uri="{9D8B030D-6E8A-4147-A177-3AD203B41FA5}">
                      <a16:colId xmlns:a16="http://schemas.microsoft.com/office/drawing/2014/main" val="2247751863"/>
                    </a:ext>
                  </a:extLst>
                </a:gridCol>
                <a:gridCol w="2332650">
                  <a:extLst>
                    <a:ext uri="{9D8B030D-6E8A-4147-A177-3AD203B41FA5}">
                      <a16:colId xmlns:a16="http://schemas.microsoft.com/office/drawing/2014/main" val="1836506066"/>
                    </a:ext>
                  </a:extLst>
                </a:gridCol>
              </a:tblGrid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1a2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Podstawowe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umiej</a:t>
                      </a:r>
                      <a:r>
                        <a:rPr lang="pl-PL" sz="1000" b="1" dirty="0" err="1">
                          <a:solidFill>
                            <a:schemeClr val="tx1"/>
                          </a:solidFill>
                        </a:rPr>
                        <a:t>ęt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pl-PL" sz="1000" b="1" dirty="0" err="1">
                          <a:solidFill>
                            <a:schemeClr val="tx1"/>
                          </a:solidFill>
                        </a:rPr>
                        <a:t>ści</a:t>
                      </a: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 cyfrowe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99839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1b1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Specjaliści w dziedzinie ICT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8655"/>
                  </a:ext>
                </a:extLst>
              </a:tr>
              <a:tr h="586189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1b3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Przedsiębiorstwa zapewniające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szkolenia z zakresu ICT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97984"/>
                  </a:ext>
                </a:extLst>
              </a:tr>
              <a:tr h="879283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3a1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MŚP o co najmniej podstawowym poziomie wykorzystania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technologii cyfrowych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24538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3b2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Media społecznościowe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2540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3b3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Duże zbiory danych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64183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3b4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Chmura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57608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3b5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Sztuczna inteligencja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15934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3c1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MŚP prowadzące sprzedaż internetową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42129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3c2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Obroty z tytułu handlu elektronicznego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19236"/>
                  </a:ext>
                </a:extLst>
              </a:tr>
              <a:tr h="29309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3c3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Transgraniczna sprzedaż internetowa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13747"/>
                  </a:ext>
                </a:extLst>
              </a:tr>
            </a:tbl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5C4014D-58E7-6E87-7ED1-19640E70FE10}"/>
              </a:ext>
            </a:extLst>
          </p:cNvPr>
          <p:cNvSpPr txBox="1"/>
          <p:nvPr/>
        </p:nvSpPr>
        <p:spPr>
          <a:xfrm>
            <a:off x="6419531" y="1582966"/>
            <a:ext cx="193386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/>
              <a:t>Grupa</a:t>
            </a:r>
            <a:r>
              <a:rPr lang="en-US" sz="1400" b="1" dirty="0"/>
              <a:t> 3 Mission economy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7D1FD9B-E044-817D-298E-78805B38D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51550"/>
              </p:ext>
            </p:extLst>
          </p:nvPr>
        </p:nvGraphicFramePr>
        <p:xfrm>
          <a:off x="3503929" y="1918298"/>
          <a:ext cx="2519471" cy="410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">
                  <a:extLst>
                    <a:ext uri="{9D8B030D-6E8A-4147-A177-3AD203B41FA5}">
                      <a16:colId xmlns:a16="http://schemas.microsoft.com/office/drawing/2014/main" val="2247751863"/>
                    </a:ext>
                  </a:extLst>
                </a:gridCol>
                <a:gridCol w="2294046">
                  <a:extLst>
                    <a:ext uri="{9D8B030D-6E8A-4147-A177-3AD203B41FA5}">
                      <a16:colId xmlns:a16="http://schemas.microsoft.com/office/drawing/2014/main" val="1836506066"/>
                    </a:ext>
                  </a:extLst>
                </a:gridCol>
              </a:tblGrid>
              <a:tr h="43192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1a1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najmniej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podstawowe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umiej</a:t>
                      </a:r>
                      <a:r>
                        <a:rPr lang="pl-PL" sz="1000" b="1" dirty="0" err="1">
                          <a:solidFill>
                            <a:schemeClr val="tx1"/>
                          </a:solidFill>
                        </a:rPr>
                        <a:t>ęt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pl-PL" sz="1000" b="1" dirty="0" err="1">
                          <a:solidFill>
                            <a:schemeClr val="tx1"/>
                          </a:solidFill>
                        </a:rPr>
                        <a:t>ści</a:t>
                      </a: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 cyfrowe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99839"/>
                  </a:ext>
                </a:extLst>
              </a:tr>
              <a:tr h="43192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1a3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najmniej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podstawowe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umiej</a:t>
                      </a:r>
                      <a:r>
                        <a:rPr lang="pl-PL" sz="1000" b="1" dirty="0" err="1">
                          <a:solidFill>
                            <a:schemeClr val="tx1"/>
                          </a:solidFill>
                        </a:rPr>
                        <a:t>ęt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pl-PL" sz="1000" b="1" dirty="0" err="1">
                          <a:solidFill>
                            <a:schemeClr val="tx1"/>
                          </a:solidFill>
                        </a:rPr>
                        <a:t>ści</a:t>
                      </a: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 informatyczne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8655"/>
                  </a:ext>
                </a:extLst>
              </a:tr>
              <a:tr h="647893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2a2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Wykorzystanie stałych łączy szerokopasmowych o prędkości co najmniej do 100Mb/s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97984"/>
                  </a:ext>
                </a:extLst>
              </a:tr>
              <a:tr h="431929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2b1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Zasięg szybkich łączy szerokopasmowych (dostęp nowej generacji)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24538"/>
                  </a:ext>
                </a:extLst>
              </a:tr>
              <a:tr h="431929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2b2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Zasięg stałych sieci o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bardzo dużej </a:t>
                      </a:r>
                      <a:r>
                        <a:rPr lang="pl-PL" sz="1000" b="1" dirty="0" err="1">
                          <a:solidFill>
                            <a:schemeClr val="tx1"/>
                          </a:solidFill>
                        </a:rPr>
                        <a:t>przepływości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2540"/>
                  </a:ext>
                </a:extLst>
              </a:tr>
              <a:tr h="21596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2b3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Zasięg łączy światłowodowych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464183"/>
                  </a:ext>
                </a:extLst>
              </a:tr>
              <a:tr h="431929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4a1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Użytkownicy usług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administracji elektronicznej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57608"/>
                  </a:ext>
                </a:extLst>
              </a:tr>
              <a:tr h="21596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4a2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Wstępnie wypełnione formularze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15934"/>
                  </a:ext>
                </a:extLst>
              </a:tr>
              <a:tr h="21596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4a3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Cyfrowe usługi publiczne dla obywateli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42129"/>
                  </a:ext>
                </a:extLst>
              </a:tr>
              <a:tr h="431929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4a4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Cyfrowe usługi publiczne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dla przedsiębiorstw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19236"/>
                  </a:ext>
                </a:extLst>
              </a:tr>
              <a:tr h="215964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4a5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Otwarte dane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13747"/>
                  </a:ext>
                </a:extLst>
              </a:tr>
            </a:tbl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B966274-7D0B-E759-027B-80F03D0DBF44}"/>
              </a:ext>
            </a:extLst>
          </p:cNvPr>
          <p:cNvSpPr txBox="1"/>
          <p:nvPr/>
        </p:nvSpPr>
        <p:spPr>
          <a:xfrm>
            <a:off x="3755389" y="1582966"/>
            <a:ext cx="17744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/>
              <a:t>Grupa</a:t>
            </a:r>
            <a:r>
              <a:rPr lang="en-US" sz="1400" b="1" dirty="0"/>
              <a:t> 2 </a:t>
            </a:r>
            <a:r>
              <a:rPr lang="en-US" sz="1400" b="1" dirty="0" err="1"/>
              <a:t>Ostatnia</a:t>
            </a:r>
            <a:r>
              <a:rPr lang="en-US" sz="1400" b="1" dirty="0"/>
              <a:t> </a:t>
            </a:r>
            <a:r>
              <a:rPr lang="en-US" sz="1400" b="1" dirty="0" err="1"/>
              <a:t>prosta</a:t>
            </a:r>
            <a:endParaRPr lang="en-US" sz="1400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BB9FF9C-3A59-4FFF-5378-6CBF21028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18753"/>
              </p:ext>
            </p:extLst>
          </p:nvPr>
        </p:nvGraphicFramePr>
        <p:xfrm>
          <a:off x="839789" y="1918296"/>
          <a:ext cx="2558563" cy="410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">
                  <a:extLst>
                    <a:ext uri="{9D8B030D-6E8A-4147-A177-3AD203B41FA5}">
                      <a16:colId xmlns:a16="http://schemas.microsoft.com/office/drawing/2014/main" val="2247751863"/>
                    </a:ext>
                  </a:extLst>
                </a:gridCol>
                <a:gridCol w="2333138">
                  <a:extLst>
                    <a:ext uri="{9D8B030D-6E8A-4147-A177-3AD203B41FA5}">
                      <a16:colId xmlns:a16="http://schemas.microsoft.com/office/drawing/2014/main" val="1836506066"/>
                    </a:ext>
                  </a:extLst>
                </a:gridCol>
              </a:tblGrid>
              <a:tr h="820665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1b4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Absolwenci kierunków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dziedzinie ICT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99839"/>
                  </a:ext>
                </a:extLst>
              </a:tr>
              <a:tr h="820665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2c2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Gotowość sieci 5G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8655"/>
                  </a:ext>
                </a:extLst>
              </a:tr>
              <a:tr h="820665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2c3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Zasięg sieci 5G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97984"/>
                  </a:ext>
                </a:extLst>
              </a:tr>
              <a:tr h="820665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2a3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Wykorzystanie łączy o prędkości </a:t>
                      </a:r>
                      <a:br>
                        <a:rPr lang="pl-PL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co najmniej do 1Gb/s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24538"/>
                  </a:ext>
                </a:extLst>
              </a:tr>
              <a:tr h="820665"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3b7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E-faktury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2540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83474C-7DFD-8CFB-B21E-02F095132D8B}"/>
              </a:ext>
            </a:extLst>
          </p:cNvPr>
          <p:cNvSpPr txBox="1"/>
          <p:nvPr/>
        </p:nvSpPr>
        <p:spPr>
          <a:xfrm>
            <a:off x="1091249" y="1582966"/>
            <a:ext cx="20018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/>
              <a:t>Grupa</a:t>
            </a:r>
            <a:r>
              <a:rPr lang="en-US" sz="1400" b="1" dirty="0"/>
              <a:t> 1 Low hanging fruits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Jak </a:t>
            </a:r>
            <a:r>
              <a:rPr lang="en-US" sz="4000" dirty="0" err="1"/>
              <a:t>dobierać</a:t>
            </a:r>
            <a:r>
              <a:rPr lang="en-US" sz="4000" dirty="0"/>
              <a:t> </a:t>
            </a:r>
            <a:r>
              <a:rPr lang="en-US" sz="4000" dirty="0" err="1"/>
              <a:t>priorytety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89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1850" y="6421966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Ericsson Mobility Report, November 2023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8BA0998D-60DA-6368-E3C8-99DC20BA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I. Cele i strategia UE w </a:t>
            </a:r>
            <a:br>
              <a:rPr lang="pl-PL" dirty="0"/>
            </a:br>
            <a:r>
              <a:rPr lang="pl-PL" dirty="0"/>
              <a:t>obszarze cyfrowym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0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Źródło: GUS, Digital Fitness Test 2023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4" name="Obraz 3" descr="Zdjęcie pytania z ankiety: Marek otrzymał właśnie wiadomość e-mail na swój smartfon o resetowaniu hasła w serwisie Netflix. Wskaż poprawną odpowiedź.">
            <a:extLst>
              <a:ext uri="{FF2B5EF4-FFF2-40B4-BE49-F238E27FC236}">
                <a16:creationId xmlns:a16="http://schemas.microsoft.com/office/drawing/2014/main" id="{095EA8B5-0572-8F52-E41F-035D1FBE5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330" y="1844675"/>
            <a:ext cx="4122470" cy="41767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B34093D-A373-8760-B95E-B5B1556E7062}"/>
              </a:ext>
            </a:extLst>
          </p:cNvPr>
          <p:cNvSpPr txBox="1"/>
          <p:nvPr/>
        </p:nvSpPr>
        <p:spPr>
          <a:xfrm>
            <a:off x="6282813" y="3416710"/>
            <a:ext cx="84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</a:rPr>
              <a:t>VS</a:t>
            </a:r>
          </a:p>
        </p:txBody>
      </p:sp>
      <p:pic>
        <p:nvPicPr>
          <p:cNvPr id="5" name="Obraz 4" descr="Zdjęcie pytania z ankiet: Do jakich czynności wykorzystywała(a) Pan/Pani Internet w celach prywatnych w ciągu ostatnich 3 miesięcy? ">
            <a:extLst>
              <a:ext uri="{FF2B5EF4-FFF2-40B4-BE49-F238E27FC236}">
                <a16:creationId xmlns:a16="http://schemas.microsoft.com/office/drawing/2014/main" id="{07CFF5DA-6199-66DF-536E-AFAAA26E8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2" t="2134" r="2816" b="3837"/>
          <a:stretch/>
        </p:blipFill>
        <p:spPr>
          <a:xfrm>
            <a:off x="838200" y="2693669"/>
            <a:ext cx="5257800" cy="21774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Umiejętności cyfrowe – czy je badamy?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891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sz="1050">
                <a:solidFill>
                  <a:srgbClr val="000000"/>
                </a:solidFill>
              </a:rPr>
              <a:t>Źródło: Opracowanie własne na bazie danych Eurostat</a:t>
            </a:r>
            <a:endParaRPr lang="pl-PL" sz="1050" dirty="0">
              <a:solidFill>
                <a:srgbClr val="000000"/>
              </a:solidFill>
            </a:endParaRPr>
          </a:p>
        </p:txBody>
      </p:sp>
      <p:pic>
        <p:nvPicPr>
          <p:cNvPr id="6" name="Obraz 5" descr="Wykres obrazujący odsetek przedsiębiorstw SME wg. kategorii wielkości.  Najwięcej przedsiębiorstw SME o strukturze zatrudnienia 10-249 osób mają Niemcy, Austria, Luksemburg, najmniej Słowacja, Czechy, Belgia. Polska plasuje się na 4 miejscu od końca.">
            <a:extLst>
              <a:ext uri="{FF2B5EF4-FFF2-40B4-BE49-F238E27FC236}">
                <a16:creationId xmlns:a16="http://schemas.microsoft.com/office/drawing/2014/main" id="{3C2A8FE4-1C88-4F7C-80A2-D83DAF268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2661"/>
            <a:ext cx="10522608" cy="477967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D2163D8-49EA-8937-91AC-60CA8EAA67DC}"/>
              </a:ext>
            </a:extLst>
          </p:cNvPr>
          <p:cNvSpPr txBox="1"/>
          <p:nvPr/>
        </p:nvSpPr>
        <p:spPr>
          <a:xfrm>
            <a:off x="839788" y="1852295"/>
            <a:ext cx="105140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b="1"/>
              <a:t>Odsetek przedsiębiorstw SME wg. wielkości</a:t>
            </a:r>
            <a:endParaRPr lang="pl-PL" sz="2400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Wyzwania</a:t>
            </a:r>
            <a:r>
              <a:rPr lang="en-US" sz="4000" dirty="0"/>
              <a:t> </a:t>
            </a:r>
            <a:br>
              <a:rPr lang="pl-PL" sz="4000" dirty="0"/>
            </a:br>
            <a:r>
              <a:rPr lang="en-US" sz="2800" dirty="0" err="1"/>
              <a:t>Odmienna</a:t>
            </a:r>
            <a:r>
              <a:rPr lang="en-US" sz="2800" dirty="0"/>
              <a:t> </a:t>
            </a:r>
            <a:r>
              <a:rPr lang="en-US" sz="2800" dirty="0" err="1"/>
              <a:t>struktura</a:t>
            </a:r>
            <a:r>
              <a:rPr lang="en-US" sz="2800" dirty="0"/>
              <a:t> </a:t>
            </a:r>
            <a:r>
              <a:rPr lang="en-US" sz="2800" dirty="0" err="1"/>
              <a:t>gospodarki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0617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Ericsson Mobility Report, November 2023</a:t>
            </a:r>
          </a:p>
        </p:txBody>
      </p:sp>
      <p:sp>
        <p:nvSpPr>
          <p:cNvPr id="4" name="Google Shape;187;p16">
            <a:extLst>
              <a:ext uri="{FF2B5EF4-FFF2-40B4-BE49-F238E27FC236}">
                <a16:creationId xmlns:a16="http://schemas.microsoft.com/office/drawing/2014/main" id="{A509AD34-46FF-336A-D4E7-C5FC53F60145}"/>
              </a:ext>
            </a:extLst>
          </p:cNvPr>
          <p:cNvSpPr txBox="1">
            <a:spLocks/>
          </p:cNvSpPr>
          <p:nvPr/>
        </p:nvSpPr>
        <p:spPr>
          <a:xfrm>
            <a:off x="839788" y="1844675"/>
            <a:ext cx="10514011" cy="417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b="1" dirty="0"/>
              <a:t>NPS</a:t>
            </a:r>
            <a:r>
              <a:rPr lang="pl-PL" dirty="0"/>
              <a:t> – 2014 -&gt;2020 -&gt; cele do 2025</a:t>
            </a:r>
          </a:p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pl-PL" dirty="0"/>
          </a:p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b="1" dirty="0"/>
              <a:t>PZIP</a:t>
            </a:r>
            <a:r>
              <a:rPr lang="pl-PL" dirty="0"/>
              <a:t> – 2019 -&gt; realizacja do 2022, przedłużona do 2024</a:t>
            </a:r>
          </a:p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pl-PL" dirty="0"/>
          </a:p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b="1" dirty="0"/>
              <a:t>PRKC </a:t>
            </a:r>
            <a:r>
              <a:rPr lang="pl-PL" dirty="0"/>
              <a:t>– 2023 -&gt; aktualny, ale ta diagnoza!</a:t>
            </a:r>
          </a:p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pl-PL" dirty="0"/>
          </a:p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b="1" dirty="0"/>
              <a:t>Polityka AI </a:t>
            </a:r>
            <a:r>
              <a:rPr lang="pl-PL" dirty="0"/>
              <a:t>– 2020 (</a:t>
            </a:r>
            <a:r>
              <a:rPr lang="pl-PL" dirty="0" err="1"/>
              <a:t>pre-ChatGPT</a:t>
            </a:r>
            <a:r>
              <a:rPr lang="pl-PL" dirty="0"/>
              <a:t>) -&gt; pierwsze cele na 2023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Aktualne</a:t>
            </a:r>
            <a:r>
              <a:rPr lang="en-US" sz="4000" dirty="0"/>
              <a:t> </a:t>
            </a:r>
            <a:r>
              <a:rPr lang="en-US" sz="4000" dirty="0" err="1"/>
              <a:t>programy</a:t>
            </a:r>
            <a:r>
              <a:rPr lang="en-US" sz="4000" dirty="0"/>
              <a:t> </a:t>
            </a:r>
            <a:r>
              <a:rPr lang="en-US" sz="4000" dirty="0" err="1"/>
              <a:t>wymagają</a:t>
            </a:r>
            <a:r>
              <a:rPr lang="en-US" sz="4000" dirty="0"/>
              <a:t> </a:t>
            </a:r>
            <a:r>
              <a:rPr lang="en-US" sz="4000" dirty="0" err="1"/>
              <a:t>aktualizacji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660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</a:rPr>
              <a:t>Źródło: Program Rozwoju Kompetencji Cyfrowych</a:t>
            </a:r>
          </a:p>
          <a:p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6" name="Obraz 5" descr="Wykres przedstawiający odsetek korzystających z internetu według celów - Polska a średnia unijna w 2011 roku&#10;">
            <a:extLst>
              <a:ext uri="{FF2B5EF4-FFF2-40B4-BE49-F238E27FC236}">
                <a16:creationId xmlns:a16="http://schemas.microsoft.com/office/drawing/2014/main" id="{ADD81159-DED6-40F9-ADAB-0CB372328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703" y="1810834"/>
            <a:ext cx="5779509" cy="418221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C8D01BB-C11C-2312-A65C-106D22088AE2}"/>
              </a:ext>
            </a:extLst>
          </p:cNvPr>
          <p:cNvSpPr txBox="1"/>
          <p:nvPr/>
        </p:nvSpPr>
        <p:spPr>
          <a:xfrm>
            <a:off x="6504708" y="1852295"/>
            <a:ext cx="484909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err="1"/>
              <a:t>Odsetek</a:t>
            </a:r>
            <a:r>
              <a:rPr lang="en-US" sz="1400" b="1" dirty="0"/>
              <a:t> </a:t>
            </a:r>
            <a:r>
              <a:rPr lang="pl-PL" sz="1400" b="1" dirty="0"/>
              <a:t>korzystających z </a:t>
            </a:r>
            <a:r>
              <a:rPr lang="pl-PL" sz="1400" b="1" dirty="0" err="1"/>
              <a:t>internetu</a:t>
            </a:r>
            <a:r>
              <a:rPr lang="pl-PL" sz="1400" b="1" dirty="0"/>
              <a:t> według celów</a:t>
            </a:r>
          </a:p>
          <a:p>
            <a:r>
              <a:rPr lang="pl-PL" sz="1400" b="1" dirty="0"/>
              <a:t>Polska a średnia unijna w 2011 roku</a:t>
            </a:r>
            <a:endParaRPr lang="en-US" sz="1400" b="1" dirty="0"/>
          </a:p>
        </p:txBody>
      </p:sp>
      <p:pic>
        <p:nvPicPr>
          <p:cNvPr id="4" name="Obraz 3" descr="Wykres przedstawiający odsetek osób nieposiadających co najmniej podstawowych umiejętności cyfrowych według wieku w Polsce. &#10;W odniesieniu do średniej w 27 krajach UE w 2011 roku&#10;">
            <a:extLst>
              <a:ext uri="{FF2B5EF4-FFF2-40B4-BE49-F238E27FC236}">
                <a16:creationId xmlns:a16="http://schemas.microsoft.com/office/drawing/2014/main" id="{1298980C-5FFB-4759-9117-E32A4EE0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04" y="1778433"/>
            <a:ext cx="5255207" cy="41761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8CD51DC-0180-7FB0-26F8-EABB1409F880}"/>
              </a:ext>
            </a:extLst>
          </p:cNvPr>
          <p:cNvSpPr txBox="1"/>
          <p:nvPr/>
        </p:nvSpPr>
        <p:spPr>
          <a:xfrm>
            <a:off x="839788" y="1852295"/>
            <a:ext cx="525621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err="1"/>
              <a:t>Odsetek</a:t>
            </a:r>
            <a:r>
              <a:rPr lang="en-US" sz="1400" b="1" dirty="0"/>
              <a:t> </a:t>
            </a:r>
            <a:r>
              <a:rPr lang="en-US" sz="1400" b="1" dirty="0" err="1"/>
              <a:t>osób</a:t>
            </a:r>
            <a:r>
              <a:rPr lang="en-US" sz="1400" b="1" dirty="0"/>
              <a:t> </a:t>
            </a:r>
            <a:r>
              <a:rPr lang="en-US" sz="1400" b="1" dirty="0" err="1"/>
              <a:t>nieposiadających</a:t>
            </a:r>
            <a:r>
              <a:rPr lang="en-US" sz="1400" b="1" dirty="0"/>
              <a:t> co </a:t>
            </a:r>
            <a:r>
              <a:rPr lang="en-US" sz="1400" b="1" dirty="0" err="1"/>
              <a:t>najmniej</a:t>
            </a:r>
            <a:r>
              <a:rPr lang="en-US" sz="1400" b="1" dirty="0"/>
              <a:t> </a:t>
            </a:r>
            <a:r>
              <a:rPr lang="en-US" sz="1400" b="1" dirty="0" err="1"/>
              <a:t>podstawowych</a:t>
            </a:r>
            <a:r>
              <a:rPr lang="en-US" sz="1400" b="1" dirty="0"/>
              <a:t> </a:t>
            </a:r>
            <a:r>
              <a:rPr lang="en-US" sz="1400" b="1" dirty="0" err="1"/>
              <a:t>umiej</a:t>
            </a:r>
            <a:r>
              <a:rPr lang="pl-PL" sz="1400" b="1" dirty="0" err="1"/>
              <a:t>ęt</a:t>
            </a:r>
            <a:r>
              <a:rPr lang="en-US" sz="1400" b="1" dirty="0"/>
              <a:t>no</a:t>
            </a:r>
            <a:r>
              <a:rPr lang="pl-PL" sz="1400" b="1" dirty="0" err="1"/>
              <a:t>ści</a:t>
            </a:r>
            <a:r>
              <a:rPr lang="pl-PL" sz="1400" b="1" dirty="0"/>
              <a:t> cyfrowych według wieku w Polsce. </a:t>
            </a:r>
            <a:br>
              <a:rPr lang="pl-PL" sz="1400" b="1" dirty="0"/>
            </a:br>
            <a:r>
              <a:rPr lang="pl-PL" sz="1400" b="1" dirty="0"/>
              <a:t>W odniesieniu do średniej w 27 krajach UE w 2011 roku</a:t>
            </a:r>
            <a:endParaRPr lang="en-US" sz="1400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PRKC </a:t>
            </a:r>
            <a:br>
              <a:rPr lang="en-US" sz="4000" dirty="0"/>
            </a:br>
            <a:r>
              <a:rPr lang="en-US" sz="2800" dirty="0" err="1"/>
              <a:t>Problemy</a:t>
            </a:r>
            <a:r>
              <a:rPr lang="en-US" sz="2800" dirty="0"/>
              <a:t> z </a:t>
            </a:r>
            <a:r>
              <a:rPr lang="en-US" sz="2800" dirty="0" err="1"/>
              <a:t>diagnozą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560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Źródło: Polski Instytut Ekonomiczny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03470E4-AB40-6BF0-669E-C62A6EB4CB17}"/>
              </a:ext>
            </a:extLst>
          </p:cNvPr>
          <p:cNvSpPr txBox="1">
            <a:spLocks/>
          </p:cNvSpPr>
          <p:nvPr/>
        </p:nvSpPr>
        <p:spPr>
          <a:xfrm>
            <a:off x="885508" y="3965234"/>
            <a:ext cx="2640012" cy="1457371"/>
          </a:xfrm>
          <a:prstGeom prst="rect">
            <a:avLst/>
          </a:prstGeom>
          <a:solidFill>
            <a:schemeClr val="bg1"/>
          </a:solidFill>
          <a:effectLst>
            <a:outerShdw dist="38100" dir="10800000" algn="r" rotWithShape="0">
              <a:schemeClr val="accent1"/>
            </a:outerShdw>
          </a:effectLst>
        </p:spPr>
        <p:txBody>
          <a:bodyPr tIns="0">
            <a:noAutofit/>
          </a:bodyPr>
          <a:lstStyle>
            <a:defPPr>
              <a:defRPr lang="pl-PL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b="1"/>
            </a:lvl1pPr>
            <a:lvl2pPr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l-PL" sz="2800" b="0" dirty="0"/>
              <a:t>W </a:t>
            </a:r>
            <a:r>
              <a:rPr lang="pl-PL" sz="3600" dirty="0">
                <a:solidFill>
                  <a:srgbClr val="C00000"/>
                </a:solidFill>
              </a:rPr>
              <a:t>7</a:t>
            </a:r>
            <a:r>
              <a:rPr lang="pl-PL" sz="2800" b="0" dirty="0"/>
              <a:t> krajach </a:t>
            </a:r>
            <a:br>
              <a:rPr lang="en-US" sz="2800" b="0" dirty="0"/>
            </a:br>
            <a:r>
              <a:rPr lang="pl-PL" sz="2800" b="0" dirty="0"/>
              <a:t>UE umiejętności </a:t>
            </a:r>
            <a:br>
              <a:rPr lang="en-US" sz="2800" b="0" dirty="0"/>
            </a:br>
            <a:r>
              <a:rPr lang="pl-PL" sz="2800" b="0" dirty="0"/>
              <a:t>się poprawiają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21995CB-2243-6085-772A-7CB7EBBB5831}"/>
              </a:ext>
            </a:extLst>
          </p:cNvPr>
          <p:cNvSpPr txBox="1">
            <a:spLocks/>
          </p:cNvSpPr>
          <p:nvPr/>
        </p:nvSpPr>
        <p:spPr>
          <a:xfrm>
            <a:off x="885508" y="2645584"/>
            <a:ext cx="2640012" cy="932653"/>
          </a:xfrm>
          <a:prstGeom prst="rect">
            <a:avLst/>
          </a:prstGeom>
          <a:solidFill>
            <a:schemeClr val="bg1"/>
          </a:solidFill>
          <a:effectLst>
            <a:outerShdw dist="38100" dir="10800000" algn="r" rotWithShape="0">
              <a:schemeClr val="accent1"/>
            </a:outerShdw>
          </a:effectLst>
        </p:spPr>
        <p:txBody>
          <a:bodyPr tIns="0">
            <a:noAutofit/>
          </a:bodyPr>
          <a:lstStyle>
            <a:defPPr>
              <a:defRPr lang="pl-PL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b="1"/>
            </a:lvl1pPr>
            <a:lvl2pPr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l-PL" sz="3600" dirty="0">
                <a:solidFill>
                  <a:srgbClr val="C00000"/>
                </a:solidFill>
              </a:rPr>
              <a:t>11 pkt. proc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pl-PL" sz="2800" b="0" dirty="0"/>
              <a:t>różnicy w Polsce</a:t>
            </a:r>
          </a:p>
        </p:txBody>
      </p:sp>
      <p:sp>
        <p:nvSpPr>
          <p:cNvPr id="13" name="Prostokąt 12" descr="zaznaczona Polska.">
            <a:extLst>
              <a:ext uri="{FF2B5EF4-FFF2-40B4-BE49-F238E27FC236}">
                <a16:creationId xmlns:a16="http://schemas.microsoft.com/office/drawing/2014/main" id="{88313FCB-6542-B2BE-AA34-07AEB08EEA70}"/>
              </a:ext>
            </a:extLst>
          </p:cNvPr>
          <p:cNvSpPr/>
          <p:nvPr/>
        </p:nvSpPr>
        <p:spPr>
          <a:xfrm>
            <a:off x="9196804" y="2188464"/>
            <a:ext cx="242880" cy="3832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Wykres 10" descr="Wykres przedstawiający odsetek osób posiadających kompetencje cyfrowe na poziomie podstawowym lub ponadpodstawowych w krajach Unii Europejskiej. Dane z lat 2015 i 2019.&#10;">
            <a:extLst>
              <a:ext uri="{FF2B5EF4-FFF2-40B4-BE49-F238E27FC236}">
                <a16:creationId xmlns:a16="http://schemas.microsoft.com/office/drawing/2014/main" id="{BCEE9C2A-6849-396C-B80E-E4727024D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183949"/>
              </p:ext>
            </p:extLst>
          </p:nvPr>
        </p:nvGraphicFramePr>
        <p:xfrm>
          <a:off x="3525520" y="1605281"/>
          <a:ext cx="7828280" cy="441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6940974-6197-D015-0B13-DA8AF46CA620}"/>
              </a:ext>
            </a:extLst>
          </p:cNvPr>
          <p:cNvSpPr txBox="1"/>
          <p:nvPr/>
        </p:nvSpPr>
        <p:spPr>
          <a:xfrm>
            <a:off x="839788" y="1852295"/>
            <a:ext cx="105140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err="1"/>
              <a:t>Odsetek</a:t>
            </a:r>
            <a:r>
              <a:rPr lang="en-US" sz="1400" b="1" dirty="0"/>
              <a:t> </a:t>
            </a:r>
            <a:r>
              <a:rPr lang="en-US" sz="1400" b="1" dirty="0" err="1"/>
              <a:t>osób</a:t>
            </a:r>
            <a:r>
              <a:rPr lang="en-US" sz="1400" b="1" dirty="0"/>
              <a:t> </a:t>
            </a:r>
            <a:r>
              <a:rPr lang="en-US" sz="1400" b="1" dirty="0" err="1"/>
              <a:t>posiadających</a:t>
            </a:r>
            <a:r>
              <a:rPr lang="en-US" sz="1400" b="1" dirty="0"/>
              <a:t> </a:t>
            </a:r>
            <a:r>
              <a:rPr lang="en-US" sz="1400" b="1" dirty="0" err="1"/>
              <a:t>kompetencje</a:t>
            </a:r>
            <a:r>
              <a:rPr lang="en-US" sz="1400" b="1" dirty="0"/>
              <a:t> </a:t>
            </a:r>
            <a:r>
              <a:rPr lang="en-US" sz="1400" b="1" dirty="0" err="1"/>
              <a:t>cyfrowe</a:t>
            </a:r>
            <a:r>
              <a:rPr lang="en-US" sz="1400" b="1" dirty="0"/>
              <a:t> </a:t>
            </a:r>
            <a:r>
              <a:rPr lang="en-US" sz="1400" b="1" dirty="0" err="1"/>
              <a:t>na</a:t>
            </a:r>
            <a:r>
              <a:rPr lang="en-US" sz="1400" b="1" dirty="0"/>
              <a:t> </a:t>
            </a:r>
            <a:r>
              <a:rPr lang="en-US" sz="1400" b="1" dirty="0" err="1"/>
              <a:t>poziomie</a:t>
            </a:r>
            <a:r>
              <a:rPr lang="en-US" sz="1400" b="1" dirty="0"/>
              <a:t> </a:t>
            </a:r>
            <a:r>
              <a:rPr lang="en-US" sz="1400" b="1" dirty="0" err="1"/>
              <a:t>podstawowym</a:t>
            </a:r>
            <a:r>
              <a:rPr lang="en-US" sz="1400" b="1" dirty="0"/>
              <a:t> </a:t>
            </a:r>
            <a:r>
              <a:rPr lang="en-US" sz="1400" b="1" dirty="0" err="1"/>
              <a:t>lub</a:t>
            </a:r>
            <a:r>
              <a:rPr lang="en-US" sz="1400" b="1" dirty="0"/>
              <a:t> </a:t>
            </a:r>
            <a:r>
              <a:rPr lang="en-US" sz="1400" b="1" dirty="0" err="1"/>
              <a:t>ponadpodstawowych</a:t>
            </a:r>
            <a:r>
              <a:rPr lang="en-US" sz="1400" b="1" dirty="0"/>
              <a:t> w </a:t>
            </a:r>
            <a:r>
              <a:rPr lang="en-US" sz="1400" b="1" dirty="0" err="1"/>
              <a:t>krajach</a:t>
            </a:r>
            <a:r>
              <a:rPr lang="en-US" sz="1400" b="1" dirty="0"/>
              <a:t> </a:t>
            </a:r>
            <a:r>
              <a:rPr lang="en-US" sz="1400" b="1" dirty="0" err="1"/>
              <a:t>Unii</a:t>
            </a:r>
            <a:r>
              <a:rPr lang="en-US" sz="1400" b="1" dirty="0"/>
              <a:t> </a:t>
            </a:r>
            <a:r>
              <a:rPr lang="en-US" sz="1400" b="1" dirty="0" err="1"/>
              <a:t>Europejskiej</a:t>
            </a:r>
            <a:endParaRPr lang="en-US" sz="1400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Utrata</a:t>
            </a:r>
            <a:r>
              <a:rPr lang="en-US" sz="4000" dirty="0"/>
              <a:t> </a:t>
            </a:r>
            <a:r>
              <a:rPr lang="en-US" sz="4000" dirty="0" err="1"/>
              <a:t>kompetencji</a:t>
            </a:r>
            <a:r>
              <a:rPr lang="en-US" sz="4000" dirty="0"/>
              <a:t> w </a:t>
            </a:r>
            <a:r>
              <a:rPr lang="en-US" sz="4000" dirty="0" err="1"/>
              <a:t>czasie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15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"/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"/>
                                        <p:tgtEl>
                                          <p:spTgt spid="1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"/>
                                        <p:tgtEl>
                                          <p:spTgt spid="1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1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"/>
                                        <p:tgtEl>
                                          <p:spTgt spid="1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"/>
                                        <p:tgtEl>
                                          <p:spTgt spid="1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"/>
                                        <p:tgtEl>
                                          <p:spTgt spid="11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11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"/>
                                        <p:tgtEl>
                                          <p:spTgt spid="11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"/>
                                        <p:tgtEl>
                                          <p:spTgt spid="11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"/>
                                        <p:tgtEl>
                                          <p:spTgt spid="11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11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"/>
                                        <p:tgtEl>
                                          <p:spTgt spid="11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"/>
                                        <p:tgtEl>
                                          <p:spTgt spid="11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"/>
                                        <p:tgtEl>
                                          <p:spTgt spid="11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11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"/>
                                        <p:tgtEl>
                                          <p:spTgt spid="11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"/>
                                        <p:tgtEl>
                                          <p:spTgt spid="11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"/>
                                        <p:tgtEl>
                                          <p:spTgt spid="11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11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"/>
                                        <p:tgtEl>
                                          <p:spTgt spid="11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"/>
                                        <p:tgtEl>
                                          <p:spTgt spid="11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"/>
                                        <p:tgtEl>
                                          <p:spTgt spid="11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11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"/>
                                        <p:tgtEl>
                                          <p:spTgt spid="11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"/>
                                        <p:tgtEl>
                                          <p:spTgt spid="11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"/>
                                        <p:tgtEl>
                                          <p:spTgt spid="11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"/>
                                        <p:tgtEl>
                                          <p:spTgt spid="11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"/>
                                        <p:tgtEl>
                                          <p:spTgt spid="11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"/>
                                        <p:tgtEl>
                                          <p:spTgt spid="11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"/>
                                        <p:tgtEl>
                                          <p:spTgt spid="11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"/>
                                        <p:tgtEl>
                                          <p:spTgt spid="11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"/>
                                        <p:tgtEl>
                                          <p:spTgt spid="11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"/>
                                        <p:tgtEl>
                                          <p:spTgt spid="11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"/>
                                        <p:tgtEl>
                                          <p:spTgt spid="11">
                                            <p:graphicEl>
                                              <a:chart seriesIdx="1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"/>
                                        <p:tgtEl>
                                          <p:spTgt spid="11">
                                            <p:graphicEl>
                                              <a:chart seriesIdx="1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"/>
                                        <p:tgtEl>
                                          <p:spTgt spid="11">
                                            <p:graphicEl>
                                              <a:chart seriesIdx="1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"/>
                                        <p:tgtEl>
                                          <p:spTgt spid="11">
                                            <p:graphicEl>
                                              <a:chart seriesIdx="1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"/>
                                        <p:tgtEl>
                                          <p:spTgt spid="11">
                                            <p:graphicEl>
                                              <a:chart seriesIdx="1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"/>
                                        <p:tgtEl>
                                          <p:spTgt spid="11">
                                            <p:graphicEl>
                                              <a:chart seriesIdx="1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"/>
                                        <p:tgtEl>
                                          <p:spTgt spid="11">
                                            <p:graphicEl>
                                              <a:chart seriesIdx="1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"/>
                                        <p:tgtEl>
                                          <p:spTgt spid="11">
                                            <p:graphicEl>
                                              <a:chart seriesIdx="1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"/>
                                        <p:tgtEl>
                                          <p:spTgt spid="11">
                                            <p:graphicEl>
                                              <a:chart seriesIdx="1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"/>
                                        <p:tgtEl>
                                          <p:spTgt spid="11">
                                            <p:graphicEl>
                                              <a:chart seriesIdx="1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"/>
                                        <p:tgtEl>
                                          <p:spTgt spid="11">
                                            <p:graphicEl>
                                              <a:chart seriesIdx="1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"/>
                                        <p:tgtEl>
                                          <p:spTgt spid="11">
                                            <p:graphicEl>
                                              <a:chart seriesIdx="1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"/>
                                        <p:tgtEl>
                                          <p:spTgt spid="11">
                                            <p:graphicEl>
                                              <a:chart seriesIdx="1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"/>
                                        <p:tgtEl>
                                          <p:spTgt spid="11">
                                            <p:graphicEl>
                                              <a:chart seriesIdx="1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"/>
                                        <p:tgtEl>
                                          <p:spTgt spid="11">
                                            <p:graphicEl>
                                              <a:chart seriesIdx="1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"/>
                                        <p:tgtEl>
                                          <p:spTgt spid="11">
                                            <p:graphicEl>
                                              <a:chart seriesIdx="1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"/>
                                        <p:tgtEl>
                                          <p:spTgt spid="11">
                                            <p:graphicEl>
                                              <a:chart seriesIdx="1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"/>
                                        <p:tgtEl>
                                          <p:spTgt spid="11">
                                            <p:graphicEl>
                                              <a:chart seriesIdx="1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"/>
                                        <p:tgtEl>
                                          <p:spTgt spid="11">
                                            <p:graphicEl>
                                              <a:chart seriesIdx="1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"/>
                                        <p:tgtEl>
                                          <p:spTgt spid="11">
                                            <p:graphicEl>
                                              <a:chart seriesIdx="1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3" grpId="0" animBg="1"/>
      <p:bldGraphic spid="11" grpId="0">
        <p:bldSub>
          <a:bldChart bld="series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895044F-5144-9937-EA28-B9ECCCFA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IV. Trendy i wyzwania na przyszłość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544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368430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Źródła: Our World in data, Exponential View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6" name="Obraz 5" descr="Wykres ukazujący wykorzystanie technologii przez gospodarstwa domowe w Stanach Zjednoczonych na przestrzeni lat 1900 - 2016">
            <a:extLst>
              <a:ext uri="{FF2B5EF4-FFF2-40B4-BE49-F238E27FC236}">
                <a16:creationId xmlns:a16="http://schemas.microsoft.com/office/drawing/2014/main" id="{2F379939-6F03-44BC-9393-6F504D23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1" y="1831282"/>
            <a:ext cx="10534801" cy="4279763"/>
          </a:xfrm>
          <a:prstGeom prst="rect">
            <a:avLst/>
          </a:prstGeom>
        </p:spPr>
      </p:pic>
      <p:sp>
        <p:nvSpPr>
          <p:cNvPr id="68" name="pole tekstowe 67">
            <a:extLst>
              <a:ext uri="{FF2B5EF4-FFF2-40B4-BE49-F238E27FC236}">
                <a16:creationId xmlns:a16="http://schemas.microsoft.com/office/drawing/2014/main" id="{F47845E4-A9FE-89E9-40A7-5D30E00A5540}"/>
              </a:ext>
            </a:extLst>
          </p:cNvPr>
          <p:cNvSpPr txBox="1"/>
          <p:nvPr/>
        </p:nvSpPr>
        <p:spPr>
          <a:xfrm>
            <a:off x="839788" y="1422874"/>
            <a:ext cx="76868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dirty="0" err="1"/>
              <a:t>Share</a:t>
            </a:r>
            <a:r>
              <a:rPr lang="pl-PL" dirty="0"/>
              <a:t> of United </a:t>
            </a:r>
            <a:r>
              <a:rPr lang="pl-PL" dirty="0" err="1"/>
              <a:t>States</a:t>
            </a:r>
            <a:r>
              <a:rPr lang="pl-PL" dirty="0"/>
              <a:t> </a:t>
            </a:r>
            <a:r>
              <a:rPr lang="pl-PL" dirty="0" err="1"/>
              <a:t>housholds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technologies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Zmiany</a:t>
            </a:r>
            <a:r>
              <a:rPr lang="en-US" sz="4000" dirty="0"/>
              <a:t> </a:t>
            </a:r>
            <a:r>
              <a:rPr lang="en-US" sz="4000" dirty="0" err="1"/>
              <a:t>przyspieszają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327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rostokąt 1087">
            <a:extLst>
              <a:ext uri="{FF2B5EF4-FFF2-40B4-BE49-F238E27FC236}">
                <a16:creationId xmlns:a16="http://schemas.microsoft.com/office/drawing/2014/main" id="{51925A28-417C-21E2-40CA-F94E7908502A}"/>
              </a:ext>
            </a:extLst>
          </p:cNvPr>
          <p:cNvSpPr/>
          <p:nvPr/>
        </p:nvSpPr>
        <p:spPr>
          <a:xfrm>
            <a:off x="838200" y="6195324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Źródła</a:t>
            </a:r>
            <a:r>
              <a:rPr lang="en-US" sz="1050" dirty="0">
                <a:solidFill>
                  <a:srgbClr val="000000"/>
                </a:solidFill>
              </a:rPr>
              <a:t>: Our World in data, Exponential View</a:t>
            </a:r>
          </a:p>
        </p:txBody>
      </p:sp>
      <p:pic>
        <p:nvPicPr>
          <p:cNvPr id="40" name="Obraz 39" descr="Tytuł slajdu Zmiany przyspieszają.  Na slajdzie dwa wykresy ukazujące czas zdobycia 100 milionów użytkowników. Najszybciej rynek zdobył Chat GPT - 2 miesiące, drugi w kolejności to Tik Tok 9 miesięcy. ">
            <a:extLst>
              <a:ext uri="{FF2B5EF4-FFF2-40B4-BE49-F238E27FC236}">
                <a16:creationId xmlns:a16="http://schemas.microsoft.com/office/drawing/2014/main" id="{1201E392-5938-493C-BA81-C643F40E3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0" y="2300583"/>
            <a:ext cx="10632346" cy="3676207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E2AA3B6-422E-8A6A-74BF-79A758672CEC}"/>
              </a:ext>
            </a:extLst>
          </p:cNvPr>
          <p:cNvSpPr txBox="1"/>
          <p:nvPr/>
        </p:nvSpPr>
        <p:spPr>
          <a:xfrm>
            <a:off x="839788" y="1871110"/>
            <a:ext cx="64670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/>
              <a:t>Chat GPT reached 100million monthly users in only 2 months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9DBFA5-D490-C882-7F83-31E89D19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Zmiany</a:t>
            </a:r>
            <a:r>
              <a:rPr lang="en-US" dirty="0"/>
              <a:t> </a:t>
            </a:r>
            <a:r>
              <a:rPr lang="en-US" dirty="0" err="1"/>
              <a:t>przyspieszają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04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6E296D4D-097A-001D-862D-08BEAA527AFA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</a:rPr>
              <a:t>Źródło: Opracowane przez AI (</a:t>
            </a:r>
            <a:r>
              <a:rPr lang="pl-PL" sz="1050" dirty="0" err="1">
                <a:solidFill>
                  <a:srgbClr val="000000"/>
                </a:solidFill>
              </a:rPr>
              <a:t>ChatGPT</a:t>
            </a:r>
            <a:r>
              <a:rPr lang="pl-PL" sz="1050" dirty="0">
                <a:solidFill>
                  <a:srgbClr val="000000"/>
                </a:solidFill>
              </a:rPr>
              <a:t>) </a:t>
            </a:r>
          </a:p>
        </p:txBody>
      </p:sp>
      <p:pic>
        <p:nvPicPr>
          <p:cNvPr id="5" name="Picture 2" descr="człowiek stojący przed wielkim znakiem zapytania">
            <a:extLst>
              <a:ext uri="{FF2B5EF4-FFF2-40B4-BE49-F238E27FC236}">
                <a16:creationId xmlns:a16="http://schemas.microsoft.com/office/drawing/2014/main" id="{3B3C5F50-63C0-B3E2-EAA7-548C3BBD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7" y="1844674"/>
            <a:ext cx="4176713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ykres przedstawiający zmiany w organizacji pracy w przyszłości w efekcie wdrożenia AI - 23% pracowników straci lub zmieni pracę.">
            <a:extLst>
              <a:ext uri="{FF2B5EF4-FFF2-40B4-BE49-F238E27FC236}">
                <a16:creationId xmlns:a16="http://schemas.microsoft.com/office/drawing/2014/main" id="{AE7ED98C-DA92-368F-C151-A8140D9A5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9" b="2884"/>
          <a:stretch/>
        </p:blipFill>
        <p:spPr>
          <a:xfrm>
            <a:off x="1776506" y="1873194"/>
            <a:ext cx="4462275" cy="411967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A924CCD-4833-86D6-95FF-FF8115DD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Zmiana organizacji pracy dotknie pracowników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9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DDFD6E63-0839-4ABD-619F-149DE87E28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</a:rPr>
              <a:t>Źródło: IBM, Polski Instytut Ekonomiczny</a:t>
            </a:r>
          </a:p>
        </p:txBody>
      </p:sp>
      <p:pic>
        <p:nvPicPr>
          <p:cNvPr id="7" name="Obraz 6" descr="Wykres przedstawiający najważniejsze kwalifikacje według przedsiębiorców - deficytowe obecnie i pożądane w przyszłości.">
            <a:extLst>
              <a:ext uri="{FF2B5EF4-FFF2-40B4-BE49-F238E27FC236}">
                <a16:creationId xmlns:a16="http://schemas.microsoft.com/office/drawing/2014/main" id="{5D59DB31-D046-DCC3-5F9C-D101DE79C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098" y="1844675"/>
            <a:ext cx="5112702" cy="4186873"/>
          </a:xfrm>
          <a:prstGeom prst="rect">
            <a:avLst/>
          </a:prstGeom>
        </p:spPr>
      </p:pic>
      <p:pic>
        <p:nvPicPr>
          <p:cNvPr id="6" name="Obraz 5" descr="Wykres przedstawiający zmianę w strukturze najbardziej pożądanych umiejętności pracowników. Dane dla lat 206; 2018; 2023.">
            <a:extLst>
              <a:ext uri="{FF2B5EF4-FFF2-40B4-BE49-F238E27FC236}">
                <a16:creationId xmlns:a16="http://schemas.microsoft.com/office/drawing/2014/main" id="{05B61B29-2554-3786-01C0-1447AA99E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4" r="5213"/>
          <a:stretch/>
        </p:blipFill>
        <p:spPr>
          <a:xfrm>
            <a:off x="839788" y="1844675"/>
            <a:ext cx="5401310" cy="4186873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3FC958EB-1794-54D5-0FF0-0A80F5EB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Kompetencje</a:t>
            </a:r>
            <a:r>
              <a:rPr lang="en-US" sz="4000" dirty="0"/>
              <a:t> </a:t>
            </a:r>
            <a:r>
              <a:rPr lang="en-US" sz="4000" dirty="0" err="1"/>
              <a:t>miękkie</a:t>
            </a:r>
            <a:r>
              <a:rPr lang="en-US" sz="4000" dirty="0"/>
              <a:t> </a:t>
            </a:r>
            <a:r>
              <a:rPr lang="en-US" sz="4000" dirty="0" err="1"/>
              <a:t>zamiast</a:t>
            </a:r>
            <a:r>
              <a:rPr lang="en-US" sz="4000" dirty="0"/>
              <a:t> STEM?</a:t>
            </a:r>
          </a:p>
        </p:txBody>
      </p:sp>
    </p:spTree>
    <p:extLst>
      <p:ext uri="{BB962C8B-B14F-4D97-AF65-F5344CB8AC3E}">
        <p14:creationId xmlns:p14="http://schemas.microsoft.com/office/powerpoint/2010/main" val="15439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2;p4" descr="Obraz kompasu">
            <a:extLst>
              <a:ext uri="{FF2B5EF4-FFF2-40B4-BE49-F238E27FC236}">
                <a16:creationId xmlns:a16="http://schemas.microsoft.com/office/drawing/2014/main" id="{774E6A8C-CC84-8C1F-0FE7-A99D6DDE302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33625" t="26488" r="39317" b="26488"/>
          <a:stretch/>
        </p:blipFill>
        <p:spPr>
          <a:xfrm>
            <a:off x="4940401" y="3857867"/>
            <a:ext cx="1335838" cy="1335838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DB2222B-B42F-A247-97E7-B65AAE71265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Źródło: Komisja Europejska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D04AAC6-10C9-AD9A-FCCD-0242362CA6CB}"/>
              </a:ext>
            </a:extLst>
          </p:cNvPr>
          <p:cNvSpPr txBox="1"/>
          <p:nvPr/>
        </p:nvSpPr>
        <p:spPr>
          <a:xfrm>
            <a:off x="3797903" y="5282724"/>
            <a:ext cx="590610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0" u="none" strike="noStrike" baseline="0" dirty="0"/>
              <a:t>Business</a:t>
            </a:r>
            <a:endParaRPr lang="pl-PL" sz="1200" b="1" i="0" u="none" strike="noStrike" baseline="0" dirty="0"/>
          </a:p>
          <a:p>
            <a:r>
              <a:rPr lang="en-US" sz="1200" b="0" i="0" u="none" strike="noStrike" baseline="0" dirty="0"/>
              <a:t>Tech up</a:t>
            </a:r>
            <a:r>
              <a:rPr lang="pl-PL" sz="1200" b="0" i="0" u="none" strike="noStrike" baseline="0" dirty="0"/>
              <a:t>-</a:t>
            </a:r>
            <a:r>
              <a:rPr lang="en-US" sz="1200" b="0" i="0" u="none" strike="noStrike" baseline="0" dirty="0"/>
              <a:t>take: 75% of EU companies using Cloud/Al/13ig Data</a:t>
            </a:r>
          </a:p>
          <a:p>
            <a:r>
              <a:rPr lang="en-US" sz="1200" b="0" i="0" u="none" strike="noStrike" baseline="0" dirty="0"/>
              <a:t>Innovators: grow scale ups &amp; finance to double EU Unicorns</a:t>
            </a:r>
          </a:p>
          <a:p>
            <a:r>
              <a:rPr lang="en-US" sz="1200" b="0" i="0" u="none" strike="noStrike" baseline="0" dirty="0"/>
              <a:t>Late adopters: more than 90</a:t>
            </a:r>
            <a:r>
              <a:rPr lang="pl-PL" sz="1200" b="0" i="0" u="none" strike="noStrike" baseline="0" dirty="0"/>
              <a:t>%</a:t>
            </a:r>
            <a:r>
              <a:rPr lang="en-US" sz="1200" b="0" i="0" u="none" strike="noStrike" baseline="0" dirty="0"/>
              <a:t>, of European SMEs reach</a:t>
            </a:r>
            <a:r>
              <a:rPr lang="pl-PL" sz="1200" b="0" i="0" u="none" strike="noStrike" baseline="0" dirty="0"/>
              <a:t> </a:t>
            </a:r>
            <a:r>
              <a:rPr lang="en-US" sz="1200" b="0" i="0" u="none" strike="noStrike" baseline="0" dirty="0"/>
              <a:t>at l</a:t>
            </a:r>
            <a:r>
              <a:rPr lang="pl-PL" sz="1200" b="0" i="0" u="none" strike="noStrike" baseline="0" dirty="0"/>
              <a:t>e</a:t>
            </a:r>
            <a:r>
              <a:rPr lang="en-US" sz="1200" b="0" i="0" u="none" strike="noStrike" baseline="0" dirty="0"/>
              <a:t>as</a:t>
            </a:r>
            <a:r>
              <a:rPr lang="pl-PL" sz="1200" b="0" i="0" u="none" strike="noStrike" baseline="0" dirty="0"/>
              <a:t>t</a:t>
            </a:r>
            <a:r>
              <a:rPr lang="en-US" sz="1200" b="0" i="0" u="none" strike="noStrike" baseline="0" dirty="0"/>
              <a:t> a basic lev</a:t>
            </a:r>
            <a:r>
              <a:rPr lang="pl-PL" sz="1200" b="0" i="0" u="none" strike="noStrike" baseline="0" dirty="0"/>
              <a:t>e</a:t>
            </a:r>
            <a:r>
              <a:rPr lang="en-US" sz="1200" b="0" i="0" u="none" strike="noStrike" baseline="0" dirty="0"/>
              <a:t>l of d</a:t>
            </a:r>
            <a:r>
              <a:rPr lang="pl-PL" sz="1200" b="0" i="0" u="none" strike="noStrike" baseline="0" dirty="0"/>
              <a:t>i</a:t>
            </a:r>
            <a:r>
              <a:rPr lang="en-US" sz="1200" b="0" i="0" u="none" strike="noStrike" baseline="0" dirty="0"/>
              <a:t>gital intens</a:t>
            </a:r>
            <a:r>
              <a:rPr lang="pl-PL" sz="1200" b="0" i="0" u="none" strike="noStrike" baseline="0" dirty="0"/>
              <a:t>i</a:t>
            </a:r>
            <a:r>
              <a:rPr lang="en-US" sz="1200" b="0" i="0" u="none" strike="noStrike" baseline="0" dirty="0"/>
              <a:t>ty</a:t>
            </a:r>
            <a:endParaRPr lang="en-US" sz="1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C17DF65-C86A-037E-B2A2-5BB9EEF5EAF0}"/>
              </a:ext>
            </a:extLst>
          </p:cNvPr>
          <p:cNvSpPr txBox="1"/>
          <p:nvPr/>
        </p:nvSpPr>
        <p:spPr>
          <a:xfrm>
            <a:off x="7069482" y="4031831"/>
            <a:ext cx="433580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0" u="none" strike="noStrike" baseline="0" dirty="0"/>
              <a:t>Infrastructures</a:t>
            </a:r>
            <a:endParaRPr lang="pl-PL" sz="1200" b="1" i="0" u="none" strike="noStrike" baseline="0" dirty="0"/>
          </a:p>
          <a:p>
            <a:r>
              <a:rPr lang="en-US" sz="1200" b="0" i="0" u="none" strike="noStrike" baseline="0" dirty="0"/>
              <a:t>Connectivity: G</a:t>
            </a:r>
            <a:r>
              <a:rPr lang="pl-PL" sz="1200" b="0" i="0" u="none" strike="noStrike" baseline="0" dirty="0"/>
              <a:t>i</a:t>
            </a:r>
            <a:r>
              <a:rPr lang="en-US" sz="1200" b="0" i="0" u="none" strike="noStrike" baseline="0" dirty="0"/>
              <a:t>gabit for everyone, </a:t>
            </a:r>
            <a:r>
              <a:rPr lang="pl-PL" sz="1200" b="0" i="0" u="none" strike="noStrike" baseline="0" dirty="0"/>
              <a:t>5</a:t>
            </a:r>
            <a:r>
              <a:rPr lang="en-US" sz="1200" b="0" i="0" u="none" strike="noStrike" baseline="0" dirty="0"/>
              <a:t>G everywhere</a:t>
            </a:r>
          </a:p>
          <a:p>
            <a:r>
              <a:rPr lang="en-US" sz="1200" b="0" i="0" u="none" strike="noStrike" baseline="0" dirty="0"/>
              <a:t>Cutting edge Semiconductors: double</a:t>
            </a:r>
            <a:r>
              <a:rPr lang="pl-PL" sz="1200" b="0" i="0" u="none" strike="noStrike" baseline="0" dirty="0"/>
              <a:t> </a:t>
            </a:r>
            <a:r>
              <a:rPr lang="en-US" sz="1200" b="0" i="0" u="none" strike="noStrike" baseline="0" dirty="0"/>
              <a:t>EU share in global pro</a:t>
            </a:r>
            <a:r>
              <a:rPr lang="pl-PL" sz="1200" b="0" i="0" u="none" strike="noStrike" baseline="0" dirty="0"/>
              <a:t>d</a:t>
            </a:r>
            <a:r>
              <a:rPr lang="pl-PL" sz="1200" dirty="0"/>
              <a:t>u</a:t>
            </a:r>
            <a:r>
              <a:rPr lang="en-US" sz="1200" b="0" i="0" u="none" strike="noStrike" baseline="0" dirty="0"/>
              <a:t>ction</a:t>
            </a:r>
          </a:p>
          <a:p>
            <a:r>
              <a:rPr lang="en-US" sz="1200" b="0" i="0" u="none" strike="noStrike" baseline="0" dirty="0"/>
              <a:t>Data - Edge &amp; Cloud</a:t>
            </a:r>
            <a:r>
              <a:rPr lang="pl-PL" sz="1200" b="0" i="0" u="none" strike="noStrike" baseline="0" dirty="0"/>
              <a:t>:</a:t>
            </a:r>
            <a:r>
              <a:rPr lang="en-US" sz="1200" b="0" i="0" u="none" strike="noStrike" baseline="0" dirty="0"/>
              <a:t> 10.000 </a:t>
            </a:r>
            <a:r>
              <a:rPr lang="pl-PL" sz="1200" b="0" i="0" u="none" strike="noStrike" baseline="0" dirty="0"/>
              <a:t>climate </a:t>
            </a:r>
            <a:r>
              <a:rPr lang="en-US" sz="1200" b="0" i="0" u="none" strike="noStrike" baseline="0" dirty="0"/>
              <a:t>neutral highly secure </a:t>
            </a:r>
            <a:r>
              <a:rPr lang="pl-PL" sz="1200" b="0" i="0" u="none" strike="noStrike" baseline="0" dirty="0"/>
              <a:t>edge</a:t>
            </a:r>
            <a:r>
              <a:rPr lang="en-US" sz="1200" b="0" i="0" u="none" strike="noStrike" baseline="0" dirty="0"/>
              <a:t> nodes</a:t>
            </a:r>
          </a:p>
          <a:p>
            <a:r>
              <a:rPr lang="en-US" sz="1200" b="0" i="0" u="none" strike="noStrike" baseline="0" dirty="0"/>
              <a:t>Computing: first computer with quantum acceleration</a:t>
            </a:r>
            <a:endParaRPr lang="en-US" sz="1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860C134-54CE-73FC-94C8-B412EA836F7E}"/>
              </a:ext>
            </a:extLst>
          </p:cNvPr>
          <p:cNvSpPr txBox="1"/>
          <p:nvPr/>
        </p:nvSpPr>
        <p:spPr>
          <a:xfrm>
            <a:off x="902908" y="4325104"/>
            <a:ext cx="270368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0" u="none" strike="noStrike" baseline="0" dirty="0"/>
              <a:t>Public Services</a:t>
            </a:r>
            <a:endParaRPr lang="pl-PL" sz="1200" b="1" i="0" u="none" strike="noStrike" baseline="0" dirty="0"/>
          </a:p>
          <a:p>
            <a:pPr algn="l"/>
            <a:r>
              <a:rPr lang="en-US" sz="1200" b="0" i="0" u="none" strike="noStrike" baseline="0" dirty="0"/>
              <a:t>Key Public Services: </a:t>
            </a:r>
            <a:r>
              <a:rPr lang="pl-PL" sz="1200" b="0" i="0" u="none" strike="noStrike" baseline="0" dirty="0"/>
              <a:t>100%</a:t>
            </a:r>
            <a:r>
              <a:rPr lang="en-US" sz="1200" b="0" i="0" u="none" strike="noStrike" baseline="0" dirty="0"/>
              <a:t> onl</a:t>
            </a:r>
            <a:r>
              <a:rPr lang="pl-PL" sz="1200" b="0" i="0" u="none" strike="noStrike" baseline="0" dirty="0"/>
              <a:t>i</a:t>
            </a:r>
            <a:r>
              <a:rPr lang="en-US" sz="1200" b="0" i="0" u="none" strike="noStrike" baseline="0" dirty="0"/>
              <a:t>ne</a:t>
            </a:r>
          </a:p>
          <a:p>
            <a:pPr algn="l"/>
            <a:r>
              <a:rPr lang="en-US" sz="1200" b="0" i="0" u="none" strike="noStrike" baseline="0" dirty="0"/>
              <a:t>e-Health</a:t>
            </a:r>
            <a:r>
              <a:rPr lang="pl-PL" sz="1200" b="0" i="0" u="none" strike="noStrike" baseline="0" dirty="0"/>
              <a:t>: 100% </a:t>
            </a:r>
            <a:r>
              <a:rPr lang="en-US" sz="1200" b="0" i="0" u="none" strike="noStrike" baseline="0" dirty="0"/>
              <a:t>availability medical records</a:t>
            </a:r>
          </a:p>
          <a:p>
            <a:pPr algn="l"/>
            <a:r>
              <a:rPr lang="en-US" sz="1200" b="0" i="0" u="none" strike="noStrike" baseline="0" dirty="0"/>
              <a:t>Digital Identity: 80</a:t>
            </a:r>
            <a:r>
              <a:rPr lang="pl-PL" sz="1200" b="0" i="0" u="none" strike="noStrike" baseline="0" dirty="0"/>
              <a:t>%</a:t>
            </a:r>
            <a:r>
              <a:rPr lang="en-US" sz="1200" b="0" i="0" u="none" strike="noStrike" baseline="0" dirty="0"/>
              <a:t> </a:t>
            </a:r>
            <a:r>
              <a:rPr lang="pl-PL" sz="1200" b="0" i="0" u="none" strike="noStrike" baseline="0" dirty="0"/>
              <a:t>ci</a:t>
            </a:r>
            <a:r>
              <a:rPr lang="en-US" sz="1200" b="0" i="0" u="none" strike="noStrike" baseline="0" dirty="0"/>
              <a:t>tizens us</a:t>
            </a:r>
            <a:r>
              <a:rPr lang="pl-PL" sz="1200" b="0" i="0" u="none" strike="noStrike" baseline="0" dirty="0"/>
              <a:t>i</a:t>
            </a:r>
            <a:r>
              <a:rPr lang="en-US" sz="1200" b="0" i="0" u="none" strike="noStrike" baseline="0" dirty="0"/>
              <a:t>ng d</a:t>
            </a:r>
            <a:r>
              <a:rPr lang="pl-PL" sz="1200" b="0" i="0" u="none" strike="noStrike" baseline="0" dirty="0"/>
              <a:t>i</a:t>
            </a:r>
            <a:r>
              <a:rPr lang="en-US" sz="1200" b="0" i="0" u="none" strike="noStrike" baseline="0" dirty="0"/>
              <a:t>g</a:t>
            </a:r>
            <a:r>
              <a:rPr lang="pl-PL" sz="1200" b="0" i="0" u="none" strike="noStrike" baseline="0" dirty="0"/>
              <a:t>i</a:t>
            </a:r>
            <a:r>
              <a:rPr lang="en-US" sz="1200" b="0" i="0" u="none" strike="noStrike" baseline="0" dirty="0"/>
              <a:t>tal ID</a:t>
            </a:r>
            <a:endParaRPr lang="en-US" sz="1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CAF6CC8-CE77-6E14-693F-4DF153FD4E23}"/>
              </a:ext>
            </a:extLst>
          </p:cNvPr>
          <p:cNvSpPr txBox="1"/>
          <p:nvPr/>
        </p:nvSpPr>
        <p:spPr>
          <a:xfrm>
            <a:off x="3797903" y="3186662"/>
            <a:ext cx="29350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i="0" u="none" strike="noStrike" baseline="0" dirty="0"/>
              <a:t>Skills</a:t>
            </a:r>
            <a:endParaRPr lang="pl-PL" sz="1200" b="1" i="0" u="none" strike="noStrike" baseline="0" dirty="0"/>
          </a:p>
          <a:p>
            <a:pPr algn="l"/>
            <a:r>
              <a:rPr lang="en-US" sz="1200" b="0" i="0" u="none" strike="noStrike" baseline="0" dirty="0"/>
              <a:t>ICT Specialists: 20 </a:t>
            </a:r>
            <a:r>
              <a:rPr lang="pl-PL" sz="1200" b="0" i="0" u="none" strike="noStrike" baseline="0" dirty="0"/>
              <a:t>million, </a:t>
            </a:r>
            <a:r>
              <a:rPr lang="en-US" sz="1200" b="0" i="0" u="none" strike="noStrike" baseline="0" dirty="0"/>
              <a:t>Gender convergence</a:t>
            </a:r>
          </a:p>
          <a:p>
            <a:pPr algn="l"/>
            <a:r>
              <a:rPr lang="en-US" sz="1200" b="0" i="0" u="none" strike="noStrike" baseline="0" dirty="0"/>
              <a:t>Basic Digital Skills: min 80% of population</a:t>
            </a:r>
            <a:endParaRPr lang="en-US" sz="1200" dirty="0"/>
          </a:p>
        </p:txBody>
      </p:sp>
      <p:sp>
        <p:nvSpPr>
          <p:cNvPr id="6" name="Google Shape;166;p13">
            <a:extLst>
              <a:ext uri="{FF2B5EF4-FFF2-40B4-BE49-F238E27FC236}">
                <a16:creationId xmlns:a16="http://schemas.microsoft.com/office/drawing/2014/main" id="{06559AE5-35AD-7A56-F54C-4459FA44E703}"/>
              </a:ext>
            </a:extLst>
          </p:cNvPr>
          <p:cNvSpPr txBox="1">
            <a:spLocks/>
          </p:cNvSpPr>
          <p:nvPr/>
        </p:nvSpPr>
        <p:spPr>
          <a:xfrm>
            <a:off x="6096000" y="1844675"/>
            <a:ext cx="525780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spcFirstLastPara="1" wrap="square" lIns="108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rgbClr val="C00000"/>
                </a:solidFill>
              </a:rPr>
              <a:t>18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2000" b="1" dirty="0"/>
              <a:t>wskaźników</a:t>
            </a:r>
          </a:p>
        </p:txBody>
      </p:sp>
      <p:sp>
        <p:nvSpPr>
          <p:cNvPr id="3" name="Google Shape;166;p13">
            <a:extLst>
              <a:ext uri="{FF2B5EF4-FFF2-40B4-BE49-F238E27FC236}">
                <a16:creationId xmlns:a16="http://schemas.microsoft.com/office/drawing/2014/main" id="{9A06A39D-DEA4-2B88-934F-B9FCB71F1DB3}"/>
              </a:ext>
            </a:extLst>
          </p:cNvPr>
          <p:cNvSpPr txBox="1">
            <a:spLocks/>
          </p:cNvSpPr>
          <p:nvPr/>
        </p:nvSpPr>
        <p:spPr>
          <a:xfrm>
            <a:off x="838200" y="1844675"/>
            <a:ext cx="5090160" cy="11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spcFirstLastPara="1" wrap="square" lIns="108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rgbClr val="C00000"/>
                </a:solidFill>
              </a:rPr>
              <a:t>4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2000" b="1" dirty="0"/>
              <a:t>obszary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435E37-3856-BC95-0232-B0992F9B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Cyfrowy kompas - cztery kierunki zmian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3EB0382-C7E0-7503-4476-6B719C126FEB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Ericsson Mobility Report, November 2023</a:t>
            </a:r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31736DD0-5987-4638-D46B-14FDCC2C0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00045"/>
              </p:ext>
            </p:extLst>
          </p:nvPr>
        </p:nvGraphicFramePr>
        <p:xfrm>
          <a:off x="6096000" y="1844674"/>
          <a:ext cx="5257801" cy="414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79">
                  <a:extLst>
                    <a:ext uri="{9D8B030D-6E8A-4147-A177-3AD203B41FA5}">
                      <a16:colId xmlns:a16="http://schemas.microsoft.com/office/drawing/2014/main" val="1474097002"/>
                    </a:ext>
                  </a:extLst>
                </a:gridCol>
                <a:gridCol w="2168855">
                  <a:extLst>
                    <a:ext uri="{9D8B030D-6E8A-4147-A177-3AD203B41FA5}">
                      <a16:colId xmlns:a16="http://schemas.microsoft.com/office/drawing/2014/main" val="722719433"/>
                    </a:ext>
                  </a:extLst>
                </a:gridCol>
                <a:gridCol w="663640">
                  <a:extLst>
                    <a:ext uri="{9D8B030D-6E8A-4147-A177-3AD203B41FA5}">
                      <a16:colId xmlns:a16="http://schemas.microsoft.com/office/drawing/2014/main" val="3219130537"/>
                    </a:ext>
                  </a:extLst>
                </a:gridCol>
                <a:gridCol w="663640">
                  <a:extLst>
                    <a:ext uri="{9D8B030D-6E8A-4147-A177-3AD203B41FA5}">
                      <a16:colId xmlns:a16="http://schemas.microsoft.com/office/drawing/2014/main" val="3172610040"/>
                    </a:ext>
                  </a:extLst>
                </a:gridCol>
                <a:gridCol w="1348987">
                  <a:extLst>
                    <a:ext uri="{9D8B030D-6E8A-4147-A177-3AD203B41FA5}">
                      <a16:colId xmlns:a16="http://schemas.microsoft.com/office/drawing/2014/main" val="1960567462"/>
                    </a:ext>
                  </a:extLst>
                </a:gridCol>
              </a:tblGrid>
              <a:tr h="337749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Regions</a:t>
                      </a:r>
                    </a:p>
                  </a:txBody>
                  <a:tcPr marL="0" marR="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2029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CAGR</a:t>
                      </a:r>
                      <a:br>
                        <a:rPr lang="pl-PL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2023–2029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27433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23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India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, Nepal, Bhutan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841544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BB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GCC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199881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D59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North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America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553305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South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 East Asia and Oceania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469344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78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Western Europe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905097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C0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North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 East Asia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191577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Global </a:t>
                      </a:r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691936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F6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Latin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America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266936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Middle East and </a:t>
                      </a:r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North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410496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Central and </a:t>
                      </a:r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Eastern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 Europe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666602"/>
                  </a:ext>
                </a:extLst>
              </a:tr>
              <a:tr h="337749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22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Sub-Saharan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 err="1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6.7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975097"/>
                  </a:ext>
                </a:extLst>
              </a:tr>
            </a:tbl>
          </a:graphicData>
        </a:graphic>
      </p:graphicFrame>
      <p:pic>
        <p:nvPicPr>
          <p:cNvPr id="7" name="Obraz 6" descr="Wykres przedstawiający ruch w sieci w wybranych regionach świata. Dane obserwowane i prognozowane 2018-2029">
            <a:extLst>
              <a:ext uri="{FF2B5EF4-FFF2-40B4-BE49-F238E27FC236}">
                <a16:creationId xmlns:a16="http://schemas.microsoft.com/office/drawing/2014/main" id="{CC7DEBF9-7AE0-4301-B087-2089D123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56599"/>
            <a:ext cx="5088404" cy="3996372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1A1B59A-E3B9-54E2-6B68-DC3737BBB8A2}"/>
              </a:ext>
            </a:extLst>
          </p:cNvPr>
          <p:cNvSpPr txBox="1"/>
          <p:nvPr/>
        </p:nvSpPr>
        <p:spPr>
          <a:xfrm>
            <a:off x="838200" y="1492266"/>
            <a:ext cx="52562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dirty="0"/>
              <a:t>Mobile data </a:t>
            </a:r>
            <a:r>
              <a:rPr lang="pl-PL" b="1" dirty="0" err="1"/>
              <a:t>traffic</a:t>
            </a:r>
            <a:r>
              <a:rPr lang="pl-PL" b="1" dirty="0"/>
              <a:t> per smartphone </a:t>
            </a:r>
            <a:r>
              <a:rPr lang="pl-PL" dirty="0"/>
              <a:t>(GB per </a:t>
            </a:r>
            <a:r>
              <a:rPr lang="pl-PL" dirty="0" err="1"/>
              <a:t>month</a:t>
            </a:r>
            <a:r>
              <a:rPr lang="pl-PL" dirty="0"/>
              <a:t>)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373C0D-6CB8-F53A-89EF-3177FBCC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Ruch w </a:t>
            </a:r>
            <a:r>
              <a:rPr lang="en-US" sz="4000" dirty="0" err="1"/>
              <a:t>sieci</a:t>
            </a:r>
            <a:r>
              <a:rPr lang="en-US" sz="4000" dirty="0"/>
              <a:t> </a:t>
            </a:r>
            <a:r>
              <a:rPr lang="en-US" sz="4000" dirty="0" err="1"/>
              <a:t>rośnie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3851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ło prezentacji, seria zdjęć z różnych dziedzin życia">
            <a:extLst>
              <a:ext uri="{FF2B5EF4-FFF2-40B4-BE49-F238E27FC236}">
                <a16:creationId xmlns:a16="http://schemas.microsoft.com/office/drawing/2014/main" id="{C858448D-7799-43DC-B3CA-A6FC38F53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"/>
            <a:ext cx="12193084" cy="6857390"/>
          </a:xfrm>
          <a:prstGeom prst="rect">
            <a:avLst/>
          </a:prstGeom>
        </p:spPr>
      </p:pic>
      <p:pic>
        <p:nvPicPr>
          <p:cNvPr id="10" name="Obraz 9" descr="Belka z logotypami. Od lewej strony: 1) Ministerstwo Funduszy i Polityki Regionalnej; 2) PARP">
            <a:extLst>
              <a:ext uri="{FF2B5EF4-FFF2-40B4-BE49-F238E27FC236}">
                <a16:creationId xmlns:a16="http://schemas.microsoft.com/office/drawing/2014/main" id="{B9D1C1A7-39A1-4738-9510-18AC84A7C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7" y="210883"/>
            <a:ext cx="7705725" cy="1152525"/>
          </a:xfrm>
          <a:prstGeom prst="rect">
            <a:avLst/>
          </a:prstGeom>
        </p:spPr>
      </p:pic>
      <p:pic>
        <p:nvPicPr>
          <p:cNvPr id="11" name="Obraz 10" descr="Belka z logotypami. Od lewej strony: 1) Fundusze Europejskie; 2) Rzeczpospolita Polska; 3) Dofinansowane przez Unię Europejską">
            <a:extLst>
              <a:ext uri="{FF2B5EF4-FFF2-40B4-BE49-F238E27FC236}">
                <a16:creationId xmlns:a16="http://schemas.microsoft.com/office/drawing/2014/main" id="{8F82DD4B-E36F-411D-8B1C-C58F2D625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7" y="5674261"/>
            <a:ext cx="5648325" cy="86677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CB6D3395-9B1D-45B1-9095-1B10A5C1F96B}"/>
              </a:ext>
            </a:extLst>
          </p:cNvPr>
          <p:cNvSpPr/>
          <p:nvPr/>
        </p:nvSpPr>
        <p:spPr>
          <a:xfrm>
            <a:off x="627083" y="40088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Ignacy Święcicki</a:t>
            </a:r>
          </a:p>
          <a:p>
            <a:r>
              <a:rPr lang="pl-PL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ignacy.swiecicki@pie.net.pl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2181D5-58F6-4887-B913-92CCCED6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83" y="2167021"/>
            <a:ext cx="10515600" cy="1325563"/>
          </a:xfrm>
        </p:spPr>
        <p:txBody>
          <a:bodyPr>
            <a:noAutofit/>
          </a:bodyPr>
          <a:lstStyle/>
          <a:p>
            <a:pPr marL="0" indent="0"/>
            <a:br>
              <a:rPr lang="pl-PL" sz="3600" b="1" dirty="0">
                <a:solidFill>
                  <a:srgbClr val="C00000"/>
                </a:solidFill>
                <a:latin typeface="+mn-lt"/>
              </a:rPr>
            </a:br>
            <a:r>
              <a:rPr lang="pl-PL" sz="3600" dirty="0">
                <a:solidFill>
                  <a:srgbClr val="C00000"/>
                </a:solidFill>
              </a:rPr>
              <a:t>Dziękuję za uwagę!</a:t>
            </a:r>
            <a:br>
              <a:rPr lang="pl-PL" sz="3600" b="1" dirty="0">
                <a:solidFill>
                  <a:srgbClr val="C00000"/>
                </a:solidFill>
                <a:latin typeface="+mn-lt"/>
              </a:rPr>
            </a:br>
            <a:endParaRPr lang="pl-PL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17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02;p4" descr="Obraz kompasu">
            <a:extLst>
              <a:ext uri="{FF2B5EF4-FFF2-40B4-BE49-F238E27FC236}">
                <a16:creationId xmlns:a16="http://schemas.microsoft.com/office/drawing/2014/main" id="{85C5F010-49C0-1A24-46B8-44D7421AA2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33625" t="26488" r="39317" b="26488"/>
          <a:stretch/>
        </p:blipFill>
        <p:spPr>
          <a:xfrm>
            <a:off x="4794415" y="2631446"/>
            <a:ext cx="2603170" cy="260317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" name="Grupa 2" descr="Obraz kompasu wskazujący kierunki: północ - konkurencja międzynarodowa, wschód - potencjał wewnętrzny, południe - rywalizacja geopolityczna, zachód - covid 19">
            <a:extLst>
              <a:ext uri="{FF2B5EF4-FFF2-40B4-BE49-F238E27FC236}">
                <a16:creationId xmlns:a16="http://schemas.microsoft.com/office/drawing/2014/main" id="{BE8F0F9F-C2F0-D461-CF7A-4A0E3A25849F}"/>
              </a:ext>
            </a:extLst>
          </p:cNvPr>
          <p:cNvGrpSpPr>
            <a:grpSpLocks noChangeAspect="1"/>
          </p:cNvGrpSpPr>
          <p:nvPr/>
        </p:nvGrpSpPr>
        <p:grpSpPr>
          <a:xfrm>
            <a:off x="2520478" y="1844675"/>
            <a:ext cx="7151045" cy="4176713"/>
            <a:chOff x="2952694" y="1334561"/>
            <a:chExt cx="7711832" cy="4504252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8D08C6BA-3B41-A27E-6C01-99464DDD056B}"/>
                </a:ext>
              </a:extLst>
            </p:cNvPr>
            <p:cNvSpPr txBox="1"/>
            <p:nvPr/>
          </p:nvSpPr>
          <p:spPr>
            <a:xfrm>
              <a:off x="2952694" y="3402020"/>
              <a:ext cx="172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COVID-19</a:t>
              </a: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6F05AE9D-007D-8AA4-1D86-2255E3A3A7E7}"/>
                </a:ext>
              </a:extLst>
            </p:cNvPr>
            <p:cNvSpPr txBox="1"/>
            <p:nvPr/>
          </p:nvSpPr>
          <p:spPr>
            <a:xfrm>
              <a:off x="8970575" y="3307811"/>
              <a:ext cx="1693951" cy="697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POTENCJAŁ </a:t>
              </a:r>
            </a:p>
            <a:p>
              <a:pPr algn="ctr"/>
              <a:r>
                <a:rPr lang="pl-PL" sz="1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WEWNĘTRZNY</a:t>
              </a: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DCF51755-7BFB-F4E3-D485-03B7BEA71681}"/>
                </a:ext>
              </a:extLst>
            </p:cNvPr>
            <p:cNvSpPr txBox="1"/>
            <p:nvPr/>
          </p:nvSpPr>
          <p:spPr>
            <a:xfrm>
              <a:off x="5260445" y="5469481"/>
              <a:ext cx="3113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RYWALIZACJA GEOPOLITYCZNA</a:t>
              </a: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7EE2F903-89E3-018B-2181-F65AAE55E77A}"/>
                </a:ext>
              </a:extLst>
            </p:cNvPr>
            <p:cNvSpPr txBox="1"/>
            <p:nvPr/>
          </p:nvSpPr>
          <p:spPr>
            <a:xfrm>
              <a:off x="5034422" y="1334561"/>
              <a:ext cx="3565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8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KONKURENCJA MIĘDZYNARODOWA</a:t>
              </a: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8DC35CF-CB02-A108-3203-874CCE1A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Cyfrowy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 – </a:t>
            </a:r>
            <a:r>
              <a:rPr lang="en-US" dirty="0" err="1"/>
              <a:t>motywacje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3766699-AF2F-46F6-9888-12ED81771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604" y="4587532"/>
            <a:ext cx="4279763" cy="1870192"/>
          </a:xfrm>
          <a:prstGeom prst="rect">
            <a:avLst/>
          </a:prstGeom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C0ED1B92-866E-40B4-BC58-96D3CDCB7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56059"/>
              </p:ext>
            </p:extLst>
          </p:nvPr>
        </p:nvGraphicFramePr>
        <p:xfrm>
          <a:off x="2670672" y="4273628"/>
          <a:ext cx="868312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569">
                  <a:extLst>
                    <a:ext uri="{9D8B030D-6E8A-4147-A177-3AD203B41FA5}">
                      <a16:colId xmlns:a16="http://schemas.microsoft.com/office/drawing/2014/main" val="1038528049"/>
                    </a:ext>
                  </a:extLst>
                </a:gridCol>
                <a:gridCol w="4479402">
                  <a:extLst>
                    <a:ext uri="{9D8B030D-6E8A-4147-A177-3AD203B41FA5}">
                      <a16:colId xmlns:a16="http://schemas.microsoft.com/office/drawing/2014/main" val="428976320"/>
                    </a:ext>
                  </a:extLst>
                </a:gridCol>
                <a:gridCol w="1955157">
                  <a:extLst>
                    <a:ext uri="{9D8B030D-6E8A-4147-A177-3AD203B41FA5}">
                      <a16:colId xmlns:a16="http://schemas.microsoft.com/office/drawing/2014/main" val="2565205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err="1">
                          <a:latin typeface="+mj-lt"/>
                        </a:rPr>
                        <a:t>Now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latin typeface="+mj-lt"/>
                        </a:rPr>
                        <a:t>% of target </a:t>
                      </a:r>
                      <a:r>
                        <a:rPr lang="pl-PL" sz="1200" b="1" dirty="0" err="1">
                          <a:latin typeface="+mj-lt"/>
                        </a:rPr>
                        <a:t>achieved</a:t>
                      </a:r>
                      <a:r>
                        <a:rPr lang="pl-PL" sz="1200" b="1" dirty="0">
                          <a:latin typeface="+mj-lt"/>
                        </a:rPr>
                        <a:t> - Digital </a:t>
                      </a:r>
                      <a:r>
                        <a:rPr lang="pl-PL" sz="1200" b="1" dirty="0" err="1">
                          <a:latin typeface="+mj-lt"/>
                        </a:rPr>
                        <a:t>transformation</a:t>
                      </a:r>
                      <a:r>
                        <a:rPr lang="pl-PL" sz="1200" b="1" dirty="0">
                          <a:latin typeface="+mj-lt"/>
                        </a:rPr>
                        <a:t> of business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latin typeface="+mj-lt"/>
                        </a:rPr>
                        <a:t>2023 target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SMEs digital intensity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77%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 SMEs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4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 take-up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45%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 enterprises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33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data take-up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19%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 enterprises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2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 take-up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11%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 enterprises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39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Unicorns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50%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 (2 x 2022 baseline)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46686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9B53DC46-8D74-4E07-9E81-64173C02E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141" y="1609469"/>
            <a:ext cx="4285859" cy="2597493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06D096A-A599-45F0-BF16-C289C12A0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361633"/>
              </p:ext>
            </p:extLst>
          </p:nvPr>
        </p:nvGraphicFramePr>
        <p:xfrm>
          <a:off x="2783594" y="1286542"/>
          <a:ext cx="868312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569">
                  <a:extLst>
                    <a:ext uri="{9D8B030D-6E8A-4147-A177-3AD203B41FA5}">
                      <a16:colId xmlns:a16="http://schemas.microsoft.com/office/drawing/2014/main" val="1038528049"/>
                    </a:ext>
                  </a:extLst>
                </a:gridCol>
                <a:gridCol w="4479402">
                  <a:extLst>
                    <a:ext uri="{9D8B030D-6E8A-4147-A177-3AD203B41FA5}">
                      <a16:colId xmlns:a16="http://schemas.microsoft.com/office/drawing/2014/main" val="428976320"/>
                    </a:ext>
                  </a:extLst>
                </a:gridCol>
                <a:gridCol w="1955157">
                  <a:extLst>
                    <a:ext uri="{9D8B030D-6E8A-4147-A177-3AD203B41FA5}">
                      <a16:colId xmlns:a16="http://schemas.microsoft.com/office/drawing/2014/main" val="2565205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err="1"/>
                        <a:t>Now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% of target </a:t>
                      </a:r>
                      <a:r>
                        <a:rPr lang="pl-PL" sz="1200" b="1" dirty="0" err="1"/>
                        <a:t>achieved</a:t>
                      </a:r>
                      <a:r>
                        <a:rPr lang="pl-PL" sz="1200" b="1" dirty="0"/>
                        <a:t> - Digital </a:t>
                      </a:r>
                      <a:r>
                        <a:rPr lang="pl-PL" sz="1200" b="1" dirty="0" err="1"/>
                        <a:t>infrastructure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2023 target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Overall 5G coverage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81%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100% coverage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249834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5G coverage in 3.4–3.8 GHz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41%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100% coverage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357233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effectLst/>
                        </a:rPr>
                        <a:t>Fibre</a:t>
                      </a:r>
                      <a:r>
                        <a:rPr lang="en-US" sz="1200" u="none" strike="noStrike" dirty="0">
                          <a:effectLst/>
                        </a:rPr>
                        <a:t> to the Premises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56%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100% coverage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314272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Fixed Very High Capacity network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73%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100% coverage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62439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Semiconductors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20% of world production value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42094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Edge nodes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10000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419635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Quantum computing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 quantum computers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3489059615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92242" y="6094581"/>
            <a:ext cx="2190551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 dirty="0" err="1">
                <a:solidFill>
                  <a:srgbClr val="000000"/>
                </a:solidFill>
              </a:rPr>
              <a:t>Źródło</a:t>
            </a:r>
            <a:r>
              <a:rPr lang="en-US" sz="1050" dirty="0">
                <a:solidFill>
                  <a:srgbClr val="000000"/>
                </a:solidFill>
              </a:rPr>
              <a:t>: </a:t>
            </a:r>
            <a:r>
              <a:rPr lang="en-US" sz="1050" dirty="0" err="1">
                <a:solidFill>
                  <a:srgbClr val="000000"/>
                </a:solidFill>
              </a:rPr>
              <a:t>Komisja</a:t>
            </a:r>
            <a:r>
              <a:rPr lang="en-US" sz="1050" dirty="0">
                <a:solidFill>
                  <a:srgbClr val="000000"/>
                </a:solidFill>
              </a:rPr>
              <a:t> </a:t>
            </a:r>
            <a:r>
              <a:rPr lang="en-US" sz="1050" dirty="0" err="1">
                <a:solidFill>
                  <a:srgbClr val="000000"/>
                </a:solidFill>
              </a:rPr>
              <a:t>Europejska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" name="Google Shape;166;p13">
            <a:extLst>
              <a:ext uri="{FF2B5EF4-FFF2-40B4-BE49-F238E27FC236}">
                <a16:creationId xmlns:a16="http://schemas.microsoft.com/office/drawing/2014/main" id="{97736DA1-3573-4935-53AD-6782A22458BE}"/>
              </a:ext>
            </a:extLst>
          </p:cNvPr>
          <p:cNvSpPr txBox="1">
            <a:spLocks/>
          </p:cNvSpPr>
          <p:nvPr/>
        </p:nvSpPr>
        <p:spPr>
          <a:xfrm>
            <a:off x="838200" y="1844674"/>
            <a:ext cx="1762760" cy="417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spcFirstLastPara="1" wrap="square" lIns="108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rgbClr val="C00000"/>
                </a:solidFill>
              </a:rPr>
              <a:t>2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2000" b="1" dirty="0"/>
              <a:t>dla tylu </a:t>
            </a:r>
            <a:br>
              <a:rPr lang="pl-PL" sz="2000" b="1" dirty="0"/>
            </a:br>
            <a:r>
              <a:rPr lang="pl-PL" sz="2000" b="1" dirty="0"/>
              <a:t>wskaźników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2000" b="1" dirty="0"/>
              <a:t>osiągniemy </a:t>
            </a:r>
            <a:br>
              <a:rPr lang="pl-PL" sz="2000" b="1" dirty="0"/>
            </a:br>
            <a:r>
              <a:rPr lang="pl-PL" sz="2000" b="1" dirty="0"/>
              <a:t>cel bez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2000" b="1" dirty="0"/>
              <a:t>dodatkowych </a:t>
            </a:r>
            <a:br>
              <a:rPr lang="pl-PL" sz="2000" b="1" dirty="0"/>
            </a:br>
            <a:r>
              <a:rPr lang="pl-PL" sz="2000" b="1" dirty="0"/>
              <a:t>interwencji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Gdzie</a:t>
            </a:r>
            <a:r>
              <a:rPr lang="en-US" sz="4000" dirty="0"/>
              <a:t> </a:t>
            </a:r>
            <a:r>
              <a:rPr lang="en-US" sz="4000" dirty="0" err="1"/>
              <a:t>jesteśmy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81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3394499-F907-4009-A130-14D7ACC99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49" y="3821374"/>
            <a:ext cx="4112990" cy="1572896"/>
          </a:xfrm>
          <a:prstGeom prst="rect">
            <a:avLst/>
          </a:prstGeom>
        </p:spPr>
      </p:pic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B9ED6363-0895-4450-8CD9-3C1D7B4E9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10088"/>
              </p:ext>
            </p:extLst>
          </p:nvPr>
        </p:nvGraphicFramePr>
        <p:xfrm>
          <a:off x="2756922" y="3529908"/>
          <a:ext cx="868312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9227">
                  <a:extLst>
                    <a:ext uri="{9D8B030D-6E8A-4147-A177-3AD203B41FA5}">
                      <a16:colId xmlns:a16="http://schemas.microsoft.com/office/drawing/2014/main" val="1038528049"/>
                    </a:ext>
                  </a:extLst>
                </a:gridCol>
                <a:gridCol w="4298744">
                  <a:extLst>
                    <a:ext uri="{9D8B030D-6E8A-4147-A177-3AD203B41FA5}">
                      <a16:colId xmlns:a16="http://schemas.microsoft.com/office/drawing/2014/main" val="428976320"/>
                    </a:ext>
                  </a:extLst>
                </a:gridCol>
                <a:gridCol w="1955157">
                  <a:extLst>
                    <a:ext uri="{9D8B030D-6E8A-4147-A177-3AD203B41FA5}">
                      <a16:colId xmlns:a16="http://schemas.microsoft.com/office/drawing/2014/main" val="2565205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err="1"/>
                        <a:t>Now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% of target </a:t>
                      </a:r>
                      <a:r>
                        <a:rPr lang="pl-PL" sz="1200" b="1" dirty="0" err="1">
                          <a:solidFill>
                            <a:schemeClr val="tx1"/>
                          </a:solidFill>
                        </a:rPr>
                        <a:t>achieved</a:t>
                      </a:r>
                      <a:r>
                        <a:rPr lang="pl-PL" sz="1200" b="1" dirty="0">
                          <a:solidFill>
                            <a:schemeClr val="tx1"/>
                          </a:solidFill>
                        </a:rPr>
                        <a:t> - Digital public services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2023 target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Digital public services for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citizens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F2F2F2"/>
                          </a:solidFill>
                          <a:latin typeface="+mn-lt"/>
                        </a:rPr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Score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249834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Digital public services for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F2F2F2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Score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357233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Access to e-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records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F2F2F2"/>
                          </a:solidFill>
                          <a:latin typeface="+mn-lt"/>
                        </a:rPr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Score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314272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rgbClr val="F2F2F2"/>
                          </a:solidFill>
                          <a:latin typeface="+mn-lt"/>
                        </a:rPr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Score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62439980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DB3A13CA-4388-4690-A380-BCA74EF9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329" y="2171406"/>
            <a:ext cx="4285859" cy="810665"/>
          </a:xfrm>
          <a:prstGeom prst="rect">
            <a:avLst/>
          </a:prstGeom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ABED44BC-C98B-4498-A64D-FC431C7A2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12965"/>
              </p:ext>
            </p:extLst>
          </p:nvPr>
        </p:nvGraphicFramePr>
        <p:xfrm>
          <a:off x="2783594" y="1887043"/>
          <a:ext cx="868312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569">
                  <a:extLst>
                    <a:ext uri="{9D8B030D-6E8A-4147-A177-3AD203B41FA5}">
                      <a16:colId xmlns:a16="http://schemas.microsoft.com/office/drawing/2014/main" val="1038528049"/>
                    </a:ext>
                  </a:extLst>
                </a:gridCol>
                <a:gridCol w="4479402">
                  <a:extLst>
                    <a:ext uri="{9D8B030D-6E8A-4147-A177-3AD203B41FA5}">
                      <a16:colId xmlns:a16="http://schemas.microsoft.com/office/drawing/2014/main" val="428976320"/>
                    </a:ext>
                  </a:extLst>
                </a:gridCol>
                <a:gridCol w="1955157">
                  <a:extLst>
                    <a:ext uri="{9D8B030D-6E8A-4147-A177-3AD203B41FA5}">
                      <a16:colId xmlns:a16="http://schemas.microsoft.com/office/drawing/2014/main" val="2565205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err="1"/>
                        <a:t>Now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% of target </a:t>
                      </a:r>
                      <a:r>
                        <a:rPr lang="pl-PL" sz="1200" b="1" dirty="0" err="1"/>
                        <a:t>achieved</a:t>
                      </a:r>
                      <a:r>
                        <a:rPr lang="pl-PL" sz="1200" b="1" dirty="0"/>
                        <a:t> - Digital </a:t>
                      </a:r>
                      <a:r>
                        <a:rPr lang="pl-PL" sz="1200" b="1" dirty="0" err="1"/>
                        <a:t>skills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2023 target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  <a:latin typeface="+mn-lt"/>
                        </a:rPr>
                        <a:t>Basic </a:t>
                      </a:r>
                      <a:r>
                        <a:rPr lang="pl-PL" sz="1200" b="0" u="none" strike="noStrike" dirty="0" err="1">
                          <a:effectLst/>
                          <a:latin typeface="+mn-lt"/>
                        </a:rPr>
                        <a:t>digital</a:t>
                      </a:r>
                      <a:r>
                        <a:rPr lang="pl-PL" sz="12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200" b="0" u="none" strike="noStrike" dirty="0" err="1">
                          <a:effectLst/>
                          <a:latin typeface="+mn-lt"/>
                        </a:rPr>
                        <a:t>skills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none" strike="noStrike" dirty="0">
                          <a:effectLst/>
                          <a:latin typeface="+mn-lt"/>
                        </a:rPr>
                        <a:t>80% </a:t>
                      </a:r>
                      <a:r>
                        <a:rPr lang="pl-PL" sz="1200" b="0" u="none" strike="noStrike" dirty="0" err="1">
                          <a:effectLst/>
                          <a:latin typeface="+mn-lt"/>
                        </a:rPr>
                        <a:t>individuals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249834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  <a:latin typeface="+mn-lt"/>
                        </a:rPr>
                        <a:t>ICT </a:t>
                      </a:r>
                      <a:r>
                        <a:rPr lang="pl-PL" sz="1200" b="0" u="none" strike="noStrike" dirty="0" err="1">
                          <a:effectLst/>
                          <a:latin typeface="+mn-lt"/>
                        </a:rPr>
                        <a:t>specialists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 dirty="0">
                          <a:effectLst/>
                          <a:latin typeface="+mn-lt"/>
                        </a:rPr>
                        <a:t>20 milion </a:t>
                      </a:r>
                      <a:r>
                        <a:rPr lang="pl-PL" sz="1200" b="0" u="none" strike="noStrike" dirty="0" err="1">
                          <a:effectLst/>
                          <a:latin typeface="+mn-lt"/>
                        </a:rPr>
                        <a:t>employed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3572339938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51E7113E-BFB7-D223-A911-2104B12683F7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Źródło: Komisja Europejska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" name="Google Shape;166;p13">
            <a:extLst>
              <a:ext uri="{FF2B5EF4-FFF2-40B4-BE49-F238E27FC236}">
                <a16:creationId xmlns:a16="http://schemas.microsoft.com/office/drawing/2014/main" id="{19DBF98E-A311-DB03-6DC0-4DFEF3B9FBED}"/>
              </a:ext>
            </a:extLst>
          </p:cNvPr>
          <p:cNvSpPr txBox="1">
            <a:spLocks/>
          </p:cNvSpPr>
          <p:nvPr/>
        </p:nvSpPr>
        <p:spPr>
          <a:xfrm>
            <a:off x="838200" y="1844674"/>
            <a:ext cx="1762760" cy="417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spcFirstLastPara="1" wrap="square" lIns="108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rgbClr val="C00000"/>
                </a:solidFill>
              </a:rPr>
              <a:t>4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2000" b="1" dirty="0"/>
              <a:t>tyle wskaźników ma określony poziom dla całej UE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Gdzie</a:t>
            </a:r>
            <a:r>
              <a:rPr lang="en-US" sz="4000" dirty="0"/>
              <a:t> </a:t>
            </a:r>
            <a:r>
              <a:rPr lang="en-US" sz="4000" dirty="0" err="1"/>
              <a:t>jesteśmy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38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Trajektorie monitorowania postępów. &#10;Dwa wykresy: 1) lewy ukazuje różnicę między szacowaną wartością umiejętności cyfrowych w Unii Europejskiej na rok 2030, a celem cyfrowej dekady; 2) prawy ukazuje różnicę między szacowaną wartością zasięgu łączy FTTP w Unii Europejskiej na rok 2030, a celem cyfrowej dekady.">
            <a:extLst>
              <a:ext uri="{FF2B5EF4-FFF2-40B4-BE49-F238E27FC236}">
                <a16:creationId xmlns:a16="http://schemas.microsoft.com/office/drawing/2014/main" id="{6314D7B8-8918-4C19-A16C-28FCDFBFE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0" y="1367035"/>
            <a:ext cx="11120068" cy="484674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Trajektorie</a:t>
            </a:r>
            <a:r>
              <a:rPr lang="en-US" sz="4000" dirty="0"/>
              <a:t> - </a:t>
            </a:r>
            <a:r>
              <a:rPr lang="en-US" sz="4000" dirty="0" err="1"/>
              <a:t>monitorowanie</a:t>
            </a:r>
            <a:r>
              <a:rPr lang="en-US" sz="4000" dirty="0"/>
              <a:t> </a:t>
            </a:r>
            <a:r>
              <a:rPr lang="en-US" sz="4000" dirty="0" err="1"/>
              <a:t>postępów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058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Źródło: GUS, 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7" name="Google Shape;166;p13">
            <a:extLst>
              <a:ext uri="{FF2B5EF4-FFF2-40B4-BE49-F238E27FC236}">
                <a16:creationId xmlns:a16="http://schemas.microsoft.com/office/drawing/2014/main" id="{8D8FB61E-9A1A-B82F-CE65-0F8ADECA2EF2}"/>
              </a:ext>
            </a:extLst>
          </p:cNvPr>
          <p:cNvSpPr txBox="1">
            <a:spLocks/>
          </p:cNvSpPr>
          <p:nvPr/>
        </p:nvSpPr>
        <p:spPr>
          <a:xfrm>
            <a:off x="7398458" y="4324693"/>
            <a:ext cx="3953754" cy="10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rgbClr val="C00000"/>
                </a:solidFill>
              </a:rPr>
              <a:t>Zaawansowane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2000" b="1" dirty="0"/>
              <a:t>3 lub więcej z każdej grupy</a:t>
            </a:r>
          </a:p>
        </p:txBody>
      </p:sp>
      <p:sp>
        <p:nvSpPr>
          <p:cNvPr id="6" name="Google Shape;166;p13">
            <a:extLst>
              <a:ext uri="{FF2B5EF4-FFF2-40B4-BE49-F238E27FC236}">
                <a16:creationId xmlns:a16="http://schemas.microsoft.com/office/drawing/2014/main" id="{87291ABC-BDED-D395-C525-1BA7110FA244}"/>
              </a:ext>
            </a:extLst>
          </p:cNvPr>
          <p:cNvSpPr txBox="1">
            <a:spLocks/>
          </p:cNvSpPr>
          <p:nvPr/>
        </p:nvSpPr>
        <p:spPr>
          <a:xfrm>
            <a:off x="7398458" y="3084684"/>
            <a:ext cx="3953754" cy="10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rgbClr val="C00000"/>
                </a:solidFill>
              </a:rPr>
              <a:t>Podstawowe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2000" b="1" dirty="0"/>
              <a:t>mniej niż 3 z 6 czynności</a:t>
            </a:r>
          </a:p>
        </p:txBody>
      </p:sp>
      <p:sp>
        <p:nvSpPr>
          <p:cNvPr id="5" name="Google Shape;166;p13">
            <a:extLst>
              <a:ext uri="{FF2B5EF4-FFF2-40B4-BE49-F238E27FC236}">
                <a16:creationId xmlns:a16="http://schemas.microsoft.com/office/drawing/2014/main" id="{4AD94A35-56F6-ED47-883C-EFA549D75C25}"/>
              </a:ext>
            </a:extLst>
          </p:cNvPr>
          <p:cNvSpPr txBox="1">
            <a:spLocks/>
          </p:cNvSpPr>
          <p:nvPr/>
        </p:nvSpPr>
        <p:spPr>
          <a:xfrm>
            <a:off x="7398458" y="1844675"/>
            <a:ext cx="3953754" cy="100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10800000" algn="r" rotWithShape="0">
              <a:schemeClr val="accent1"/>
            </a:outerShdw>
          </a:effectLst>
        </p:spPr>
        <p:txBody>
          <a:bodyPr spcFirstLastPara="1" wrap="square" lIns="108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2000" b="1" dirty="0"/>
              <a:t>Pytamy o czynności!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l-PL" sz="2000" b="1" dirty="0"/>
              <a:t>To ma nam przybliżyć umiejętności.</a:t>
            </a:r>
          </a:p>
        </p:txBody>
      </p:sp>
      <p:pic>
        <p:nvPicPr>
          <p:cNvPr id="4" name="Obraz 3" descr="Zdjęcie pytania z ankiety: Do jakich czynności wykorzystywał(a) Pan/Pani Internet w celach prywatnych w ciągu ostatnich 3 miesięcy?">
            <a:extLst>
              <a:ext uri="{FF2B5EF4-FFF2-40B4-BE49-F238E27FC236}">
                <a16:creationId xmlns:a16="http://schemas.microsoft.com/office/drawing/2014/main" id="{32638FCC-9ECB-B3BA-BD02-8926F5C7E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2"/>
          <a:stretch/>
        </p:blipFill>
        <p:spPr>
          <a:xfrm>
            <a:off x="839788" y="1852295"/>
            <a:ext cx="6162992" cy="25461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Umiejętności</a:t>
            </a:r>
            <a:r>
              <a:rPr lang="en-US" sz="4000" dirty="0"/>
              <a:t> </a:t>
            </a:r>
            <a:r>
              <a:rPr lang="en-US" sz="4000" dirty="0" err="1"/>
              <a:t>cyfrowe</a:t>
            </a:r>
            <a:r>
              <a:rPr lang="en-US" sz="4000" dirty="0"/>
              <a:t> – co </a:t>
            </a:r>
            <a:r>
              <a:rPr lang="en-US" sz="4000" dirty="0" err="1"/>
              <a:t>badamy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88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DEC2A8D-654E-BDDE-7316-041FB7D4D1A1}"/>
              </a:ext>
            </a:extLst>
          </p:cNvPr>
          <p:cNvSpPr/>
          <p:nvPr/>
        </p:nvSpPr>
        <p:spPr>
          <a:xfrm>
            <a:off x="838200" y="6031548"/>
            <a:ext cx="8041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Źródło: Główny Urząd Statystyczny</a:t>
            </a:r>
            <a:endParaRPr lang="en-US" sz="1050" dirty="0">
              <a:solidFill>
                <a:srgbClr val="000000"/>
              </a:solidFill>
            </a:endParaRPr>
          </a:p>
        </p:txBody>
      </p:sp>
      <p:graphicFrame>
        <p:nvGraphicFramePr>
          <p:cNvPr id="8" name="Wykres 7" descr="Wykres ukazujący % ogółu przedsiębiorstw kupujących usługi w chmurze. Porównanie lat 2021 i 2023. Ogółem w 2021 było to 28,7%, w 2023 55,7%. Przyrost o 27,4 p.proc. Usługa e-mail w 2021 roku to 22,6%, w 2030 roku to 37,8%. Oprogramowanie biurowe w 2021 roku to 18,3%, natomiast w 2023 roku to 27,3%.">
            <a:extLst>
              <a:ext uri="{FF2B5EF4-FFF2-40B4-BE49-F238E27FC236}">
                <a16:creationId xmlns:a16="http://schemas.microsoft.com/office/drawing/2014/main" id="{037ABB39-0F8B-BEBC-C305-5297150EE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638473"/>
              </p:ext>
            </p:extLst>
          </p:nvPr>
        </p:nvGraphicFramePr>
        <p:xfrm>
          <a:off x="838200" y="1852295"/>
          <a:ext cx="10514012" cy="416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C57D7F02-857C-651A-17D4-36358EE12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6013" y="2390799"/>
            <a:ext cx="3565503" cy="318924"/>
            <a:chOff x="6697980" y="2947059"/>
            <a:chExt cx="3832860" cy="318924"/>
          </a:xfrm>
        </p:grpSpPr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6E5DAF2-516E-7535-E37A-414505247916}"/>
                </a:ext>
              </a:extLst>
            </p:cNvPr>
            <p:cNvCxnSpPr>
              <a:cxnSpLocks/>
            </p:cNvCxnSpPr>
            <p:nvPr/>
          </p:nvCxnSpPr>
          <p:spPr>
            <a:xfrm>
              <a:off x="6697980" y="2955679"/>
              <a:ext cx="0" cy="2773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CD39D593-A016-0534-FE06-3696448F615C}"/>
                </a:ext>
              </a:extLst>
            </p:cNvPr>
            <p:cNvCxnSpPr>
              <a:cxnSpLocks/>
            </p:cNvCxnSpPr>
            <p:nvPr/>
          </p:nvCxnSpPr>
          <p:spPr>
            <a:xfrm>
              <a:off x="10530840" y="2955679"/>
              <a:ext cx="0" cy="2773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8">
              <a:extLst>
                <a:ext uri="{FF2B5EF4-FFF2-40B4-BE49-F238E27FC236}">
                  <a16:creationId xmlns:a16="http://schemas.microsoft.com/office/drawing/2014/main" id="{ADFA97B9-EC30-B70E-AC6E-76632591F18D}"/>
                </a:ext>
              </a:extLst>
            </p:cNvPr>
            <p:cNvCxnSpPr>
              <a:cxnSpLocks/>
            </p:cNvCxnSpPr>
            <p:nvPr/>
          </p:nvCxnSpPr>
          <p:spPr>
            <a:xfrm>
              <a:off x="6697980" y="3094361"/>
              <a:ext cx="3832860" cy="0"/>
            </a:xfrm>
            <a:prstGeom prst="straightConnector1">
              <a:avLst/>
            </a:prstGeom>
            <a:ln w="28575">
              <a:solidFill>
                <a:schemeClr val="bg2"/>
              </a:solidFill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56A4FEF8-4715-948B-40E3-00323244B20C}"/>
                </a:ext>
              </a:extLst>
            </p:cNvPr>
            <p:cNvSpPr txBox="1"/>
            <p:nvPr/>
          </p:nvSpPr>
          <p:spPr>
            <a:xfrm>
              <a:off x="8139214" y="2947059"/>
              <a:ext cx="1278879" cy="3189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6000" rIns="36000" bIns="36000" rtlCol="0">
              <a:spAutoFit/>
            </a:bodyPr>
            <a:lstStyle>
              <a:defPPr>
                <a:defRPr lang="pl-PL"/>
              </a:defPPr>
              <a:lvl1pPr>
                <a:defRPr sz="1600">
                  <a:solidFill>
                    <a:schemeClr val="bg1"/>
                  </a:solidFill>
                </a:defRPr>
              </a:lvl1pPr>
            </a:lstStyle>
            <a:p>
              <a:r>
                <a:rPr lang="pl-PL" dirty="0"/>
                <a:t>+27,4 p</a:t>
              </a:r>
              <a:r>
                <a:rPr lang="pl-PL"/>
                <a:t>. proc</a:t>
              </a:r>
              <a:endParaRPr lang="en-US" dirty="0"/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9E543A6-3F5A-E267-5B8F-97634B3AAB24}"/>
              </a:ext>
            </a:extLst>
          </p:cNvPr>
          <p:cNvSpPr txBox="1"/>
          <p:nvPr/>
        </p:nvSpPr>
        <p:spPr>
          <a:xfrm>
            <a:off x="839788" y="1852295"/>
            <a:ext cx="105140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b="1" dirty="0"/>
              <a:t>Przedsiębiorstwa kupujące usługi w chmurze (w % ogółu przedsiębiorstw)</a:t>
            </a:r>
            <a:endParaRPr lang="en-US" sz="1400" b="1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72CB8-DD26-3AA8-6E68-C9D65502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Jak badamy? Chmura w przedsiębiorstwach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9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10393</TotalTime>
  <Words>1264</Words>
  <Application>Microsoft Office PowerPoint</Application>
  <PresentationFormat>Panoramiczny</PresentationFormat>
  <Paragraphs>313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Work Sans</vt:lpstr>
      <vt:lpstr>Motyw pakietu Office</vt:lpstr>
      <vt:lpstr>Warsztat: Cyfryzacja</vt:lpstr>
      <vt:lpstr>I. Cele i strategia UE w  obszarze cyfrowym</vt:lpstr>
      <vt:lpstr>Cyfrowy kompas - cztery kierunki zmian</vt:lpstr>
      <vt:lpstr>Cyfrowy kompas – motywacje</vt:lpstr>
      <vt:lpstr>Gdzie jesteśmy?</vt:lpstr>
      <vt:lpstr>Gdzie jesteśmy?</vt:lpstr>
      <vt:lpstr>Trajektorie - monitorowanie postępów</vt:lpstr>
      <vt:lpstr>Umiejętności cyfrowe – co badamy?</vt:lpstr>
      <vt:lpstr>Jak badamy? Chmura w przedsiębiorstwach</vt:lpstr>
      <vt:lpstr>II. Poziom krajowy</vt:lpstr>
      <vt:lpstr>Na co otrzymujemy środki?</vt:lpstr>
      <vt:lpstr>Programy operacyjne</vt:lpstr>
      <vt:lpstr>Krajowy plan działań - zawartość</vt:lpstr>
      <vt:lpstr>Plan działań – największe wyzwania</vt:lpstr>
      <vt:lpstr>Plan działań – największe wyzwania</vt:lpstr>
      <vt:lpstr>Na pocieszenie</vt:lpstr>
      <vt:lpstr>III. Wyzwania – czego brakuje?</vt:lpstr>
      <vt:lpstr>Jak dobierać priorytety?</vt:lpstr>
      <vt:lpstr>Jak dobierać priorytety?</vt:lpstr>
      <vt:lpstr>Umiejętności cyfrowe – czy je badamy?</vt:lpstr>
      <vt:lpstr>Wyzwania  Odmienna struktura gospodarki</vt:lpstr>
      <vt:lpstr>Aktualne programy wymagają aktualizacji</vt:lpstr>
      <vt:lpstr>PRKC  Problemy z diagnozą</vt:lpstr>
      <vt:lpstr>Utrata kompetencji w czasie?</vt:lpstr>
      <vt:lpstr>IV. Trendy i wyzwania na przyszłość</vt:lpstr>
      <vt:lpstr>Zmiany przyspieszają</vt:lpstr>
      <vt:lpstr>Zmiany przyspieszają</vt:lpstr>
      <vt:lpstr>Zmiana organizacji pracy dotknie pracowników</vt:lpstr>
      <vt:lpstr>Kompetencje miękkie zamiast STEM?</vt:lpstr>
      <vt:lpstr>Ruch w sieci rośnie</vt:lpstr>
      <vt:lpstr> Dziękuję za uwagę!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Stępień Marlena</dc:creator>
  <cp:lastModifiedBy>Jędrzejowski Andrzej</cp:lastModifiedBy>
  <cp:revision>87</cp:revision>
  <dcterms:created xsi:type="dcterms:W3CDTF">2023-11-24T10:34:47Z</dcterms:created>
  <dcterms:modified xsi:type="dcterms:W3CDTF">2024-01-29T10:13:49Z</dcterms:modified>
</cp:coreProperties>
</file>