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1"/>
  </p:notesMasterIdLst>
  <p:sldIdLst>
    <p:sldId id="256" r:id="rId2"/>
    <p:sldId id="430" r:id="rId3"/>
    <p:sldId id="439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1" r:id="rId13"/>
    <p:sldId id="405" r:id="rId14"/>
    <p:sldId id="441" r:id="rId15"/>
    <p:sldId id="419" r:id="rId16"/>
    <p:sldId id="415" r:id="rId17"/>
    <p:sldId id="420" r:id="rId18"/>
    <p:sldId id="421" r:id="rId19"/>
    <p:sldId id="433" r:id="rId20"/>
    <p:sldId id="432" r:id="rId21"/>
    <p:sldId id="409" r:id="rId22"/>
    <p:sldId id="414" r:id="rId23"/>
    <p:sldId id="416" r:id="rId24"/>
    <p:sldId id="417" r:id="rId25"/>
    <p:sldId id="412" r:id="rId26"/>
    <p:sldId id="434" r:id="rId27"/>
    <p:sldId id="436" r:id="rId28"/>
    <p:sldId id="438" r:id="rId29"/>
    <p:sldId id="440" r:id="rId30"/>
  </p:sldIdLst>
  <p:sldSz cx="12192000" cy="6858000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zycka Marta" initials="MM" lastIdx="10" clrIdx="0">
    <p:extLst>
      <p:ext uri="{19B8F6BF-5375-455C-9EA6-DF929625EA0E}">
        <p15:presenceInfo xmlns:p15="http://schemas.microsoft.com/office/powerpoint/2012/main" userId="S::Marta.Marszycka@mfipr.gov.pl::722ad412-c0b8-4d4a-ad56-818a2dcd1e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9900"/>
    <a:srgbClr val="FFFFCC"/>
    <a:srgbClr val="66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73" autoAdjust="0"/>
  </p:normalViewPr>
  <p:slideViewPr>
    <p:cSldViewPr snapToGrid="0">
      <p:cViewPr varScale="1">
        <p:scale>
          <a:sx n="58" d="100"/>
          <a:sy n="58" d="100"/>
        </p:scale>
        <p:origin x="24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5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nk.paguni.local\public\b_prace_doradcze\MFiPR%20INFRASTRUKTURA%20Spo&#322;eczna%202022\3%20Dane%20od%20Zamawiajacego\dane%2031x2022\umowy_all_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nk\public\b_prace_doradcze\MFiPR%20INFRASTRUKTURA%20Spo&#322;eczna%202022\5a%20CAWI%20beneficjenci\CAWI%20wyniki\Infra_tables%20rysunki%20Kultura%20Turystyka%20Edukac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nk\public\b_prace_doradcze\MFiPR%20INFRASTRUKTURA%20Spo&#322;eczna%202022\1c%20Raport%20ko&#324;cowy\x%20grafiki\za&#322;&#261;cznik%20graficzn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nk\public\b_prace_doradcze\MFiPR%20INFRASTRUKTURA%20Spo&#322;eczna%202022\5b%20CATI%20z%20mieszkancami\2023.02.13\Mieszkancy_Tabele_rysunki_2023.02.13%20j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pl-PL" sz="1600" b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Wartość i liczba projektów </a:t>
            </a:r>
            <a:r>
              <a:rPr lang="pl-PL" sz="1800" b="1" i="0" baseline="0" dirty="0">
                <a:effectLst/>
              </a:rPr>
              <a:t>(struktura %)</a:t>
            </a:r>
            <a:endParaRPr lang="pl-PL" sz="16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b="1">
                <a:solidFill>
                  <a:srgbClr val="0000FF"/>
                </a:solidFill>
              </a:defRPr>
            </a:pPr>
            <a:r>
              <a:rPr lang="pl-PL" sz="1600" b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wg programu / grupy programów</a:t>
            </a:r>
          </a:p>
        </c:rich>
      </c:tx>
      <c:layout>
        <c:manualLayout>
          <c:xMode val="edge"/>
          <c:yMode val="edge"/>
          <c:x val="0.23746433502444847"/>
          <c:y val="6.72794927867907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pl-PL" sz="16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481981686815232"/>
          <c:y val="0.22928957093695435"/>
          <c:w val="0.83140323642199332"/>
          <c:h val="0.53753189153910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zestawienia!$B$24</c:f>
              <c:strCache>
                <c:ptCount val="1"/>
                <c:pt idx="0">
                  <c:v>EWT (PLSK, PLSN, STHB)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93021254518384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E-440A-BC45-410D1D332876}"/>
                </c:ext>
              </c:extLst>
            </c:dLbl>
            <c:dLbl>
              <c:idx val="1"/>
              <c:layout>
                <c:manualLayout>
                  <c:x val="4.3230812199735007E-3"/>
                  <c:y val="-0.105143426949005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E-440A-BC45-410D1D332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zestawienia!$J$23:$K$23</c:f>
              <c:strCache>
                <c:ptCount val="2"/>
                <c:pt idx="0">
                  <c:v>Liczba</c:v>
                </c:pt>
                <c:pt idx="1">
                  <c:v>Wartość</c:v>
                </c:pt>
              </c:strCache>
            </c:strRef>
          </c:cat>
          <c:val>
            <c:numRef>
              <c:f>zestawienia!$J$24:$K$24</c:f>
              <c:numCache>
                <c:formatCode>0.0%</c:formatCode>
                <c:ptCount val="2"/>
                <c:pt idx="0">
                  <c:v>1.007658202337767E-2</c:v>
                </c:pt>
                <c:pt idx="1">
                  <c:v>9.181858134786041E-3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4E-440A-BC45-410D1D332876}"/>
            </c:ext>
          </c:extLst>
        </c:ser>
        <c:ser>
          <c:idx val="1"/>
          <c:order val="1"/>
          <c:tx>
            <c:strRef>
              <c:f>zestawienia!$B$25</c:f>
              <c:strCache>
                <c:ptCount val="1"/>
                <c:pt idx="0">
                  <c:v>POIiŚ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92324879894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E-440A-BC45-410D1D332876}"/>
                </c:ext>
              </c:extLst>
            </c:dLbl>
            <c:dLbl>
              <c:idx val="1"/>
              <c:layout>
                <c:manualLayout>
                  <c:x val="2.37769467098543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E-440A-BC45-410D1D332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zestawienia!$J$23:$K$23</c:f>
              <c:strCache>
                <c:ptCount val="2"/>
                <c:pt idx="0">
                  <c:v>Liczba</c:v>
                </c:pt>
                <c:pt idx="1">
                  <c:v>Wartość</c:v>
                </c:pt>
              </c:strCache>
            </c:strRef>
          </c:cat>
          <c:val>
            <c:numRef>
              <c:f>zestawienia!$J$25:$K$25</c:f>
              <c:numCache>
                <c:formatCode>0.0%</c:formatCode>
                <c:ptCount val="2"/>
                <c:pt idx="0">
                  <c:v>7.7186618299072959E-2</c:v>
                </c:pt>
                <c:pt idx="1">
                  <c:v>0.17814341590338409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4E-440A-BC45-410D1D332876}"/>
            </c:ext>
          </c:extLst>
        </c:ser>
        <c:ser>
          <c:idx val="2"/>
          <c:order val="2"/>
          <c:tx>
            <c:strRef>
              <c:f>zestawienia!$B$26</c:f>
              <c:strCache>
                <c:ptCount val="1"/>
                <c:pt idx="0">
                  <c:v>RPO (16)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zestawienia!$J$23:$K$23</c:f>
              <c:strCache>
                <c:ptCount val="2"/>
                <c:pt idx="0">
                  <c:v>Liczba</c:v>
                </c:pt>
                <c:pt idx="1">
                  <c:v>Wartość</c:v>
                </c:pt>
              </c:strCache>
            </c:strRef>
          </c:cat>
          <c:val>
            <c:numRef>
              <c:f>zestawienia!$J$26:$K$26</c:f>
              <c:numCache>
                <c:formatCode>0.0%</c:formatCode>
                <c:ptCount val="2"/>
                <c:pt idx="0">
                  <c:v>0.91273679967754939</c:v>
                </c:pt>
                <c:pt idx="1">
                  <c:v>0.81267472596182977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4E-440A-BC45-410D1D3328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9534128"/>
        <c:axId val="339533800"/>
      </c:barChart>
      <c:catAx>
        <c:axId val="33953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533800"/>
        <c:crosses val="autoZero"/>
        <c:auto val="1"/>
        <c:lblAlgn val="ctr"/>
        <c:lblOffset val="100"/>
        <c:tickMarkSkip val="3"/>
        <c:noMultiLvlLbl val="0"/>
      </c:catAx>
      <c:valAx>
        <c:axId val="339533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95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4.8506944444444443E-2"/>
          <c:w val="0.93888888888888888"/>
          <c:h val="0.44748958333333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dostępność!$A$107</c:f>
              <c:strCache>
                <c:ptCount val="1"/>
                <c:pt idx="0">
                  <c:v>Zapewniliśmy dostępność oferty dla osób z niepełnosprawnościami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12700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92-4D86-8A43-96B6EC164925}"/>
                </c:ext>
              </c:extLst>
            </c:dLbl>
            <c:dLbl>
              <c:idx val="1"/>
              <c:layout>
                <c:manualLayout>
                  <c:x val="0"/>
                  <c:y val="-1.763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92-4D86-8A43-96B6EC164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dostępność!$C$106:$G$106</c:f>
              <c:strCache>
                <c:ptCount val="5"/>
                <c:pt idx="0">
                  <c:v>kultura</c:v>
                </c:pt>
                <c:pt idx="1">
                  <c:v>turystyka, sport, rekreacja</c:v>
                </c:pt>
                <c:pt idx="2">
                  <c:v>edukacja</c:v>
                </c:pt>
                <c:pt idx="3">
                  <c:v>ochrona zdrowia</c:v>
                </c:pt>
                <c:pt idx="4">
                  <c:v>pomoc i integracja społeczna</c:v>
                </c:pt>
              </c:strCache>
              <c:extLst/>
            </c:strRef>
          </c:cat>
          <c:val>
            <c:numRef>
              <c:f>dostępność!$C$107:$G$107</c:f>
              <c:numCache>
                <c:formatCode>0%</c:formatCode>
                <c:ptCount val="5"/>
                <c:pt idx="0">
                  <c:v>0.81579999999999997</c:v>
                </c:pt>
                <c:pt idx="1">
                  <c:v>0.74170000000000003</c:v>
                </c:pt>
                <c:pt idx="2">
                  <c:v>0.68169999999999997</c:v>
                </c:pt>
                <c:pt idx="3">
                  <c:v>0.48330000000000001</c:v>
                </c:pt>
                <c:pt idx="4">
                  <c:v>0.77010000000000001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C92-4D86-8A43-96B6EC164925}"/>
            </c:ext>
          </c:extLst>
        </c:ser>
        <c:ser>
          <c:idx val="1"/>
          <c:order val="1"/>
          <c:tx>
            <c:strRef>
              <c:f>dostępność!$A$108</c:f>
              <c:strCache>
                <c:ptCount val="1"/>
                <c:pt idx="0">
                  <c:v>Poprawiła się dostępność przestrzeni miasta/gminy dla osób z niepełnosprawnościami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92-4D86-8A43-96B6EC164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dostępność!$C$106:$G$106</c:f>
              <c:strCache>
                <c:ptCount val="5"/>
                <c:pt idx="0">
                  <c:v>kultura</c:v>
                </c:pt>
                <c:pt idx="1">
                  <c:v>turystyka, sport, rekreacja</c:v>
                </c:pt>
                <c:pt idx="2">
                  <c:v>edukacja</c:v>
                </c:pt>
                <c:pt idx="3">
                  <c:v>ochrona zdrowia</c:v>
                </c:pt>
                <c:pt idx="4">
                  <c:v>pomoc i integracja społeczna</c:v>
                </c:pt>
              </c:strCache>
              <c:extLst/>
            </c:strRef>
          </c:cat>
          <c:val>
            <c:numRef>
              <c:f>dostępność!$C$108:$G$108</c:f>
              <c:numCache>
                <c:formatCode>0%</c:formatCode>
                <c:ptCount val="5"/>
                <c:pt idx="0">
                  <c:v>0.64459999999999995</c:v>
                </c:pt>
                <c:pt idx="1">
                  <c:v>0.67579999999999996</c:v>
                </c:pt>
                <c:pt idx="2">
                  <c:v>0.35520000000000002</c:v>
                </c:pt>
                <c:pt idx="3">
                  <c:v>0.16320000000000001</c:v>
                </c:pt>
                <c:pt idx="4">
                  <c:v>0.50990000000000002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C92-4D86-8A43-96B6EC164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50655"/>
        <c:axId val="92543583"/>
      </c:barChart>
      <c:catAx>
        <c:axId val="925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543583"/>
        <c:crosses val="autoZero"/>
        <c:auto val="1"/>
        <c:lblAlgn val="ctr"/>
        <c:lblOffset val="100"/>
        <c:noMultiLvlLbl val="0"/>
      </c:catAx>
      <c:valAx>
        <c:axId val="925435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25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898950131233592E-2"/>
          <c:y val="0.73045416666666663"/>
          <c:w val="0.90097987751531061"/>
          <c:h val="0.2430875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wykresy!$A$383</c:f>
              <c:strCache>
                <c:ptCount val="1"/>
                <c:pt idx="0">
                  <c:v>TAK i (między innymi) projekt się do tego przyczynił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0E-4C45-BE2A-09046E7160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wykresy!$B$382:$H$382</c:f>
              <c:strCache>
                <c:ptCount val="7"/>
                <c:pt idx="0">
                  <c:v>Poprawiliśmy warunki korzystania z naszych usług</c:v>
                </c:pt>
                <c:pt idx="1">
                  <c:v>Poszerzyliśmy swoją ofertę</c:v>
                </c:pt>
                <c:pt idx="2">
                  <c:v>Zapewniliśmy dostępność oferty dla osób z niepełnosprawnościami</c:v>
                </c:pt>
                <c:pt idx="3">
                  <c:v>Nasza instytucja lub oferta jest bardziej rozpoznawalna wśród mieszkańców</c:v>
                </c:pt>
                <c:pt idx="4">
                  <c:v>Zatrudniliśmy nowych pracowników</c:v>
                </c:pt>
                <c:pt idx="5">
                  <c:v>Wzrosły dochody naszej placówki</c:v>
                </c:pt>
                <c:pt idx="6">
                  <c:v>Przedsiębiorstwa wykonujące dla nas zamówienia, poszerzyły swoją ofertę o nowe produkty lub usługi</c:v>
                </c:pt>
              </c:strCache>
            </c:strRef>
          </c:cat>
          <c:val>
            <c:numRef>
              <c:f>wykresy!$B$383:$H$383</c:f>
              <c:numCache>
                <c:formatCode>0%</c:formatCode>
                <c:ptCount val="7"/>
                <c:pt idx="0">
                  <c:v>0.86019999999999996</c:v>
                </c:pt>
                <c:pt idx="1">
                  <c:v>0.74450000000000005</c:v>
                </c:pt>
                <c:pt idx="2">
                  <c:v>0.69650000000000001</c:v>
                </c:pt>
                <c:pt idx="3">
                  <c:v>0.63600000000000001</c:v>
                </c:pt>
                <c:pt idx="4">
                  <c:v>0.44359999999999999</c:v>
                </c:pt>
                <c:pt idx="5">
                  <c:v>0.13389999999999999</c:v>
                </c:pt>
                <c:pt idx="6">
                  <c:v>7.4399999999999994E-2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E-4C45-BE2A-09046E7160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637697408"/>
        <c:axId val="1637689504"/>
      </c:barChart>
      <c:catAx>
        <c:axId val="1637697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7689504"/>
        <c:crosses val="autoZero"/>
        <c:auto val="1"/>
        <c:lblAlgn val="ctr"/>
        <c:lblOffset val="100"/>
        <c:noMultiLvlLbl val="0"/>
      </c:catAx>
      <c:valAx>
        <c:axId val="1637689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376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dostępność!$A$47</c:f>
              <c:strCache>
                <c:ptCount val="1"/>
                <c:pt idx="0">
                  <c:v>Tak - zaszły zmiany i przyczyniły się do nich inwestycje zrealizowane z funduszy unijnych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dostępność!$C$46:$J$46</c:f>
              <c:strCache>
                <c:ptCount val="8"/>
                <c:pt idx="0">
                  <c:v>Ośrodki zdrowia, przychodnie lub szpitale są dostępne dla osób z niepełnosprawnościami</c:v>
                </c:pt>
                <c:pt idx="1">
                  <c:v>Poprawiła się dostępność instytucji kultury</c:v>
                </c:pt>
                <c:pt idx="2">
                  <c:v>Poprawiła się dostępność obiektów turystycznych i rekreacyjnych</c:v>
                </c:pt>
                <c:pt idx="3">
                  <c:v>Poprawiła się dostępność przedszkoli</c:v>
                </c:pt>
                <c:pt idx="4">
                  <c:v>Poprawiła się dostępność szkół</c:v>
                </c:pt>
                <c:pt idx="5">
                  <c:v>Poprawiła się dostępność uczelni</c:v>
                </c:pt>
                <c:pt idx="6">
                  <c:v>Poprawiła się dostępność placówek kształcenia dorosłych</c:v>
                </c:pt>
                <c:pt idx="7">
                  <c:v>Poprawiła się dostępność żłobków</c:v>
                </c:pt>
              </c:strCache>
              <c:extLst/>
            </c:strRef>
          </c:cat>
          <c:val>
            <c:numRef>
              <c:f>dostępność!$C$47:$J$47</c:f>
              <c:numCache>
                <c:formatCode>0%</c:formatCode>
                <c:ptCount val="8"/>
                <c:pt idx="0">
                  <c:v>0.50060000000000004</c:v>
                </c:pt>
                <c:pt idx="1">
                  <c:v>0.43759999999999999</c:v>
                </c:pt>
                <c:pt idx="2">
                  <c:v>0.37069999999999997</c:v>
                </c:pt>
                <c:pt idx="3">
                  <c:v>0.30420000000000003</c:v>
                </c:pt>
                <c:pt idx="4">
                  <c:v>0.33339999999999997</c:v>
                </c:pt>
                <c:pt idx="5">
                  <c:v>0.39369999999999999</c:v>
                </c:pt>
                <c:pt idx="6">
                  <c:v>0.1865</c:v>
                </c:pt>
                <c:pt idx="7">
                  <c:v>0.1865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F12-4E75-9352-BDF75F871A64}"/>
            </c:ext>
          </c:extLst>
        </c:ser>
        <c:ser>
          <c:idx val="1"/>
          <c:order val="1"/>
          <c:tx>
            <c:strRef>
              <c:f>dostępność!$A$48</c:f>
              <c:strCache>
                <c:ptCount val="1"/>
                <c:pt idx="0">
                  <c:v>Tak - zaszły zmiany, ale nie miały na to wpływu inwestycje zrealizowane z funduszy unijnych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54431629350525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2-4E75-9352-BDF75F871A64}"/>
                </c:ext>
              </c:extLst>
            </c:dLbl>
            <c:dLbl>
              <c:idx val="6"/>
              <c:layout>
                <c:manualLayout>
                  <c:x val="4.9082372201290289E-3"/>
                  <c:y val="5.032353675401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2-4E75-9352-BDF75F871A64}"/>
                </c:ext>
              </c:extLst>
            </c:dLbl>
            <c:dLbl>
              <c:idx val="7"/>
              <c:layout>
                <c:manualLayout>
                  <c:x val="4.90823722012902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12-4E75-9352-BDF75F871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dostępność!$C$46:$J$46</c:f>
              <c:strCache>
                <c:ptCount val="8"/>
                <c:pt idx="0">
                  <c:v>Ośrodki zdrowia, przychodnie lub szpitale są dostępne dla osób z niepełnosprawnościami</c:v>
                </c:pt>
                <c:pt idx="1">
                  <c:v>Poprawiła się dostępność instytucji kultury</c:v>
                </c:pt>
                <c:pt idx="2">
                  <c:v>Poprawiła się dostępność obiektów turystycznych i rekreacyjnych</c:v>
                </c:pt>
                <c:pt idx="3">
                  <c:v>Poprawiła się dostępność przedszkoli</c:v>
                </c:pt>
                <c:pt idx="4">
                  <c:v>Poprawiła się dostępność szkół</c:v>
                </c:pt>
                <c:pt idx="5">
                  <c:v>Poprawiła się dostępność uczelni</c:v>
                </c:pt>
                <c:pt idx="6">
                  <c:v>Poprawiła się dostępność placówek kształcenia dorosłych</c:v>
                </c:pt>
                <c:pt idx="7">
                  <c:v>Poprawiła się dostępność żłobków</c:v>
                </c:pt>
              </c:strCache>
              <c:extLst/>
            </c:strRef>
          </c:cat>
          <c:val>
            <c:numRef>
              <c:f>dostępność!$C$48:$J$48</c:f>
              <c:numCache>
                <c:formatCode>0%</c:formatCode>
                <c:ptCount val="8"/>
                <c:pt idx="0">
                  <c:v>0.1457</c:v>
                </c:pt>
                <c:pt idx="1">
                  <c:v>0.09</c:v>
                </c:pt>
                <c:pt idx="2">
                  <c:v>1.9800000000000002E-2</c:v>
                </c:pt>
                <c:pt idx="3">
                  <c:v>3.2099999999999997E-2</c:v>
                </c:pt>
                <c:pt idx="4">
                  <c:v>2.4400000000000002E-2</c:v>
                </c:pt>
                <c:pt idx="5">
                  <c:v>6.2799999999999995E-2</c:v>
                </c:pt>
                <c:pt idx="6">
                  <c:v>3.32E-2</c:v>
                </c:pt>
                <c:pt idx="7">
                  <c:v>2.87E-2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F12-4E75-9352-BDF75F871A64}"/>
            </c:ext>
          </c:extLst>
        </c:ser>
        <c:ser>
          <c:idx val="2"/>
          <c:order val="2"/>
          <c:tx>
            <c:strRef>
              <c:f>dostępność!$A$49</c:f>
              <c:strCache>
                <c:ptCount val="1"/>
                <c:pt idx="0">
                  <c:v>Nie - nie zaszły żadne zmiany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dostępność!$C$46:$J$46</c:f>
              <c:strCache>
                <c:ptCount val="8"/>
                <c:pt idx="0">
                  <c:v>Ośrodki zdrowia, przychodnie lub szpitale są dostępne dla osób z niepełnosprawnościami</c:v>
                </c:pt>
                <c:pt idx="1">
                  <c:v>Poprawiła się dostępność instytucji kultury</c:v>
                </c:pt>
                <c:pt idx="2">
                  <c:v>Poprawiła się dostępność obiektów turystycznych i rekreacyjnych</c:v>
                </c:pt>
                <c:pt idx="3">
                  <c:v>Poprawiła się dostępność przedszkoli</c:v>
                </c:pt>
                <c:pt idx="4">
                  <c:v>Poprawiła się dostępność szkół</c:v>
                </c:pt>
                <c:pt idx="5">
                  <c:v>Poprawiła się dostępność uczelni</c:v>
                </c:pt>
                <c:pt idx="6">
                  <c:v>Poprawiła się dostępność placówek kształcenia dorosłych</c:v>
                </c:pt>
                <c:pt idx="7">
                  <c:v>Poprawiła się dostępność żłobków</c:v>
                </c:pt>
              </c:strCache>
              <c:extLst/>
            </c:strRef>
          </c:cat>
          <c:val>
            <c:numRef>
              <c:f>dostępność!$C$49:$J$49</c:f>
              <c:numCache>
                <c:formatCode>0%</c:formatCode>
                <c:ptCount val="8"/>
                <c:pt idx="0">
                  <c:v>0.1255</c:v>
                </c:pt>
                <c:pt idx="1">
                  <c:v>0.19850000000000001</c:v>
                </c:pt>
                <c:pt idx="2">
                  <c:v>0.31919999999999998</c:v>
                </c:pt>
                <c:pt idx="3">
                  <c:v>0.2555</c:v>
                </c:pt>
                <c:pt idx="4">
                  <c:v>0.24360000000000001</c:v>
                </c:pt>
                <c:pt idx="5">
                  <c:v>0.2104</c:v>
                </c:pt>
                <c:pt idx="6">
                  <c:v>0.20899999999999999</c:v>
                </c:pt>
                <c:pt idx="7">
                  <c:v>0.25519999999999998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F12-4E75-9352-BDF75F871A64}"/>
            </c:ext>
          </c:extLst>
        </c:ser>
        <c:ser>
          <c:idx val="3"/>
          <c:order val="3"/>
          <c:tx>
            <c:strRef>
              <c:f>dostępność!$A$50</c:f>
              <c:strCache>
                <c:ptCount val="1"/>
                <c:pt idx="0">
                  <c:v>Nie mam zdania, trudno powiedzieć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dostępność!$C$46:$J$46</c:f>
              <c:strCache>
                <c:ptCount val="8"/>
                <c:pt idx="0">
                  <c:v>Ośrodki zdrowia, przychodnie lub szpitale są dostępne dla osób z niepełnosprawnościami</c:v>
                </c:pt>
                <c:pt idx="1">
                  <c:v>Poprawiła się dostępność instytucji kultury</c:v>
                </c:pt>
                <c:pt idx="2">
                  <c:v>Poprawiła się dostępność obiektów turystycznych i rekreacyjnych</c:v>
                </c:pt>
                <c:pt idx="3">
                  <c:v>Poprawiła się dostępność przedszkoli</c:v>
                </c:pt>
                <c:pt idx="4">
                  <c:v>Poprawiła się dostępność szkół</c:v>
                </c:pt>
                <c:pt idx="5">
                  <c:v>Poprawiła się dostępność uczelni</c:v>
                </c:pt>
                <c:pt idx="6">
                  <c:v>Poprawiła się dostępność placówek kształcenia dorosłych</c:v>
                </c:pt>
                <c:pt idx="7">
                  <c:v>Poprawiła się dostępność żłobków</c:v>
                </c:pt>
              </c:strCache>
              <c:extLst/>
            </c:strRef>
          </c:cat>
          <c:val>
            <c:numRef>
              <c:f>dostępność!$C$50:$J$50</c:f>
              <c:numCache>
                <c:formatCode>0%</c:formatCode>
                <c:ptCount val="8"/>
                <c:pt idx="0">
                  <c:v>0.22819999999999999</c:v>
                </c:pt>
                <c:pt idx="1">
                  <c:v>0.27379999999999999</c:v>
                </c:pt>
                <c:pt idx="2">
                  <c:v>0.29020000000000001</c:v>
                </c:pt>
                <c:pt idx="3">
                  <c:v>0.4083</c:v>
                </c:pt>
                <c:pt idx="4">
                  <c:v>0.39850000000000002</c:v>
                </c:pt>
                <c:pt idx="5">
                  <c:v>0.33310000000000001</c:v>
                </c:pt>
                <c:pt idx="6">
                  <c:v>0.57120000000000004</c:v>
                </c:pt>
                <c:pt idx="7">
                  <c:v>0.52959999999999996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F12-4E75-9352-BDF75F871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704105151"/>
        <c:axId val="704098495"/>
      </c:barChart>
      <c:catAx>
        <c:axId val="7041051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4098495"/>
        <c:crosses val="autoZero"/>
        <c:auto val="1"/>
        <c:lblAlgn val="ctr"/>
        <c:lblOffset val="100"/>
        <c:noMultiLvlLbl val="0"/>
      </c:catAx>
      <c:valAx>
        <c:axId val="7040984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0410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4C49-9D46-4498-AAFE-EDCEE5E332C1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C7350-5894-41D8-9BAE-7B79E4E9B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0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1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6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4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5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8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39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1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82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8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20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15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29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81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8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0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47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5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71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1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5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9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4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5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5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6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7F6CD-A7F9-4B32-9A6C-F64700AA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5954C2-E9DE-48D3-8CD4-008EFD2D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532A1F-5EAB-4AB6-98FB-5F651FE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536C-80E0-4522-BB01-DED71D9C68B7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134320-2F67-40DE-A5B2-BD23C2A0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3F95AE-678E-429D-A491-6D9A25B0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28526"/>
            <a:ext cx="500641" cy="365125"/>
          </a:xfrm>
        </p:spPr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D991E84-CDEC-47E4-8681-C95F528C0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655" y="6219927"/>
            <a:ext cx="2347979" cy="547338"/>
          </a:xfrm>
          <a:prstGeom prst="rect">
            <a:avLst/>
          </a:prstGeom>
        </p:spPr>
      </p:pic>
      <p:pic>
        <p:nvPicPr>
          <p:cNvPr id="9" name="Obraz 8" descr="logo Badania Społeczne Marzena Sochańska-Kawiecka ">
            <a:extLst>
              <a:ext uri="{FF2B5EF4-FFF2-40B4-BE49-F238E27FC236}">
                <a16:creationId xmlns:a16="http://schemas.microsoft.com/office/drawing/2014/main" id="{35C4DE7B-B799-4E44-A75D-73B562F52E3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8" y="6207830"/>
            <a:ext cx="2728595" cy="55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12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87FF3-E40E-49C5-A324-D9372C7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0220B0-E6EE-4AD3-AC3C-42DEC2FA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61BA14-4990-486E-84E7-8ECD0950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E1B6-8207-4F93-859D-9B332AD40203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B0A3A5-74E0-4332-A2D7-DCC11BD9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0E259-F408-4F3B-A0B3-15BAE3FA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BD5E14-1847-45CD-BF06-2814019B1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862A70-1164-4CAA-B4A5-7D1E39187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207837-D62F-482B-8ACA-F0B8C7DB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0DB5-7037-44C8-9ECF-8B3BC48702FB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477E32-7602-4779-9AE3-16B119CF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458AB3-F53C-4583-86FE-5D206742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6C472E-BF44-42D3-AC3C-4B910012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C6281-8AFD-4D45-9CFC-0521D6445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70BC3C-9BA3-4171-812C-441D18F5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156-A179-4E56-9AB1-6E066B5409CA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60F47A-DFC8-4BF6-A7D0-2E6B912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F9D5D9-5AD7-4FE9-9E2C-7661079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98206" cy="365125"/>
          </a:xfrm>
        </p:spPr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33C8362-E9C4-4150-B4B8-D5253EA86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0664" y="6311900"/>
            <a:ext cx="2022417" cy="471447"/>
          </a:xfrm>
          <a:prstGeom prst="rect">
            <a:avLst/>
          </a:prstGeom>
        </p:spPr>
      </p:pic>
      <p:pic>
        <p:nvPicPr>
          <p:cNvPr id="9" name="Obraz 8" descr="logo Badania Społeczne Marzena Sochańska-Kawiecka ">
            <a:extLst>
              <a:ext uri="{FF2B5EF4-FFF2-40B4-BE49-F238E27FC236}">
                <a16:creationId xmlns:a16="http://schemas.microsoft.com/office/drawing/2014/main" id="{7FB30B8F-A3F7-4D34-A2F8-95E92CF88D6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80" y="6259194"/>
            <a:ext cx="2728595" cy="55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72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787CF-B57A-4108-9599-E4486208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CC5800-C067-4287-AC63-A14774A1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02B68A-3AE4-48BC-B339-E06265F0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F03A-B841-49E3-BEFB-9F46C09E6614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04123-1EE9-47CC-A652-C50EA037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21BBE5-2FEA-441A-98E9-8D9524AC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2904C-B995-476C-936E-94DFBDC4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9A5FCD-5428-4AF5-8F29-B413F25B0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7BE8FE-FEEC-464B-B03B-EC415930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103193-8907-4B5B-A198-E60DAC8D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71C4-B739-422E-84BD-AA952FC6C05E}" type="datetime1">
              <a:rPr lang="pl-PL" smtClean="0"/>
              <a:t>2023-04-28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8D2E7A-A42A-4D49-84D8-8C313580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FBE082-0F9B-4D08-B2F7-158CF5A3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76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17F7A-63A8-4DA2-A438-5B4C34B0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2F3DCE-A722-4565-8063-80EB93B0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CD8A2E-6629-4407-8216-8FF37B3D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7338A5-5170-4C4D-8653-7B8F03758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9913F6-DA9D-4D4D-9097-D4870BA9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3C045E-CAB2-4D01-8BA9-7006B72B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9C8B-7052-4C3F-B294-B7096D2D813C}" type="datetime1">
              <a:rPr lang="pl-PL" smtClean="0"/>
              <a:t>2023-04-28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6F4B61-32F9-479B-B972-0DC8E37E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2A728D-9CB3-40BF-8E4D-94C6208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2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31DA4-3DD1-4CDE-81EC-F57DDBA0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4FD60D-75CB-4700-AFD3-F68840F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9E7-7FDF-42C8-B2E9-D834FEF74F38}" type="datetime1">
              <a:rPr lang="pl-PL" smtClean="0"/>
              <a:t>2023-04-28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A94715-4BC3-4553-A2A6-EFCF76BF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6AB18D-F57C-4FD3-B9C4-52866E9E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4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6729E65-0804-414B-8111-61963448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D1D-0CF7-4419-9767-60724FD50D38}" type="datetime1">
              <a:rPr lang="pl-PL" smtClean="0"/>
              <a:t>2023-04-28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39CDFE6-8253-4E2B-85EB-FE01017C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202437-9917-44C4-B461-A9B64C9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54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3E5-0EDF-4664-A6E8-320E4A7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B0E5A9-A2A5-420A-AF38-EF6DD8C5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D31760-A41F-48F8-BD4C-68FACE08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C69E9E-78AF-4361-A360-5B986F0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2B3-EBC3-4C45-B92C-82A7F2D01774}" type="datetime1">
              <a:rPr lang="pl-PL" smtClean="0"/>
              <a:t>2023-04-28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BDEF1C-E3B3-4D16-B1BA-51C6BA98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D82C5B-66C5-4B39-A674-A35DD176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7BDA8-ED39-42CA-A63C-06FAF1FA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1D6575E-5D35-4355-8505-E2DA3D45E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83A93B-0C37-492C-A30A-BAD74857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E79993-C600-4094-999D-DB961C4E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3D82-C5F9-456B-A875-B7C16FF345C1}" type="datetime1">
              <a:rPr lang="pl-PL" smtClean="0"/>
              <a:t>2023-04-28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FA039A-F53E-4808-8EB4-38048CCA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C61255-C39C-4B0C-962E-3BB5ADB8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2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825502-53A7-47E3-9A4C-44B4CFB7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CC27D7-AEF5-4130-8516-C691C38A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890714-4987-4960-982A-D8AF3516D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E034-03E7-41A2-A5E0-F033D24CB766}" type="datetime1">
              <a:rPr lang="pl-PL" smtClean="0"/>
              <a:t>2023-04-28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DE2737-F8C7-42B0-AF83-7B98A5786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B31BFE-7A1C-417B-9978-B524EB2F4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6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82C9D73-C14F-4916-8E4D-BEDE7AC34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239" y="4425412"/>
            <a:ext cx="9144000" cy="964431"/>
          </a:xfrm>
        </p:spPr>
        <p:txBody>
          <a:bodyPr>
            <a:normAutofit/>
          </a:bodyPr>
          <a:lstStyle/>
          <a:p>
            <a:r>
              <a:rPr lang="pl-PL" b="1" dirty="0"/>
              <a:t>Prezentacja wyników badania</a:t>
            </a:r>
          </a:p>
          <a:p>
            <a:endParaRPr lang="pl-PL" sz="1800" b="1" dirty="0"/>
          </a:p>
        </p:txBody>
      </p:sp>
      <p:sp>
        <p:nvSpPr>
          <p:cNvPr id="15" name="Tytuł 14">
            <a:extLst>
              <a:ext uri="{FF2B5EF4-FFF2-40B4-BE49-F238E27FC236}">
                <a16:creationId xmlns:a16="http://schemas.microsoft.com/office/drawing/2014/main" id="{C04C4C5B-DEBF-45A1-BF8E-0F9DD151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50" y="1607127"/>
            <a:ext cx="10716427" cy="2392218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68288"/>
            <a:r>
              <a:rPr lang="pl-PL" sz="3600" b="1" dirty="0">
                <a:solidFill>
                  <a:schemeClr val="bg1"/>
                </a:solidFill>
              </a:rPr>
              <a:t>Wpływ polityki spójności 2014-2020 na rozwój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i funkcjonowanie infrastruktury społecznej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Obraz 1" descr="Logotypy Programu Operacyjnego Inteligentny Rozwój, Rzeczpospolitej Polskiej, Ministerstwa Funduszy i Polityki Regionalnej, Unii Europejskiej.">
            <a:extLst>
              <a:ext uri="{FF2B5EF4-FFF2-40B4-BE49-F238E27FC236}">
                <a16:creationId xmlns:a16="http://schemas.microsoft.com/office/drawing/2014/main" id="{12A31665-BFAF-3155-4393-A4B4716F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7" y="302420"/>
            <a:ext cx="8308144" cy="87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94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Syntetyczny Miernik Infrastruktury Kultury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5" name="Symbol zastępczy zawartości 4" descr="Na mapie przedstawiono wartości Syntetycznego Miernika Infrastruktury Kultury w poszczególnych regionach.">
            <a:extLst>
              <a:ext uri="{FF2B5EF4-FFF2-40B4-BE49-F238E27FC236}">
                <a16:creationId xmlns:a16="http://schemas.microsoft.com/office/drawing/2014/main" id="{B590465E-369B-7536-7089-538262D6B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1717" y="1420905"/>
            <a:ext cx="5839214" cy="4429289"/>
          </a:xfrm>
          <a:prstGeom prst="rect">
            <a:avLst/>
          </a:prstGeom>
        </p:spPr>
      </p:pic>
      <p:pic>
        <p:nvPicPr>
          <p:cNvPr id="7" name="Symbol zastępczy zawartości 6" descr="Na mapie przedstawiono zmiany wartości Syntetycznego Miernika Infrastruktury Kultury w poszczególnych regionach w latach 2013-2021.">
            <a:extLst>
              <a:ext uri="{FF2B5EF4-FFF2-40B4-BE49-F238E27FC236}">
                <a16:creationId xmlns:a16="http://schemas.microsoft.com/office/drawing/2014/main" id="{333780DC-C109-1037-6F71-84BBF8292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01070" y="1427155"/>
            <a:ext cx="5768139" cy="4429289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03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Syntetyczny Miernik Infrastruktury Pomocy i Integracji Społecznej 	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11</a:t>
            </a:fld>
            <a:endParaRPr lang="pl-PL"/>
          </a:p>
        </p:txBody>
      </p:sp>
      <p:pic>
        <p:nvPicPr>
          <p:cNvPr id="10" name="Symbol zastępczy zawartości 9" descr="Na mapie przedstawiono wartości Syntetycznego Miernika Infrastruktury Pomocy i Integracji Społecznej w poszczególnych regionach.">
            <a:extLst>
              <a:ext uri="{FF2B5EF4-FFF2-40B4-BE49-F238E27FC236}">
                <a16:creationId xmlns:a16="http://schemas.microsoft.com/office/drawing/2014/main" id="{91192679-6785-AE41-EC82-5FEC212FA2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2008" y="1400616"/>
            <a:ext cx="5728678" cy="4179781"/>
          </a:xfrm>
          <a:prstGeom prst="rect">
            <a:avLst/>
          </a:prstGeom>
        </p:spPr>
      </p:pic>
      <p:pic>
        <p:nvPicPr>
          <p:cNvPr id="11" name="Symbol zastępczy zawartości 10" descr="Na mapie przedstawiono zmiany wartości Syntetycznego Miernika Infrastruktury Pomocy i Integracji Społecznej w poszczególnych regionach w latach 2013-2021.">
            <a:extLst>
              <a:ext uri="{FF2B5EF4-FFF2-40B4-BE49-F238E27FC236}">
                <a16:creationId xmlns:a16="http://schemas.microsoft.com/office/drawing/2014/main" id="{A16073BB-613D-40B5-C05C-89B040FD6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1315" y="1387929"/>
            <a:ext cx="5516470" cy="41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Wpływ interwencji na cele Umowy Partnerstwa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12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56E6FD0-9634-47F8-8486-F32BFADC2546}"/>
              </a:ext>
            </a:extLst>
          </p:cNvPr>
          <p:cNvSpPr txBox="1"/>
          <p:nvPr/>
        </p:nvSpPr>
        <p:spPr>
          <a:xfrm>
            <a:off x="2627134" y="4465368"/>
            <a:ext cx="5829113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r>
              <a:rPr lang="pl-PL" dirty="0"/>
              <a:t>Edukacja </a:t>
            </a: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Lepsze kompetencje kadr gospodarki. Wzrost powiązań systemu edukacji i umiejętności z potrzebami rynku pracy, lepszy dostęp do wysokiej jakości usług edukacyjnych, poprawa jakości kształcenia.</a:t>
            </a:r>
            <a:endParaRPr lang="en-GB" b="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F870BF-7BA0-49B6-A731-B4F79F3BA33C}"/>
              </a:ext>
            </a:extLst>
          </p:cNvPr>
          <p:cNvSpPr txBox="1"/>
          <p:nvPr/>
        </p:nvSpPr>
        <p:spPr>
          <a:xfrm>
            <a:off x="2609209" y="1096990"/>
            <a:ext cx="5829113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sz="1400" b="1" dirty="0">
                <a:solidFill>
                  <a:srgbClr val="0000FF"/>
                </a:solidFill>
              </a:rPr>
              <a:t>Kultura</a:t>
            </a: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– wzrost efektywności wykorzystania zasobów kulturowych oraz ich zachowanie. Wzrost efektywności wykorzystania potencjałów dziedzictwa kulturowego.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8464068-2876-4069-9363-ED225EB984B5}"/>
              </a:ext>
            </a:extLst>
          </p:cNvPr>
          <p:cNvSpPr txBox="1"/>
          <p:nvPr/>
        </p:nvSpPr>
        <p:spPr>
          <a:xfrm>
            <a:off x="2609208" y="1993313"/>
            <a:ext cx="5829113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r>
              <a:rPr lang="pl-PL" dirty="0"/>
              <a:t>Zdrowie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Ograniczenie ryzyka wykluczenia spowodowanego dysproporcjami w dostępie do usług publicznych. Wsparcie infrastruktury zdrowotnej w celu poprawy jakości i dostępu do usług zdrowotnych.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7B3C714-6E19-4147-B25D-36DA310D56D4}"/>
              </a:ext>
            </a:extLst>
          </p:cNvPr>
          <p:cNvSpPr txBox="1"/>
          <p:nvPr/>
        </p:nvSpPr>
        <p:spPr>
          <a:xfrm>
            <a:off x="8476479" y="4465368"/>
            <a:ext cx="35268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9900"/>
                </a:solidFill>
              </a:defRPr>
            </a:lvl1pPr>
          </a:lstStyle>
          <a:p>
            <a:r>
              <a:rPr lang="pl-PL" dirty="0"/>
              <a:t>↗ </a:t>
            </a:r>
            <a:r>
              <a:rPr lang="pl-PL" b="0" dirty="0">
                <a:solidFill>
                  <a:srgbClr val="000000"/>
                </a:solidFill>
              </a:rPr>
              <a:t>jakości procesów dydaktycznych</a:t>
            </a:r>
          </a:p>
          <a:p>
            <a:r>
              <a:rPr lang="pl-PL" dirty="0"/>
              <a:t>↗ </a:t>
            </a:r>
            <a:r>
              <a:rPr lang="pl-PL" b="0" dirty="0">
                <a:solidFill>
                  <a:srgbClr val="000000"/>
                </a:solidFill>
              </a:rPr>
              <a:t>procesów kształcenia vs. oczekiwania rynku</a:t>
            </a:r>
          </a:p>
          <a:p>
            <a:r>
              <a:rPr lang="pl-PL" dirty="0"/>
              <a:t>↗ </a:t>
            </a:r>
            <a:r>
              <a:rPr lang="pl-PL" b="0" dirty="0">
                <a:solidFill>
                  <a:srgbClr val="000000"/>
                </a:solidFill>
              </a:rPr>
              <a:t>modyfikacje programów + cyfryzacja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ED95744-E916-4DC5-A0FD-4CF68ABF3267}"/>
              </a:ext>
            </a:extLst>
          </p:cNvPr>
          <p:cNvSpPr txBox="1"/>
          <p:nvPr/>
        </p:nvSpPr>
        <p:spPr>
          <a:xfrm>
            <a:off x="2627133" y="2908916"/>
            <a:ext cx="5829113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r>
              <a:rPr lang="pl-PL" dirty="0"/>
              <a:t>Pomoc i integracja społeczna oraz opieka nad dziećmi </a:t>
            </a: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Wzrost szans na zatrudnienie osób dotkniętych / zagrożonych ubóstwem i wykluczeniem społecznym. Aktywna integracja społeczna, w tym indywidualizacja i kompleksowość wsparcia. </a:t>
            </a:r>
          </a:p>
          <a:p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Bardziej efektywne wykorzystanie zasobów na rynku pracy. Wzrost dostępu do opieki nad dziećmi do lat 3 i godzenia życia zawodowego i prywatnego.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B8826C-8D25-4148-9AC2-F7184ABC4C66}"/>
              </a:ext>
            </a:extLst>
          </p:cNvPr>
          <p:cNvSpPr txBox="1"/>
          <p:nvPr/>
        </p:nvSpPr>
        <p:spPr>
          <a:xfrm>
            <a:off x="2609208" y="5386454"/>
            <a:ext cx="582911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Sport, turystyka i rekreacja </a:t>
            </a:r>
            <a:r>
              <a:rPr lang="pl-PL" b="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jako podstawy dobrostanu społecznego, powiązane / wpływające na zdrowie, edukację i kulturę.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DF74025-C2B9-40F6-897D-B0E94C9F3E1D}"/>
              </a:ext>
            </a:extLst>
          </p:cNvPr>
          <p:cNvSpPr txBox="1"/>
          <p:nvPr/>
        </p:nvSpPr>
        <p:spPr>
          <a:xfrm>
            <a:off x="108247" y="1371420"/>
            <a:ext cx="173841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CT6.</a:t>
            </a:r>
          </a:p>
          <a:p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Zachowanie i ochrona środowiska naturalnego i wspieranie efektywnego gospodarowania zasobami. </a:t>
            </a:r>
          </a:p>
          <a:p>
            <a:r>
              <a:rPr lang="pl-PL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CT8. </a:t>
            </a:r>
          </a:p>
          <a:p>
            <a:r>
              <a:rPr lang="pl-PL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Promowanie trwałego i wysokiej jakości zatrudnienia oraz wsparcie mobilności pracowników. </a:t>
            </a:r>
          </a:p>
          <a:p>
            <a:r>
              <a:rPr lang="pl-PL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CT9.</a:t>
            </a:r>
          </a:p>
          <a:p>
            <a:r>
              <a:rPr lang="pl-PL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Promowanie włączenia społecznego oraz walka z ubóstwem i wszelką dyskryminacją. </a:t>
            </a:r>
          </a:p>
          <a:p>
            <a:r>
              <a:rPr lang="pl-PL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CT10.</a:t>
            </a:r>
          </a:p>
          <a:p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Inwestowanie w kształcenie, szkolenie i szkolenie zawodowe na rzecz zdobywania umiejętności i uczenia się przez całe życie. </a:t>
            </a:r>
            <a:endParaRPr lang="en-GB" sz="1200" dirty="0"/>
          </a:p>
        </p:txBody>
      </p:sp>
      <p:sp>
        <p:nvSpPr>
          <p:cNvPr id="16" name="Nawias klamrowy zamykający 15">
            <a:extLst>
              <a:ext uri="{FF2B5EF4-FFF2-40B4-BE49-F238E27FC236}">
                <a16:creationId xmlns:a16="http://schemas.microsoft.com/office/drawing/2014/main" id="{25F1841D-EB3A-475A-A101-87EEF612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3175" y="1109810"/>
            <a:ext cx="366363" cy="4881973"/>
          </a:xfrm>
          <a:prstGeom prst="rightBrace">
            <a:avLst>
              <a:gd name="adj1" fmla="val 8333"/>
              <a:gd name="adj2" fmla="val 50396"/>
            </a:avLst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4DAAAA1-1AAD-4B24-A878-A0803793086D}"/>
              </a:ext>
            </a:extLst>
          </p:cNvPr>
          <p:cNvSpPr txBox="1"/>
          <p:nvPr/>
        </p:nvSpPr>
        <p:spPr>
          <a:xfrm>
            <a:off x="2049721" y="2163478"/>
            <a:ext cx="461665" cy="28989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dirty="0"/>
              <a:t>Cele szczegółowe i priorytety</a:t>
            </a:r>
            <a:endParaRPr lang="en-GB" dirty="0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BFF06392-7C01-49F1-B768-353AA716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7607" y="4695552"/>
            <a:ext cx="238539" cy="278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3F1C92-B165-4947-8C21-6E8FB47E7FF6}"/>
              </a:ext>
            </a:extLst>
          </p:cNvPr>
          <p:cNvSpPr txBox="1"/>
          <p:nvPr/>
        </p:nvSpPr>
        <p:spPr>
          <a:xfrm>
            <a:off x="8556899" y="1096990"/>
            <a:ext cx="35268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	</a:t>
            </a:r>
            <a:r>
              <a:rPr lang="pl-PL" b="0" dirty="0">
                <a:solidFill>
                  <a:srgbClr val="000000"/>
                </a:solidFill>
              </a:rPr>
              <a:t>liczba użytkowników i oferta programowa</a:t>
            </a:r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 	</a:t>
            </a:r>
            <a:r>
              <a:rPr lang="pl-PL" b="0" dirty="0">
                <a:solidFill>
                  <a:srgbClr val="000000"/>
                </a:solidFill>
              </a:rPr>
              <a:t>powiązania ze sferą edukacji</a:t>
            </a:r>
            <a:endParaRPr lang="pl-PL" dirty="0"/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</a:t>
            </a:r>
            <a:r>
              <a:rPr lang="pl-PL" b="0" dirty="0">
                <a:solidFill>
                  <a:srgbClr val="000000"/>
                </a:solidFill>
              </a:rPr>
              <a:t> 	rozwój turystyczny / form turystyki</a:t>
            </a:r>
            <a:endParaRPr lang="en-GB" dirty="0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AD4915AB-DE84-4C65-928D-C9236747C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1072" y="1317534"/>
            <a:ext cx="238539" cy="278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56B765-C2BA-49E3-A3B2-677DFE79FC68}"/>
              </a:ext>
            </a:extLst>
          </p:cNvPr>
          <p:cNvSpPr txBox="1"/>
          <p:nvPr/>
        </p:nvSpPr>
        <p:spPr>
          <a:xfrm>
            <a:off x="8556899" y="1993313"/>
            <a:ext cx="35268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</a:t>
            </a:r>
            <a:r>
              <a:rPr lang="pl-PL" b="0" dirty="0">
                <a:solidFill>
                  <a:srgbClr val="000000"/>
                </a:solidFill>
              </a:rPr>
              <a:t> 	nowoczesne technologie i urządzenia</a:t>
            </a:r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 	</a:t>
            </a:r>
            <a:r>
              <a:rPr lang="pl-PL" b="0" dirty="0">
                <a:solidFill>
                  <a:srgbClr val="000000"/>
                </a:solidFill>
              </a:rPr>
              <a:t>lepsza diagnostyka, komfort i dostępność</a:t>
            </a:r>
            <a:endParaRPr lang="pl-PL" dirty="0"/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</a:t>
            </a:r>
            <a:r>
              <a:rPr lang="pl-PL" b="0" dirty="0">
                <a:solidFill>
                  <a:srgbClr val="000000"/>
                </a:solidFill>
              </a:rPr>
              <a:t> 	przeciwdziałanie pandemii</a:t>
            </a:r>
            <a:endParaRPr lang="en-GB" dirty="0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DE404D67-5E6B-4170-A5E5-EF124AB0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7210" y="2214046"/>
            <a:ext cx="238539" cy="278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D0D4DDF-8EE5-4A54-A2FE-85915AF3CD0A}"/>
              </a:ext>
            </a:extLst>
          </p:cNvPr>
          <p:cNvSpPr txBox="1"/>
          <p:nvPr/>
        </p:nvSpPr>
        <p:spPr>
          <a:xfrm>
            <a:off x="8556899" y="3135909"/>
            <a:ext cx="3526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</a:t>
            </a:r>
            <a:r>
              <a:rPr lang="pl-PL" b="0" dirty="0">
                <a:solidFill>
                  <a:srgbClr val="000000"/>
                </a:solidFill>
              </a:rPr>
              <a:t> 	nowe modele interwencji / deinstytucjo-nalizacja usług</a:t>
            </a:r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 	</a:t>
            </a:r>
            <a:r>
              <a:rPr lang="pl-PL" b="0" dirty="0">
                <a:solidFill>
                  <a:srgbClr val="000000"/>
                </a:solidFill>
              </a:rPr>
              <a:t>dostępność usług opiekuńczych</a:t>
            </a:r>
            <a:endParaRPr lang="pl-PL" dirty="0"/>
          </a:p>
          <a:p>
            <a:pPr marL="268288" indent="-268288"/>
            <a:r>
              <a:rPr lang="pl-PL" dirty="0">
                <a:solidFill>
                  <a:srgbClr val="009900"/>
                </a:solidFill>
              </a:rPr>
              <a:t>↗</a:t>
            </a:r>
            <a:r>
              <a:rPr lang="pl-PL" b="0" dirty="0">
                <a:solidFill>
                  <a:srgbClr val="000000"/>
                </a:solidFill>
              </a:rPr>
              <a:t> 	szanse na zatrudnienie</a:t>
            </a:r>
            <a:endParaRPr lang="en-GB" dirty="0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8899E153-8066-4A89-91A8-41B3023F1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904" y="3501653"/>
            <a:ext cx="238539" cy="278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B6935C0-AACB-4F98-8133-50D507DE2D3B}"/>
              </a:ext>
            </a:extLst>
          </p:cNvPr>
          <p:cNvSpPr txBox="1"/>
          <p:nvPr/>
        </p:nvSpPr>
        <p:spPr>
          <a:xfrm>
            <a:off x="8567469" y="5391678"/>
            <a:ext cx="3526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009900"/>
                </a:solidFill>
              </a:defRPr>
            </a:lvl1pPr>
          </a:lstStyle>
          <a:p>
            <a:pPr marL="268288" indent="-268288"/>
            <a:r>
              <a:rPr lang="pl-PL" dirty="0"/>
              <a:t>↗ 	</a:t>
            </a:r>
            <a:r>
              <a:rPr lang="pl-PL" b="0" dirty="0">
                <a:solidFill>
                  <a:srgbClr val="000000"/>
                </a:solidFill>
              </a:rPr>
              <a:t>infrastruktura rekreacyjna </a:t>
            </a:r>
          </a:p>
          <a:p>
            <a:pPr marL="268288" indent="-268288"/>
            <a:r>
              <a:rPr lang="pl-PL" dirty="0"/>
              <a:t>↗ 	</a:t>
            </a:r>
            <a:r>
              <a:rPr lang="pl-PL" b="0" dirty="0">
                <a:solidFill>
                  <a:srgbClr val="000000"/>
                </a:solidFill>
              </a:rPr>
              <a:t>tereny zielone / zdrowo spędzany wolny czas</a:t>
            </a:r>
          </a:p>
          <a:p>
            <a:pPr marL="268288" indent="-268288"/>
            <a:r>
              <a:rPr lang="pl-PL" dirty="0"/>
              <a:t>↗ 	</a:t>
            </a:r>
            <a:r>
              <a:rPr lang="pl-PL" b="0" dirty="0">
                <a:solidFill>
                  <a:srgbClr val="000000"/>
                </a:solidFill>
              </a:rPr>
              <a:t>ruch turystyczny + zatrudnienie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B57880C5-EAE6-4FD5-86CD-F5E94048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3748" y="5557708"/>
            <a:ext cx="238539" cy="2782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dirty="0" err="1">
                <a:solidFill>
                  <a:schemeClr val="bg1"/>
                </a:solidFill>
                <a:latin typeface="Calibri,Bold"/>
              </a:rPr>
              <a:t>Eekty</a:t>
            </a:r>
            <a:r>
              <a:rPr lang="pl-PL" sz="2400" b="1" dirty="0">
                <a:solidFill>
                  <a:schemeClr val="bg1"/>
                </a:solidFill>
                <a:latin typeface="Calibri,Bold"/>
              </a:rPr>
              <a:t> interwencji na podstawie studiów przypadku (dowody)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13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310869" y="1216453"/>
            <a:ext cx="10208707" cy="48833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Bef>
                <a:spcPts val="200"/>
              </a:spcBef>
            </a:pPr>
            <a:r>
              <a:rPr lang="pl-PL" b="1" i="0" u="none" strike="noStrike" baseline="0" dirty="0">
                <a:solidFill>
                  <a:srgbClr val="0000FF"/>
                </a:solidFill>
              </a:rPr>
              <a:t>Edukacja i kształcenie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dirty="0">
                <a:solidFill>
                  <a:srgbClr val="000000"/>
                </a:solidFill>
              </a:rPr>
              <a:t>Wsparcie kształcenia zawodowego w kluczowych branżach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Rozbudowa bazy dydaktycznej – dostosowanie efektów kształcenia do wymogów rynku pracy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pl-PL" b="1" i="0" u="none" strike="noStrike" baseline="0" dirty="0">
                <a:solidFill>
                  <a:srgbClr val="009900"/>
                </a:solidFill>
              </a:rPr>
              <a:t>Ochrona zdrowia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Modernizacja zakładów radioterapii </a:t>
            </a:r>
            <a:endParaRPr lang="pl-PL" dirty="0">
              <a:solidFill>
                <a:srgbClr val="000000"/>
              </a:solidFill>
            </a:endParaRP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Centrum Psychiatrii Dzieci i Młodzieży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pl-PL" b="1" dirty="0">
                <a:solidFill>
                  <a:srgbClr val="0000FF"/>
                </a:solidFill>
              </a:rPr>
              <a:t>Pomoc i integracja społeczna oraz opieka nad dziećmi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Adaptacja zdegradowanego budynku na mieszkania socjalne i chronione oraz utworzenie CUS.</a:t>
            </a:r>
            <a:endParaRPr lang="pl-PL" dirty="0">
              <a:solidFill>
                <a:srgbClr val="000000"/>
              </a:solidFill>
            </a:endParaRP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Zwiększenie zatrudnienia mieszkańców gminy poprzez utworzenie miejsc opieki nad dziećmi.</a:t>
            </a:r>
          </a:p>
          <a:p>
            <a:pPr>
              <a:spcBef>
                <a:spcPts val="200"/>
              </a:spcBef>
            </a:pPr>
            <a:r>
              <a:rPr lang="pl-PL" b="1" dirty="0">
                <a:solidFill>
                  <a:srgbClr val="009900"/>
                </a:solidFill>
              </a:rPr>
              <a:t>Kultura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Zachowanie europejskiego i światowego dziedzictwa kulturowego. Projekt dotyczący byłego niemieckiego Obozu Zagłady Kulmhof, podnoszący jego wartość muzealną i turystyczną. </a:t>
            </a:r>
            <a:endParaRPr lang="pl-PL" dirty="0">
              <a:solidFill>
                <a:srgbClr val="000000"/>
              </a:solidFill>
            </a:endParaRP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Narodowe Centrum Kultury Filmowej – rozwój funkcji i usług.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pl-PL" b="1" i="0" u="none" strike="noStrike" baseline="0" dirty="0">
                <a:solidFill>
                  <a:srgbClr val="0000FF"/>
                </a:solidFill>
              </a:rPr>
              <a:t>Turystyka, sport, rekreacja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dirty="0">
                <a:solidFill>
                  <a:srgbClr val="000000"/>
                </a:solidFill>
              </a:rPr>
              <a:t> Rozwój potencjału endogenicznego regionu (uzdrowisko)</a:t>
            </a:r>
          </a:p>
          <a:p>
            <a:pPr marL="715963" indent="-358775">
              <a:spcBef>
                <a:spcPts val="200"/>
              </a:spcBef>
              <a:buFont typeface="Wingdings" panose="05000000000000000000" pitchFamily="2" charset="2"/>
              <a:buChar char="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Torfowiska wysokie – europejski unikat polsko-słowackiego pogranicza 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5F28B3-FAE2-A94E-B321-AABA3059C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9" t="31164" r="76846" b="47668"/>
          <a:stretch/>
        </p:blipFill>
        <p:spPr bwMode="auto">
          <a:xfrm>
            <a:off x="9930240" y="1318351"/>
            <a:ext cx="953388" cy="89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1D80B8-EC17-A9D7-FF74-F5006F63A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23" t="30870" r="51543" b="47667"/>
          <a:stretch/>
        </p:blipFill>
        <p:spPr bwMode="auto">
          <a:xfrm>
            <a:off x="5667718" y="2352309"/>
            <a:ext cx="915287" cy="86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DA2AEA-45A5-06B4-7366-FC6E30987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9" t="30870" r="64277" b="47667"/>
          <a:stretch/>
        </p:blipFill>
        <p:spPr bwMode="auto">
          <a:xfrm>
            <a:off x="10583187" y="4203052"/>
            <a:ext cx="915903" cy="89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4B28467-79C5-784B-CFAF-4818B8612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26" t="30870" r="39140" b="47667"/>
          <a:stretch/>
        </p:blipFill>
        <p:spPr bwMode="auto">
          <a:xfrm>
            <a:off x="9908140" y="3025910"/>
            <a:ext cx="975488" cy="92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DFBB2BA-D5F4-2AE9-5F9E-B40770C5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0" t="31164" r="26406" b="47668"/>
          <a:stretch/>
        </p:blipFill>
        <p:spPr bwMode="auto">
          <a:xfrm>
            <a:off x="7865250" y="5302955"/>
            <a:ext cx="988267" cy="948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745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Komplementarność wsparcia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14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351873" y="1236600"/>
            <a:ext cx="11342034" cy="4616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rgbClr val="000000"/>
                </a:solidFill>
              </a:rPr>
              <a:t>Dość powszechna komplementarność wsparcia dotycząca </a:t>
            </a:r>
            <a:r>
              <a:rPr lang="pl-PL" b="1" dirty="0">
                <a:solidFill>
                  <a:srgbClr val="0000FF"/>
                </a:solidFill>
              </a:rPr>
              <a:t>różnych elementów działalności danej placówki – </a:t>
            </a:r>
            <a:r>
              <a:rPr lang="pl-PL" dirty="0"/>
              <a:t>środki krajowe vs. środki europejskie, także komplementarność międzyokresowa (najczęściej w sferze kultury i turystyki np. katowicki NOSPR, czy białostockie Muzeum Pamięci Sybiru);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Bardzo ważna komplementarność wsparcia ze środków EFS i EFRR, szczególnie dobrze oceniany </a:t>
            </a:r>
            <a:r>
              <a:rPr lang="pl-PL" b="1" dirty="0">
                <a:solidFill>
                  <a:srgbClr val="009900"/>
                </a:solidFill>
              </a:rPr>
              <a:t>mechanizm </a:t>
            </a:r>
            <a:r>
              <a:rPr lang="pl-PL" b="1" i="1" dirty="0">
                <a:solidFill>
                  <a:srgbClr val="009900"/>
                </a:solidFill>
              </a:rPr>
              <a:t>cross-</a:t>
            </a:r>
            <a:r>
              <a:rPr lang="pl-PL" b="1" i="1" dirty="0" err="1">
                <a:solidFill>
                  <a:srgbClr val="009900"/>
                </a:solidFill>
              </a:rPr>
              <a:t>financingu</a:t>
            </a:r>
            <a:r>
              <a:rPr lang="pl-PL" dirty="0">
                <a:solidFill>
                  <a:srgbClr val="000000"/>
                </a:solidFill>
              </a:rPr>
              <a:t>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Duże problemy z realizacją </a:t>
            </a:r>
            <a:r>
              <a:rPr lang="pl-PL" b="1" dirty="0">
                <a:solidFill>
                  <a:srgbClr val="0000FF"/>
                </a:solidFill>
              </a:rPr>
              <a:t>projektów zintegrowanych</a:t>
            </a:r>
            <a:r>
              <a:rPr lang="pl-PL" dirty="0"/>
              <a:t>, finansowanych ze środków zarówno EFS, jak i EFRR;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rgbClr val="000000"/>
                </a:solidFill>
              </a:rPr>
              <a:t>Korzystne doświadczenia z wzajemną komplementarnością projektów w sferze </a:t>
            </a:r>
            <a:r>
              <a:rPr lang="pl-PL" b="1" dirty="0">
                <a:solidFill>
                  <a:srgbClr val="009900"/>
                </a:solidFill>
              </a:rPr>
              <a:t>kultury oraz turystyki</a:t>
            </a:r>
            <a:r>
              <a:rPr lang="pl-PL" dirty="0">
                <a:solidFill>
                  <a:srgbClr val="000000"/>
                </a:solidFill>
              </a:rPr>
              <a:t>;</a:t>
            </a:r>
            <a:endParaRPr lang="pl-PL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Przeważnie dobrze zaprojektowana komplementarność wsparcia </a:t>
            </a:r>
            <a:r>
              <a:rPr lang="pl-PL" b="1" dirty="0">
                <a:solidFill>
                  <a:srgbClr val="0000FF"/>
                </a:solidFill>
              </a:rPr>
              <a:t>pomiędzy poziomem krajowym i regionalnym, </a:t>
            </a:r>
            <a:r>
              <a:rPr lang="pl-PL" dirty="0">
                <a:solidFill>
                  <a:srgbClr val="000000"/>
                </a:solidFill>
              </a:rPr>
              <a:t>na przykład w sferze ochrony zdrowia;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Także interesujące przykłady komplementarności projektów w sferze kultury oraz prowadzonych na danym terenie </a:t>
            </a:r>
            <a:r>
              <a:rPr lang="pl-PL" b="1" dirty="0">
                <a:solidFill>
                  <a:srgbClr val="009900"/>
                </a:solidFill>
              </a:rPr>
              <a:t>działań rewitalizacyjnych</a:t>
            </a:r>
            <a:r>
              <a:rPr lang="pl-PL" dirty="0">
                <a:solidFill>
                  <a:srgbClr val="000000"/>
                </a:solidFill>
              </a:rPr>
              <a:t>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Wielu badanych, na przykład w sferze kultury, wskazywało na zasadność wzmocnienia działań aktywizujących na </a:t>
            </a:r>
            <a:r>
              <a:rPr lang="pl-PL" dirty="0"/>
              <a:t>przykład</a:t>
            </a:r>
            <a:r>
              <a:rPr lang="pl-PL" b="1" dirty="0">
                <a:solidFill>
                  <a:srgbClr val="0000FF"/>
                </a:solidFill>
              </a:rPr>
              <a:t> poziom uczestnictwa w kulturze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9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Bariery w realizacji projektów (1) 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15</a:t>
            </a:fld>
            <a:endParaRPr lang="pl-PL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6" y="1637881"/>
            <a:ext cx="7522747" cy="39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48377" y="1157347"/>
            <a:ext cx="784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Występowanie poważniejszych trudności podczas realizacji projektu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326394" y="5873838"/>
            <a:ext cx="3589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Źródło: Badanie </a:t>
            </a:r>
            <a:r>
              <a:rPr lang="pl-PL" sz="1400" dirty="0" err="1"/>
              <a:t>CAWI</a:t>
            </a:r>
            <a:r>
              <a:rPr lang="pl-PL" sz="1400" dirty="0"/>
              <a:t> beneficjentów. N= 4089.</a:t>
            </a:r>
          </a:p>
        </p:txBody>
      </p:sp>
      <p:sp>
        <p:nvSpPr>
          <p:cNvPr id="7" name="Prostokąt 6"/>
          <p:cNvSpPr/>
          <p:nvPr/>
        </p:nvSpPr>
        <p:spPr>
          <a:xfrm>
            <a:off x="8259745" y="1728083"/>
            <a:ext cx="3436538" cy="33701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Większość badanych </a:t>
            </a:r>
            <a:r>
              <a:rPr lang="pl-PL" sz="1600" b="1" dirty="0">
                <a:solidFill>
                  <a:srgbClr val="000000"/>
                </a:solidFill>
              </a:rPr>
              <a:t>nie zgłaszała występowania poważniejszych trudności</a:t>
            </a:r>
            <a:r>
              <a:rPr lang="pl-PL" sz="1600" dirty="0">
                <a:solidFill>
                  <a:srgbClr val="000000"/>
                </a:solidFill>
              </a:rPr>
              <a:t> podczas realizacji projektu.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Występowanie </a:t>
            </a:r>
            <a:r>
              <a:rPr lang="pl-PL" sz="1600" b="1" dirty="0">
                <a:solidFill>
                  <a:srgbClr val="000000"/>
                </a:solidFill>
              </a:rPr>
              <a:t>poważniejszych trudności</a:t>
            </a:r>
            <a:r>
              <a:rPr lang="pl-PL" sz="1600" dirty="0">
                <a:solidFill>
                  <a:srgbClr val="000000"/>
                </a:solidFill>
              </a:rPr>
              <a:t> najczęściej deklarowano w obszarze </a:t>
            </a:r>
            <a:r>
              <a:rPr lang="pl-PL" sz="1600" b="1" dirty="0">
                <a:solidFill>
                  <a:srgbClr val="000000"/>
                </a:solidFill>
              </a:rPr>
              <a:t>kultury</a:t>
            </a:r>
            <a:r>
              <a:rPr lang="pl-PL" sz="1600" dirty="0">
                <a:solidFill>
                  <a:srgbClr val="000000"/>
                </a:solidFill>
              </a:rPr>
              <a:t>, a następnie </a:t>
            </a:r>
            <a:r>
              <a:rPr lang="pl-PL" sz="1600" b="1" dirty="0">
                <a:solidFill>
                  <a:srgbClr val="000000"/>
                </a:solidFill>
              </a:rPr>
              <a:t>turystyki.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0000"/>
                </a:solidFill>
              </a:rPr>
              <a:t>Najrzadziej </a:t>
            </a:r>
            <a:r>
              <a:rPr lang="pl-PL" sz="1600" dirty="0">
                <a:solidFill>
                  <a:srgbClr val="000000"/>
                </a:solidFill>
              </a:rPr>
              <a:t>zaś pojawiały się poważniejsze problemy w przypadku realizacji projektów z </a:t>
            </a:r>
            <a:r>
              <a:rPr lang="pl-PL" sz="1600" b="1" dirty="0">
                <a:solidFill>
                  <a:srgbClr val="000000"/>
                </a:solidFill>
              </a:rPr>
              <a:t>obszaru ochrony zdrowia </a:t>
            </a:r>
            <a:r>
              <a:rPr lang="pl-PL" sz="1600" dirty="0">
                <a:solidFill>
                  <a:srgbClr val="000000"/>
                </a:solidFill>
              </a:rPr>
              <a:t>czy </a:t>
            </a:r>
            <a:r>
              <a:rPr lang="pl-PL" sz="1600" b="1" dirty="0">
                <a:solidFill>
                  <a:srgbClr val="000000"/>
                </a:solidFill>
              </a:rPr>
              <a:t>edukacji.</a:t>
            </a:r>
          </a:p>
        </p:txBody>
      </p:sp>
      <p:sp>
        <p:nvSpPr>
          <p:cNvPr id="8" name="Prostoką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8171" y="2825249"/>
            <a:ext cx="6320413" cy="65314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70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Bariery w realizacji projektów (2) 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16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06562" y="1441299"/>
            <a:ext cx="10968172" cy="40807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rgbClr val="0000FF"/>
                </a:solidFill>
              </a:rPr>
              <a:t>Kluczowe bariery w realizacji projektów (wspólne dla wszystkich obszarów infrastruktury):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a typeface="Times New Roman"/>
                <a:cs typeface="Times New Roman"/>
              </a:rPr>
              <a:t>Problemy, związane z </a:t>
            </a:r>
            <a:r>
              <a:rPr lang="pl-PL" sz="2400" b="1" dirty="0">
                <a:ea typeface="Times New Roman"/>
                <a:cs typeface="Times New Roman"/>
              </a:rPr>
              <a:t>pandemią COVID-19 </a:t>
            </a:r>
            <a:r>
              <a:rPr lang="pl-PL" sz="2400" dirty="0">
                <a:ea typeface="Times New Roman"/>
                <a:cs typeface="Times New Roman"/>
              </a:rPr>
              <a:t>i związane z tym </a:t>
            </a:r>
            <a:r>
              <a:rPr lang="pl-PL" sz="2400" b="1" dirty="0">
                <a:ea typeface="Times New Roman"/>
                <a:cs typeface="Times New Roman"/>
              </a:rPr>
              <a:t>opóźnienia </a:t>
            </a:r>
            <a:r>
              <a:rPr lang="pl-PL" sz="2400" dirty="0">
                <a:ea typeface="Times New Roman"/>
                <a:cs typeface="Times New Roman"/>
              </a:rPr>
              <a:t>w realizacji projektów;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a typeface="Times New Roman"/>
                <a:cs typeface="Times New Roman"/>
              </a:rPr>
              <a:t>Problemy, związane ze </a:t>
            </a:r>
            <a:r>
              <a:rPr lang="pl-PL" sz="2400" b="1" dirty="0">
                <a:ea typeface="Times New Roman"/>
                <a:cs typeface="Times New Roman"/>
              </a:rPr>
              <a:t>wzrostem cen towarów i usług</a:t>
            </a:r>
            <a:r>
              <a:rPr lang="pl-PL" sz="2400" dirty="0">
                <a:ea typeface="Times New Roman"/>
                <a:cs typeface="Times New Roman"/>
              </a:rPr>
              <a:t>, niezbędnych do prawidłowej realizacji projektu;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a typeface="Times New Roman"/>
                <a:cs typeface="Times New Roman"/>
              </a:rPr>
              <a:t>Problemy z </a:t>
            </a:r>
            <a:r>
              <a:rPr lang="pl-PL" sz="2400" b="1" dirty="0">
                <a:ea typeface="Times New Roman"/>
                <a:cs typeface="Times New Roman"/>
              </a:rPr>
              <a:t>wyłonieniem wykonawców </a:t>
            </a:r>
            <a:r>
              <a:rPr lang="pl-PL" sz="2400" dirty="0">
                <a:ea typeface="Times New Roman"/>
                <a:cs typeface="Times New Roman"/>
              </a:rPr>
              <a:t>robót budowlanych;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a typeface="Times New Roman"/>
                <a:cs typeface="Times New Roman"/>
              </a:rPr>
              <a:t>Konieczność wprowadzania zmian w trakcie realizacji projektów.</a:t>
            </a:r>
          </a:p>
        </p:txBody>
      </p:sp>
    </p:spTree>
    <p:extLst>
      <p:ext uri="{BB962C8B-B14F-4D97-AF65-F5344CB8AC3E}">
        <p14:creationId xmlns:p14="http://schemas.microsoft.com/office/powerpoint/2010/main" val="102181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Bariery w realizacji projektów (3) 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1" y="1812502"/>
            <a:ext cx="11525459" cy="72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9900"/>
                </a:solidFill>
              </a:rPr>
              <a:t>Obszar kultury: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1)</a:t>
            </a:r>
            <a:r>
              <a:rPr lang="pl-PL" dirty="0">
                <a:ea typeface="Times New Roman"/>
                <a:cs typeface="Times New Roman"/>
              </a:rPr>
              <a:t> PO </a:t>
            </a:r>
            <a:r>
              <a:rPr lang="pl-PL" dirty="0" err="1">
                <a:ea typeface="Times New Roman"/>
                <a:cs typeface="Times New Roman"/>
              </a:rPr>
              <a:t>IiŚ</a:t>
            </a:r>
            <a:r>
              <a:rPr lang="pl-PL" dirty="0">
                <a:ea typeface="Times New Roman"/>
                <a:cs typeface="Times New Roman"/>
              </a:rPr>
              <a:t> - ograniczenie (</a:t>
            </a:r>
            <a:r>
              <a:rPr lang="pl-PL" dirty="0">
                <a:solidFill>
                  <a:prstClr val="black"/>
                </a:solidFill>
                <a:ea typeface="Times New Roman"/>
                <a:cs typeface="Times New Roman"/>
              </a:rPr>
              <a:t>PO </a:t>
            </a:r>
            <a:r>
              <a:rPr lang="pl-PL" dirty="0" err="1">
                <a:solidFill>
                  <a:prstClr val="black"/>
                </a:solidFill>
                <a:ea typeface="Times New Roman"/>
                <a:cs typeface="Times New Roman"/>
              </a:rPr>
              <a:t>IiŚ</a:t>
            </a:r>
            <a:r>
              <a:rPr lang="pl-PL" dirty="0">
                <a:solidFill>
                  <a:prstClr val="black"/>
                </a:solidFill>
                <a:ea typeface="Times New Roman"/>
                <a:cs typeface="Times New Roman"/>
              </a:rPr>
              <a:t>)</a:t>
            </a:r>
            <a:r>
              <a:rPr lang="pl-PL" dirty="0">
                <a:ea typeface="Times New Roman"/>
                <a:cs typeface="Times New Roman"/>
              </a:rPr>
              <a:t> wartości kosztów kwalifikowalnych do kwoty 5 milionów euro,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2) </a:t>
            </a:r>
            <a:r>
              <a:rPr lang="pl-PL" dirty="0">
                <a:ea typeface="Times New Roman"/>
                <a:cs typeface="Times New Roman"/>
              </a:rPr>
              <a:t>mniejsze zainteresowanie </a:t>
            </a:r>
            <a:r>
              <a:rPr lang="pl-PL" dirty="0"/>
              <a:t>ofertą instytucji kultury będące efektem inflacji; 3) bardzo niekorzystny wpływ pandemii COVID-19</a:t>
            </a:r>
            <a:r>
              <a:rPr lang="pl-PL" b="1" dirty="0">
                <a:solidFill>
                  <a:srgbClr val="0000FF"/>
                </a:solidFill>
              </a:rPr>
              <a:t>;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0" y="2803127"/>
            <a:ext cx="11525459" cy="1047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9900"/>
                </a:solidFill>
              </a:rPr>
              <a:t>Obszar infrastruktury sportu i turystyki: </a:t>
            </a:r>
            <a:r>
              <a:rPr lang="pl-PL" b="1" dirty="0">
                <a:solidFill>
                  <a:srgbClr val="0000FF"/>
                </a:solidFill>
              </a:rPr>
              <a:t>1) </a:t>
            </a:r>
            <a:r>
              <a:rPr lang="pl-PL" dirty="0"/>
              <a:t>brak wystarczających środków na zapewnienie wkładu własnego przez niektóre typy instytucji (np.: parki narodowe), </a:t>
            </a:r>
            <a:r>
              <a:rPr lang="pl-PL" b="1" dirty="0">
                <a:solidFill>
                  <a:srgbClr val="0000FF"/>
                </a:solidFill>
              </a:rPr>
              <a:t>2)</a:t>
            </a:r>
            <a:r>
              <a:rPr lang="pl-PL" dirty="0"/>
              <a:t> uzgodnienia z właścicielami gruntów, </a:t>
            </a:r>
            <a:r>
              <a:rPr lang="pl-PL" b="1" dirty="0">
                <a:solidFill>
                  <a:srgbClr val="0000FF"/>
                </a:solidFill>
              </a:rPr>
              <a:t>3) </a:t>
            </a:r>
            <a:r>
              <a:rPr lang="pl-PL" dirty="0"/>
              <a:t>zdobycie tytułu do własności gruntów, </a:t>
            </a:r>
            <a:r>
              <a:rPr lang="pl-PL" b="1" dirty="0">
                <a:solidFill>
                  <a:srgbClr val="0000FF"/>
                </a:solidFill>
              </a:rPr>
              <a:t>4) </a:t>
            </a:r>
            <a:r>
              <a:rPr lang="pl-PL" dirty="0"/>
              <a:t>sporządzanie dokumentacji środowiskowych, </a:t>
            </a:r>
            <a:r>
              <a:rPr lang="pl-PL" b="1" dirty="0">
                <a:solidFill>
                  <a:srgbClr val="0000FF"/>
                </a:solidFill>
              </a:rPr>
              <a:t>5)</a:t>
            </a:r>
            <a:r>
              <a:rPr lang="pl-PL" dirty="0"/>
              <a:t> </a:t>
            </a:r>
            <a:r>
              <a:rPr lang="pl-PL" dirty="0">
                <a:ea typeface="Times New Roman"/>
                <a:cs typeface="Times New Roman"/>
              </a:rPr>
              <a:t>utrzymanie infrastruktury wytworzonej w ramach projektów;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381837" y="4263127"/>
            <a:ext cx="11525459" cy="16850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9900"/>
                </a:solidFill>
              </a:rPr>
              <a:t>Obszar infrastruktury edukacji: </a:t>
            </a:r>
            <a:r>
              <a:rPr lang="pl-PL" b="1" dirty="0">
                <a:solidFill>
                  <a:srgbClr val="0000FF"/>
                </a:solidFill>
              </a:rPr>
              <a:t>1)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pl-PL" dirty="0">
                <a:ea typeface="Times New Roman"/>
                <a:cs typeface="Times New Roman"/>
              </a:rPr>
              <a:t>niedobory specjalistycznej kadry nauczycielskiej (odchodzenie z zawodu z przyczyn naturalnych, brak nowych kadr, wynikający m.in. z niskiego statusu zawodowego nauczyciela, brak odpowiedniego systemu kształcenia nauczycieli zawodu),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2)</a:t>
            </a:r>
            <a:r>
              <a:rPr lang="pl-PL" dirty="0">
                <a:ea typeface="Times New Roman"/>
                <a:cs typeface="Times New Roman"/>
              </a:rPr>
              <a:t> trudności we współpracy z sektorem biznesu (brak zainteresowania przedsiębiorców),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3)</a:t>
            </a:r>
            <a:r>
              <a:rPr lang="pl-PL" dirty="0">
                <a:ea typeface="Times New Roman"/>
                <a:cs typeface="Times New Roman"/>
              </a:rPr>
              <a:t> brak przepływu treści ważnych dla biznesu do programów nauczania, brak kadr w tym zakresie,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4) </a:t>
            </a:r>
            <a:r>
              <a:rPr lang="pl-PL" dirty="0">
                <a:ea typeface="Times New Roman"/>
                <a:cs typeface="Times New Roman"/>
              </a:rPr>
              <a:t>zmiany demograficzne.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2" y="1120532"/>
            <a:ext cx="1152545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rgbClr val="0000FF"/>
                </a:solidFill>
              </a:rPr>
              <a:t>Bariery specyficzne dla poszczególnych obszarów: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067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Bariery w realizacji projektów (4) 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2" y="1983908"/>
            <a:ext cx="11525459" cy="1685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9900"/>
                </a:solidFill>
              </a:rPr>
              <a:t>Obszar ochrony zdrowia: 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1)</a:t>
            </a:r>
            <a:r>
              <a:rPr lang="pl-PL" b="1" dirty="0">
                <a:solidFill>
                  <a:srgbClr val="009900"/>
                </a:solidFill>
              </a:rPr>
              <a:t> </a:t>
            </a:r>
            <a:r>
              <a:rPr lang="pl-PL" dirty="0">
                <a:ea typeface="Times New Roman"/>
                <a:cs typeface="Times New Roman"/>
              </a:rPr>
              <a:t>problemy z dostosowywaniem infrastruktury służby zdrowia do zasad dostępności architektonicznej (stare budynki, przestarzałe rozwiązania, konieczność wysokich nakładów),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2) </a:t>
            </a:r>
            <a:r>
              <a:rPr lang="pl-PL" dirty="0">
                <a:ea typeface="Times New Roman"/>
                <a:cs typeface="Times New Roman"/>
              </a:rPr>
              <a:t>obawa przed realizacją inwestycji wykraczających poza obecnie oferowany standard w ramach ochrony zdrowia związane z niepewnością odnośnie kontraktacji (</a:t>
            </a:r>
            <a:r>
              <a:rPr lang="pl-PL" dirty="0" err="1">
                <a:ea typeface="Times New Roman"/>
                <a:cs typeface="Times New Roman"/>
              </a:rPr>
              <a:t>np</a:t>
            </a:r>
            <a:r>
              <a:rPr lang="pl-PL" dirty="0">
                <a:ea typeface="Times New Roman"/>
                <a:cs typeface="Times New Roman"/>
              </a:rPr>
              <a:t>: dzienne domy opieki medycznej,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3)</a:t>
            </a:r>
            <a:r>
              <a:rPr lang="pl-PL" dirty="0">
                <a:ea typeface="Times New Roman"/>
                <a:cs typeface="Times New Roman"/>
              </a:rPr>
              <a:t> </a:t>
            </a:r>
            <a:r>
              <a:rPr lang="pl-PL" dirty="0"/>
              <a:t>brak kadr dotyczący całej sfery, szczególnie dramatyczny w takich dziedzinach jak psychiatria, w tym psychiatria dziecięca i geriatria.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2" y="4015349"/>
            <a:ext cx="11525459" cy="1685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9900"/>
                </a:solidFill>
              </a:rPr>
              <a:t>Pomoc społeczna i opieka nad dziećmi:  </a:t>
            </a:r>
            <a:r>
              <a:rPr lang="pl-PL" b="1" dirty="0">
                <a:solidFill>
                  <a:srgbClr val="0000FF"/>
                </a:solidFill>
              </a:rPr>
              <a:t>problemy związane z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komplementarnością pomiędzy działaniami twardymi, realizowanymi ze środków EFRR a miękkimi z EFS:  1) </a:t>
            </a:r>
            <a:r>
              <a:rPr lang="pl-PL" dirty="0">
                <a:ea typeface="Times New Roman"/>
                <a:cs typeface="Times New Roman"/>
              </a:rPr>
              <a:t>Trudność koordynacji działań twardych oraz miękkich i ułożenie ich we właściwych ramach czasowych,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2)</a:t>
            </a:r>
            <a:r>
              <a:rPr lang="pl-PL" dirty="0">
                <a:ea typeface="Times New Roman"/>
                <a:cs typeface="Times New Roman"/>
              </a:rPr>
              <a:t> trudności w ocenie (przedłużające się procedury), oraz w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3) </a:t>
            </a:r>
            <a:r>
              <a:rPr lang="pl-PL" dirty="0">
                <a:ea typeface="Times New Roman"/>
                <a:cs typeface="Times New Roman"/>
              </a:rPr>
              <a:t>realizacji projektów zintegrowanych, </a:t>
            </a:r>
            <a:r>
              <a:rPr lang="pl-PL" b="1" dirty="0">
                <a:solidFill>
                  <a:srgbClr val="0000FF"/>
                </a:solidFill>
                <a:ea typeface="Times New Roman"/>
                <a:cs typeface="Times New Roman"/>
              </a:rPr>
              <a:t>4)</a:t>
            </a:r>
            <a:r>
              <a:rPr lang="pl-PL" dirty="0">
                <a:ea typeface="Times New Roman"/>
                <a:cs typeface="Times New Roman"/>
              </a:rPr>
              <a:t> trudności w zawiązywaniu partnerstw pomiędzy JST a NGO (niechęć JST do aplikacji, do zawiązywania partnerstw, stawianie wygórowanych warunków, „castingi na partnera ze strony NGO”, partnerstwa jedynie formalne.)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91402" y="1120532"/>
            <a:ext cx="1152545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rgbClr val="0000FF"/>
                </a:solidFill>
              </a:rPr>
              <a:t>Bariery specyficzne dla poszczególnych obszarów: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4386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Trafność wsparcia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19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233076"/>
            <a:ext cx="1134203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Przeprowadzone badanie przyniosło </a:t>
            </a:r>
            <a:r>
              <a:rPr lang="pl-PL" sz="2000" b="1" dirty="0">
                <a:solidFill>
                  <a:srgbClr val="0000FF"/>
                </a:solidFill>
              </a:rPr>
              <a:t>pozytywną weryfikację trafności </a:t>
            </a:r>
            <a:r>
              <a:rPr lang="pl-PL" sz="2000" dirty="0"/>
              <a:t>wdrażanych projektów, </a:t>
            </a:r>
            <a:r>
              <a:rPr lang="pl-PL" sz="2000" b="1" dirty="0">
                <a:solidFill>
                  <a:srgbClr val="0000FF"/>
                </a:solidFill>
              </a:rPr>
              <a:t>we wszystkich uwzględnionych w badaniu obszarach interwencji.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Wysoka trafność interwencji jest pochodną oparcia realizowanego wsparcia  o odpowiednie diagnozy potrzeb,  uwzględnienia  doświadczenia z okresu 2007-2013, a także </a:t>
            </a:r>
            <a:r>
              <a:rPr lang="pl-PL" sz="2000" b="1" dirty="0">
                <a:solidFill>
                  <a:srgbClr val="009900"/>
                </a:solidFill>
              </a:rPr>
              <a:t>dobrego przygotowania projektów</a:t>
            </a:r>
            <a:r>
              <a:rPr lang="pl-PL" sz="2000" dirty="0"/>
              <a:t>, często tworzonych w konsultacji z potencjalnymi odbiorcami.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Badanie pokazało, że </a:t>
            </a:r>
            <a:r>
              <a:rPr lang="pl-PL" sz="2000" b="1" dirty="0">
                <a:solidFill>
                  <a:srgbClr val="0000FF"/>
                </a:solidFill>
              </a:rPr>
              <a:t>realizowane projekty </a:t>
            </a:r>
            <a:r>
              <a:rPr lang="pl-PL" sz="2000" dirty="0"/>
              <a:t>w olbrzymiej większości przypadków </a:t>
            </a:r>
            <a:r>
              <a:rPr lang="pl-PL" sz="2000" b="1" dirty="0">
                <a:solidFill>
                  <a:srgbClr val="0000FF"/>
                </a:solidFill>
              </a:rPr>
              <a:t>prowadziły do rozwiązania kluczowych problemów i wyzwań</a:t>
            </a:r>
            <a:r>
              <a:rPr lang="pl-PL" sz="2000" dirty="0"/>
              <a:t>, diagnozowanych we właściwych dokumentach programowych.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Do powszechnych efektów, wskazujących na wysoką trafność realizowanej interwencji należy: </a:t>
            </a:r>
            <a:r>
              <a:rPr lang="pl-PL" sz="2000" b="1" dirty="0">
                <a:solidFill>
                  <a:srgbClr val="009900"/>
                </a:solidFill>
              </a:rPr>
              <a:t>p</a:t>
            </a:r>
            <a:r>
              <a:rPr lang="pl-PL" sz="2000" b="1" dirty="0">
                <a:solidFill>
                  <a:srgbClr val="009900"/>
                </a:solidFill>
                <a:ea typeface="Times New Roman" panose="02020603050405020304" pitchFamily="18" charset="0"/>
              </a:rPr>
              <a:t>oprawa warunków korzystania z  usług, poszerzenie oferty, większa liczba użytkowników </a:t>
            </a:r>
            <a:r>
              <a:rPr lang="pl-PL" sz="2000" dirty="0">
                <a:ea typeface="Times New Roman" panose="02020603050405020304" pitchFamily="18" charset="0"/>
              </a:rPr>
              <a:t>(klientów/pacjentów/odwiedzających).  </a:t>
            </a:r>
          </a:p>
        </p:txBody>
      </p:sp>
    </p:spTree>
    <p:extLst>
      <p:ext uri="{BB962C8B-B14F-4D97-AF65-F5344CB8AC3E}">
        <p14:creationId xmlns:p14="http://schemas.microsoft.com/office/powerpoint/2010/main" val="366168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Cele badania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2" y="1231356"/>
            <a:ext cx="7267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waluacja skoncentrowana na </a:t>
            </a:r>
            <a:r>
              <a:rPr lang="pl-PL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efektów polityki publicznej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wspierania pięciu typów infrastruktury społecznej. </a:t>
            </a:r>
          </a:p>
        </p:txBody>
      </p:sp>
      <p:sp>
        <p:nvSpPr>
          <p:cNvPr id="3" name="Pole tekstowe 8">
            <a:extLst>
              <a:ext uri="{FF2B5EF4-FFF2-40B4-BE49-F238E27FC236}">
                <a16:creationId xmlns:a16="http://schemas.microsoft.com/office/drawing/2014/main" id="{6D2F627A-3E86-4C4E-ABF3-E101B11A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607" y="2417361"/>
            <a:ext cx="4886904" cy="1175764"/>
          </a:xfrm>
          <a:prstGeom prst="rect">
            <a:avLst/>
          </a:prstGeom>
          <a:solidFill>
            <a:srgbClr val="2F549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wpływu interwencji w ramach polityki spójności 2014-2020 na rozwój i funkcjonowanie infrastruktury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społecznej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ole tekstowe 9">
            <a:extLst>
              <a:ext uri="{FF2B5EF4-FFF2-40B4-BE49-F238E27FC236}">
                <a16:creationId xmlns:a16="http://schemas.microsoft.com/office/drawing/2014/main" id="{3AC87DED-CF6B-48DA-8A93-97EB10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607" y="4087632"/>
            <a:ext cx="2682286" cy="1592262"/>
          </a:xfrm>
          <a:prstGeom prst="rect">
            <a:avLst/>
          </a:prstGeom>
          <a:solidFill>
            <a:srgbClr val="DEEAF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Analiza i ocena interwencji </a:t>
            </a:r>
            <a:br>
              <a:rPr lang="pl-PL" alt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 zakresie infrastruktury społecznej w kontekście celów UP 2014-2020 oraz stanu infrastruktury społecznej w Polsce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10">
            <a:extLst>
              <a:ext uri="{FF2B5EF4-FFF2-40B4-BE49-F238E27FC236}">
                <a16:creationId xmlns:a16="http://schemas.microsoft.com/office/drawing/2014/main" id="{B3B6F738-873C-4A6A-B8D6-FE6925F5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034" y="4608920"/>
            <a:ext cx="2481841" cy="1435341"/>
          </a:xfrm>
          <a:prstGeom prst="rect">
            <a:avLst/>
          </a:prstGeom>
          <a:solidFill>
            <a:srgbClr val="DEEAF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Sformułowanie rekomendacji </a:t>
            </a: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procesu wdrażania programów perspektywy 2021-2027 w Polsce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12">
            <a:extLst>
              <a:ext uri="{FF2B5EF4-FFF2-40B4-BE49-F238E27FC236}">
                <a16:creationId xmlns:a16="http://schemas.microsoft.com/office/drawing/2014/main" id="{CD775197-547E-4E5C-9F0F-C552DB51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607" y="3774145"/>
            <a:ext cx="2481841" cy="262137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Warstwa diagnostyczna ewaluacji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trzałka: pięciokąt 16">
            <a:extLst>
              <a:ext uri="{FF2B5EF4-FFF2-40B4-BE49-F238E27FC236}">
                <a16:creationId xmlns:a16="http://schemas.microsoft.com/office/drawing/2014/main" id="{4B3A0DEB-0E27-42BD-AD1B-441D0993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82" y="4655163"/>
            <a:ext cx="1774292" cy="457200"/>
          </a:xfrm>
          <a:prstGeom prst="homePlate">
            <a:avLst>
              <a:gd name="adj" fmla="val 50004"/>
            </a:avLst>
          </a:prstGeom>
          <a:noFill/>
          <a:ln w="254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pośrednie</a:t>
            </a: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załka: pięciokąt 17">
            <a:extLst>
              <a:ext uri="{FF2B5EF4-FFF2-40B4-BE49-F238E27FC236}">
                <a16:creationId xmlns:a16="http://schemas.microsoft.com/office/drawing/2014/main" id="{9D31F00D-0115-4053-8E65-78F58DFD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29" y="2698136"/>
            <a:ext cx="1774291" cy="457200"/>
          </a:xfrm>
          <a:prstGeom prst="homePlate">
            <a:avLst>
              <a:gd name="adj" fmla="val 50004"/>
            </a:avLst>
          </a:prstGeom>
          <a:noFill/>
          <a:ln w="254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 główny</a:t>
            </a: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Nawias klamrowy zamykający 26">
            <a:extLst>
              <a:ext uri="{FF2B5EF4-FFF2-40B4-BE49-F238E27FC236}">
                <a16:creationId xmlns:a16="http://schemas.microsoft.com/office/drawing/2014/main" id="{969C7CBD-DC2A-46C6-9567-74640D12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1420" y="1098839"/>
            <a:ext cx="459872" cy="2747897"/>
          </a:xfrm>
          <a:prstGeom prst="rightBrace">
            <a:avLst>
              <a:gd name="adj1" fmla="val 8333"/>
              <a:gd name="adj2" fmla="val 50396"/>
            </a:avLst>
          </a:prstGeom>
          <a:ln w="222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ole tekstowe 12">
            <a:extLst>
              <a:ext uri="{FF2B5EF4-FFF2-40B4-BE49-F238E27FC236}">
                <a16:creationId xmlns:a16="http://schemas.microsoft.com/office/drawing/2014/main" id="{2913E2E4-4BD0-4364-9660-69AA604D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838" y="4239800"/>
            <a:ext cx="2481841" cy="262137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Warstwa rekomendacyjna ewaluacji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89066DC0-42EB-4CDA-AA94-27412A28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3"/>
            <a:endCxn id="28" idx="0"/>
          </p:cNvCxnSpPr>
          <p:nvPr/>
        </p:nvCxnSpPr>
        <p:spPr>
          <a:xfrm>
            <a:off x="4910448" y="3905214"/>
            <a:ext cx="1774311" cy="334586"/>
          </a:xfrm>
          <a:prstGeom prst="bentConnector2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8C48D85D-F700-4984-9790-B3DBF47CD5C1}"/>
              </a:ext>
            </a:extLst>
          </p:cNvPr>
          <p:cNvSpPr txBox="1"/>
          <p:nvPr/>
        </p:nvSpPr>
        <p:spPr>
          <a:xfrm>
            <a:off x="8476322" y="4016767"/>
            <a:ext cx="34756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600" dirty="0"/>
              <a:t>Bariery realizacji celów: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różnorodność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 dziedzin </a:t>
            </a:r>
            <a:r>
              <a:rPr lang="pl-PL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infrastruktury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 społecznej – konieczność odmiennego podejścia w ocenie efektów interwencji.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9900"/>
                </a:solidFill>
              </a:rPr>
              <a:t>brak sprawdzonego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, powszechnie uznanego modelu, umożliwiającego oszacowanie efektów interwencji.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0E5D66C-44CE-B010-87E1-7FEA6595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9" t="31164" r="76846" b="47668"/>
          <a:stretch/>
        </p:blipFill>
        <p:spPr bwMode="auto">
          <a:xfrm>
            <a:off x="8417561" y="1244176"/>
            <a:ext cx="953388" cy="89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B61E7A8-E426-23DF-2163-DEBCD3060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23" t="30870" r="51543" b="47667"/>
          <a:stretch/>
        </p:blipFill>
        <p:spPr bwMode="auto">
          <a:xfrm>
            <a:off x="9577218" y="1957782"/>
            <a:ext cx="915287" cy="86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27FEF9D-0648-EF78-9B3F-5A202BE8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26" t="30870" r="39140" b="47667"/>
          <a:stretch/>
        </p:blipFill>
        <p:spPr bwMode="auto">
          <a:xfrm>
            <a:off x="8417561" y="2678842"/>
            <a:ext cx="975488" cy="92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AC15EF9-90A8-37D7-0E52-B130278B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9" t="30870" r="64277" b="47667"/>
          <a:stretch/>
        </p:blipFill>
        <p:spPr bwMode="auto">
          <a:xfrm>
            <a:off x="10737000" y="2701646"/>
            <a:ext cx="915903" cy="891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60CEC3F-E174-BDAC-D497-5CBED32D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0" t="31164" r="26406" b="47668"/>
          <a:stretch/>
        </p:blipFill>
        <p:spPr bwMode="auto">
          <a:xfrm>
            <a:off x="10662922" y="1157286"/>
            <a:ext cx="988267" cy="948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94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Użyteczność wsparcia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20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</a:rPr>
              <a:t>Badanie upoważnia do sformułowania </a:t>
            </a:r>
            <a:r>
              <a:rPr lang="pl-PL" sz="2000" b="1" i="0" u="none" strike="noStrike" baseline="0" dirty="0">
                <a:solidFill>
                  <a:srgbClr val="0000FF"/>
                </a:solidFill>
              </a:rPr>
              <a:t>pozytywnej oceny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, co do użyteczności interwencji publicznej  zakresie inwestycji we wszystkich sferach infrastruktury społecznej. Wniosek ten uzasadniają:</a:t>
            </a:r>
          </a:p>
          <a:p>
            <a:pPr marL="715963" lvl="1" indent="-358775">
              <a:spcAft>
                <a:spcPts val="300"/>
              </a:spcAft>
              <a:buFont typeface="Calibri" panose="020F0502020204030204" pitchFamily="34" charset="0"/>
              <a:buChar char="̶"/>
            </a:pPr>
            <a:r>
              <a:rPr lang="pl-PL" sz="2000" b="1" i="0" u="none" strike="noStrike" baseline="0" dirty="0">
                <a:solidFill>
                  <a:srgbClr val="009900"/>
                </a:solidFill>
              </a:rPr>
              <a:t>opinie mieszkańców trzech </a:t>
            </a:r>
            <a:r>
              <a:rPr lang="pl-PL" sz="2000" dirty="0">
                <a:solidFill>
                  <a:srgbClr val="000000"/>
                </a:solidFill>
              </a:rPr>
              <a:t>województw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 (badanie dedykowane) na temat efektów i ich przydatności dla społeczności, </a:t>
            </a:r>
            <a:endParaRPr lang="pl-PL" sz="2000" b="1" i="0" u="none" strike="noStrike" baseline="0" dirty="0">
              <a:solidFill>
                <a:srgbClr val="0000FF"/>
              </a:solidFill>
            </a:endParaRPr>
          </a:p>
          <a:p>
            <a:pPr marL="715963" lvl="1" indent="-358775">
              <a:spcAft>
                <a:spcPts val="300"/>
              </a:spcAft>
              <a:buFont typeface="Calibri" panose="020F0502020204030204" pitchFamily="34" charset="0"/>
              <a:buChar char="̶"/>
            </a:pPr>
            <a:r>
              <a:rPr lang="pl-PL" sz="2000" b="1" dirty="0">
                <a:solidFill>
                  <a:srgbClr val="009900"/>
                </a:solidFill>
                <a:effectLst/>
                <a:ea typeface="Times New Roman" panose="02020603050405020304" pitchFamily="18" charset="0"/>
              </a:rPr>
              <a:t>efekty opisane w 10 studiach przypadku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, w których uwidoczniono</a:t>
            </a:r>
            <a:r>
              <a:rPr lang="pl-PL" sz="2000" dirty="0">
                <a:ea typeface="Times New Roman" panose="02020603050405020304" pitchFamily="18" charset="0"/>
              </a:rPr>
              <a:t> efekty dla użytkowników projektów w ich codziennym życiu (opinie oddolne)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L="715963" lvl="1" indent="-358775">
              <a:spcAft>
                <a:spcPts val="300"/>
              </a:spcAft>
              <a:buFont typeface="Calibri" panose="020F0502020204030204" pitchFamily="34" charset="0"/>
              <a:buChar char="̶"/>
            </a:pPr>
            <a:r>
              <a:rPr lang="pl-PL" sz="2000" b="1" dirty="0">
                <a:solidFill>
                  <a:srgbClr val="009900"/>
                </a:solidFill>
              </a:rPr>
              <a:t>wyniki innych ewaluacji</a:t>
            </a:r>
            <a:r>
              <a:rPr lang="pl-PL" sz="2000" dirty="0">
                <a:solidFill>
                  <a:srgbClr val="000000"/>
                </a:solidFill>
              </a:rPr>
              <a:t>, potwierdzających użyteczność interwencji w infrastrukturę społeczną.</a:t>
            </a:r>
            <a:endParaRPr lang="pl-PL" sz="2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988EC3-6566-4D59-846A-68B0B494A718}"/>
              </a:ext>
            </a:extLst>
          </p:cNvPr>
          <p:cNvSpPr txBox="1"/>
          <p:nvPr/>
        </p:nvSpPr>
        <p:spPr>
          <a:xfrm>
            <a:off x="5331415" y="3837439"/>
            <a:ext cx="3201855" cy="2826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Synteza na podstawie innych ewaluacji: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Inwestycje /…/ okazały się </a:t>
            </a:r>
            <a:r>
              <a:rPr lang="pl-PL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zgodne z potrzebami odbiorców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/…/, wpłynęły na jakość ich życia, sytuację zawodową, zdrowotną, społeczną oraz </a:t>
            </a:r>
            <a:r>
              <a:rPr lang="pl-PL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zaspokoiły ich potrzeby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 także miały wpływ na ograniczenie istniejących w tym zakresie nierówności (badania użytkowników).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8C1D9B-0B50-425A-B8FA-43219E6D688C}"/>
              </a:ext>
            </a:extLst>
          </p:cNvPr>
          <p:cNvSpPr txBox="1"/>
          <p:nvPr/>
        </p:nvSpPr>
        <p:spPr>
          <a:xfrm>
            <a:off x="8965096" y="3662829"/>
            <a:ext cx="2861311" cy="25801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Synteza na podstawie studiów przypadku: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Nowoczesna infrastruktura edukacyjna (sprzęt i urządzenia) gwarantują nam większe szanse na zdobycie dobrego zatrudnienia – taka interwencja </a:t>
            </a:r>
            <a:r>
              <a:rPr lang="pl-PL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realnie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odpowiada naszym kluczowym potrzebom 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(stanowiska studentów).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Wykres prezentuje decydujące o użyteczności interwencji zmiany w obszarze kultury, do których przyczyniły się inwestycje zrealizowane z funduszy unijnych. Użyteczność wynika tu z bogatszej oferty / repertuaru, estetyki i komfortu oraz dostępności obiektów dla osób z niepełnosprawnościami. ">
            <a:extLst>
              <a:ext uri="{FF2B5EF4-FFF2-40B4-BE49-F238E27FC236}">
                <a16:creationId xmlns:a16="http://schemas.microsoft.com/office/drawing/2014/main" id="{42D583C5-D339-4977-8BB9-36A6A572BA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3" y="4133126"/>
            <a:ext cx="4979505" cy="1988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E2550BE-C3FC-420B-98E5-B9BE478E12E1}"/>
              </a:ext>
            </a:extLst>
          </p:cNvPr>
          <p:cNvSpPr txBox="1"/>
          <p:nvPr/>
        </p:nvSpPr>
        <p:spPr>
          <a:xfrm>
            <a:off x="424983" y="3429000"/>
            <a:ext cx="4544583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i="1" dirty="0"/>
              <a:t>Dlaczego interwencja okazała się użyteczna – odpowiada oczekiwaniom / zaspokaja potrzeby</a:t>
            </a:r>
            <a:r>
              <a:rPr lang="pl-PL" i="1" dirty="0"/>
              <a:t>?</a:t>
            </a:r>
            <a:endParaRPr lang="en-GB" i="1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97593AA-FE51-4CFF-91A9-22729A80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68965" y="1948070"/>
            <a:ext cx="477078" cy="0"/>
          </a:xfrm>
          <a:prstGeom prst="line">
            <a:avLst/>
          </a:prstGeom>
          <a:ln w="38100">
            <a:solidFill>
              <a:srgbClr val="FF0000"/>
            </a:solidFill>
            <a:headEnd type="diamond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B178962-12D5-449E-AAE5-967E535C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8904" y="1938131"/>
            <a:ext cx="0" cy="1804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1097DEE8-AD36-46A9-A975-277EF02C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68965" y="3736777"/>
            <a:ext cx="256018" cy="15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E65319B6-77DD-4D0B-8705-F559B395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6600" y="3409121"/>
            <a:ext cx="0" cy="50783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3D830A24-6E9B-4ED6-B24E-530D21588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H="1">
            <a:off x="10525485" y="2834514"/>
            <a:ext cx="1096726" cy="559904"/>
          </a:xfrm>
          <a:prstGeom prst="bentConnector3">
            <a:avLst>
              <a:gd name="adj1" fmla="val 156"/>
            </a:avLst>
          </a:prstGeom>
          <a:ln w="38100">
            <a:solidFill>
              <a:srgbClr val="FF0000"/>
            </a:solidFill>
            <a:headEnd type="diamond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905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Trwałość efektów wsparcia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21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388079" y="1295574"/>
            <a:ext cx="4825443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W przypadku większości projektów objętych badaniem ilościowym (83%) </a:t>
            </a:r>
            <a:r>
              <a:rPr lang="pl-PL" sz="1600" b="1" dirty="0">
                <a:solidFill>
                  <a:srgbClr val="0000FF"/>
                </a:solidFill>
              </a:rPr>
              <a:t>nie upłynął jeszcze okres trwałości</a:t>
            </a:r>
            <a:r>
              <a:rPr lang="pl-PL" sz="1600" dirty="0">
                <a:solidFill>
                  <a:srgbClr val="000000"/>
                </a:solidFill>
              </a:rPr>
              <a:t>.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i="0" u="none" strike="noStrike" baseline="0" dirty="0">
                <a:solidFill>
                  <a:srgbClr val="000000"/>
                </a:solidFill>
              </a:rPr>
              <a:t>Badani wskazują pewne obawy, co do utrzymania trwałości rezultatów projektu, w chwili obecnej jednak skala problemów jest jednak jeszcze </a:t>
            </a:r>
            <a:r>
              <a:rPr lang="pl-PL" sz="1600" b="1" dirty="0">
                <a:solidFill>
                  <a:srgbClr val="009900"/>
                </a:solidFill>
              </a:rPr>
              <a:t>bardzo niewielka</a:t>
            </a:r>
            <a:r>
              <a:rPr lang="pl-PL" sz="1600" b="1" i="0" u="none" strike="noStrike" baseline="0" dirty="0">
                <a:solidFill>
                  <a:srgbClr val="000000"/>
                </a:solidFill>
              </a:rPr>
              <a:t>.</a:t>
            </a:r>
            <a:endParaRPr lang="pl-PL" sz="1600" b="1" i="0" u="none" strike="noStrike" baseline="0" dirty="0">
              <a:solidFill>
                <a:srgbClr val="0000FF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Oczywisty wpływ pandemii COVID-19, na szczęście na ogół </a:t>
            </a:r>
            <a:r>
              <a:rPr lang="pl-PL" sz="1600" b="1" dirty="0">
                <a:solidFill>
                  <a:srgbClr val="0000FF"/>
                </a:solidFill>
              </a:rPr>
              <a:t>elastyczne i przyjazne zachowanie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odpowiednic</a:t>
            </a:r>
            <a:r>
              <a:rPr lang="pl-PL" sz="1600" dirty="0">
                <a:ea typeface="Times New Roman" panose="02020603050405020304" pitchFamily="18" charset="0"/>
              </a:rPr>
              <a:t>h instytucji zarządzających i pośredniczących</a:t>
            </a:r>
            <a:r>
              <a:rPr lang="pl-PL" sz="16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Specyficzna sytuacja w sferze ochrony zdrowia – kwestia </a:t>
            </a:r>
            <a:r>
              <a:rPr lang="pl-PL" sz="1600" b="1" dirty="0">
                <a:solidFill>
                  <a:srgbClr val="009900"/>
                </a:solidFill>
              </a:rPr>
              <a:t>kontraktów z NFZ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Kwestia </a:t>
            </a:r>
            <a:r>
              <a:rPr lang="pl-PL" sz="1600" b="1" dirty="0">
                <a:solidFill>
                  <a:srgbClr val="0000FF"/>
                </a:solidFill>
              </a:rPr>
              <a:t>własności infrastruktury </a:t>
            </a:r>
            <a:r>
              <a:rPr lang="pl-PL" sz="1600" b="0" i="0" u="none" strike="noStrike" baseline="0" dirty="0">
                <a:solidFill>
                  <a:srgbClr val="000000"/>
                </a:solidFill>
              </a:rPr>
              <a:t>– wynajmowane pomieszczenia.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Ryzyko </a:t>
            </a:r>
            <a:r>
              <a:rPr lang="pl-PL" sz="1600" b="1" dirty="0">
                <a:solidFill>
                  <a:srgbClr val="009900"/>
                </a:solidFill>
              </a:rPr>
              <a:t>zmian organizacyjnych i prawnych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Inflacja, a w szczególności </a:t>
            </a:r>
            <a:r>
              <a:rPr lang="pl-PL" sz="1600" b="1" dirty="0">
                <a:solidFill>
                  <a:srgbClr val="0000FF"/>
                </a:solidFill>
              </a:rPr>
              <a:t>wysokie ceny energii </a:t>
            </a:r>
            <a:r>
              <a:rPr lang="pl-PL" sz="1600" dirty="0">
                <a:solidFill>
                  <a:srgbClr val="000000"/>
                </a:solidFill>
              </a:rPr>
              <a:t>jako potencjalne zagrożenie.</a:t>
            </a:r>
            <a:endParaRPr lang="pl-PL" sz="16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4" name="Obraz 3" descr="Wykres. Zapewnienie środków na działalność obiektu i prowadzenie usług wykorzystujących powstałą infrastrukturę po zakończeniu projektu Wykres kolumnowyPo zakończeniu projektu zapewnienie środków na dalszą działalność obiektu okazało się trudniejsze, niż przypuszczaliśmy przygotowując projekt: RAZEM - 16%, edukacja - 13%, kultura - 19%, ochrona zdrowia - 7%, pomoc i opieka społeczna - 24%, turystyka, sport i rekreacja - 16%. Usługi, jakie prowadzimy wykorzystując powstałą infrastrukturę, są świadczone w węższym zakresie, niż planowaliśmy: RAZEM - 8%, edukacja - 8%, kultura - 9%, ochrona zdrowia - 4%, pomoc i opieka społeczna - 10%, turystyka, sport i rekreacja - 7%. ">
            <a:extLst>
              <a:ext uri="{FF2B5EF4-FFF2-40B4-BE49-F238E27FC236}">
                <a16:creationId xmlns:a16="http://schemas.microsoft.com/office/drawing/2014/main" id="{BB090F94-4B1C-5406-9F9E-874CB5F7F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29" y="1547789"/>
            <a:ext cx="6774426" cy="4256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57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22</a:t>
            </a:fld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C0CAB8-94E0-EBA4-9A5B-F56FE17BD21C}"/>
              </a:ext>
            </a:extLst>
          </p:cNvPr>
          <p:cNvSpPr txBox="1"/>
          <p:nvPr/>
        </p:nvSpPr>
        <p:spPr>
          <a:xfrm>
            <a:off x="6568683" y="5070751"/>
            <a:ext cx="5510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600" dirty="0"/>
              <a:t>Wpływ realizowanych inwestycji na zwiększenie </a:t>
            </a:r>
            <a:r>
              <a:rPr lang="pl-PL" sz="1600" b="1" dirty="0">
                <a:solidFill>
                  <a:srgbClr val="009900"/>
                </a:solidFill>
              </a:rPr>
              <a:t>dostępności przestrzeni miasta/gminy dla osób z niepełnosprawnościami </a:t>
            </a:r>
            <a:r>
              <a:rPr lang="pl-PL" sz="1600" dirty="0"/>
              <a:t>deklarowali przede wszystkim projektodawcy operujący w sferze </a:t>
            </a:r>
            <a:r>
              <a:rPr lang="pl-PL" sz="1600" b="1" dirty="0">
                <a:solidFill>
                  <a:srgbClr val="0000FF"/>
                </a:solidFill>
              </a:rPr>
              <a:t>turystyki, sportu i rekreacji</a:t>
            </a:r>
            <a:r>
              <a:rPr lang="pl-PL" sz="16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1" name="Wykres 10" descr="Zapewnienie dostępności oferty dla osób z niepełnosprawnościami będąca wynikiem realizacji projektu: odpowiedzi beneficjentów realizujących projekty w obszarze kultura 82%, pomoc społeczna 77%, turystyka 74%, edukacja 68% i ochrona zdrowia 48%.&#10;Wpływ realizowanych projektów na zwiększenie dostępności przestrzeni miasta/gminy dla osób z niepełnosprawnościami: w obszarze kultura 64%, pomoc społeczna 51%, turystyka 68%, edukacja 36% i ochrona zdrowia 16%.">
            <a:extLst>
              <a:ext uri="{FF2B5EF4-FFF2-40B4-BE49-F238E27FC236}">
                <a16:creationId xmlns:a16="http://schemas.microsoft.com/office/drawing/2014/main" id="{6BF19D4B-63A8-171D-AD36-47BECF889054}"/>
              </a:ext>
            </a:extLst>
          </p:cNvPr>
          <p:cNvGraphicFramePr>
            <a:graphicFrameLocks/>
          </p:cNvGraphicFramePr>
          <p:nvPr/>
        </p:nvGraphicFramePr>
        <p:xfrm>
          <a:off x="6781799" y="1420926"/>
          <a:ext cx="5075583" cy="344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249391" y="1281325"/>
            <a:ext cx="62309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600" dirty="0">
                <a:solidFill>
                  <a:srgbClr val="000000"/>
                </a:solidFill>
              </a:rPr>
              <a:t>Zapewnienie </a:t>
            </a:r>
            <a:r>
              <a:rPr lang="pl-PL" sz="1600" b="1" dirty="0">
                <a:solidFill>
                  <a:srgbClr val="000000"/>
                </a:solidFill>
              </a:rPr>
              <a:t>dostępności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oferty dla osób z niepełnosprawnościami </a:t>
            </a:r>
            <a:r>
              <a:rPr lang="pl-PL" sz="1600" dirty="0">
                <a:solidFill>
                  <a:srgbClr val="000000"/>
                </a:solidFill>
              </a:rPr>
              <a:t>było </a:t>
            </a:r>
            <a:r>
              <a:rPr lang="pl-PL" sz="1600" b="1" dirty="0">
                <a:solidFill>
                  <a:srgbClr val="009900"/>
                </a:solidFill>
              </a:rPr>
              <a:t>jednym z trzech najczęściej wymienianych efektów realizacji projektów</a:t>
            </a:r>
            <a:r>
              <a:rPr lang="pl-PL" sz="1600" b="1" dirty="0">
                <a:solidFill>
                  <a:srgbClr val="0000FF"/>
                </a:solidFill>
              </a:rPr>
              <a:t> </a:t>
            </a:r>
            <a:r>
              <a:rPr lang="pl-PL" sz="1600" b="1" dirty="0"/>
              <a:t>-</a:t>
            </a:r>
            <a:r>
              <a:rPr lang="pl-PL" sz="1600" b="1" dirty="0">
                <a:solidFill>
                  <a:srgbClr val="0000FF"/>
                </a:solidFill>
              </a:rPr>
              <a:t>  </a:t>
            </a:r>
            <a:r>
              <a:rPr lang="pl-PL" sz="1600" dirty="0"/>
              <a:t>efekt ten najczęściej wymieniali beneficjenci realizujący przedsięwzięcia w obszarze </a:t>
            </a:r>
            <a:r>
              <a:rPr lang="pl-PL" sz="1600" b="1" dirty="0">
                <a:solidFill>
                  <a:srgbClr val="0000FF"/>
                </a:solidFill>
              </a:rPr>
              <a:t>kultura</a:t>
            </a:r>
            <a:r>
              <a:rPr lang="pl-PL" sz="1600" dirty="0"/>
              <a:t> oraz </a:t>
            </a:r>
            <a:r>
              <a:rPr lang="pl-PL" sz="1600" b="1" dirty="0">
                <a:solidFill>
                  <a:srgbClr val="0000FF"/>
                </a:solidFill>
              </a:rPr>
              <a:t>pomoc i integracja społeczna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3" name="Wykres 12" descr="Zmiany dotyczące instytucji beneficjenta i podmiotów współpracujących. wynikające z realizacji projektu. Wśród najczęściej wymienianych efektów realizowanych przedsięwzięć, kwestia zapewnienia dostępności oferty dla osób z niepełnosprawnościami znalazła się na trzecim miejscu (70%), po poprawie warunków korzystania z usług (86%) i poszerzeniu oferty instytucji (74%).">
            <a:extLst>
              <a:ext uri="{FF2B5EF4-FFF2-40B4-BE49-F238E27FC236}">
                <a16:creationId xmlns:a16="http://schemas.microsoft.com/office/drawing/2014/main" id="{A158D993-AA61-4848-84EA-11D514C70E6B}"/>
              </a:ext>
            </a:extLst>
          </p:cNvPr>
          <p:cNvGraphicFramePr>
            <a:graphicFrameLocks/>
          </p:cNvGraphicFramePr>
          <p:nvPr/>
        </p:nvGraphicFramePr>
        <p:xfrm>
          <a:off x="249391" y="2358544"/>
          <a:ext cx="6140839" cy="372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Realizowane projekty  a kwestia dostępności (1)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AD5CBF-A86A-1083-7433-F9D838807AF6}"/>
              </a:ext>
            </a:extLst>
          </p:cNvPr>
          <p:cNvSpPr txBox="1"/>
          <p:nvPr/>
        </p:nvSpPr>
        <p:spPr>
          <a:xfrm>
            <a:off x="3397305" y="6078582"/>
            <a:ext cx="33844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000" dirty="0">
                <a:solidFill>
                  <a:srgbClr val="000000"/>
                </a:solidFill>
              </a:rPr>
              <a:t>Badanie CAWI z beneficjentami wsparcia (N=4082)</a:t>
            </a:r>
          </a:p>
        </p:txBody>
      </p:sp>
    </p:spTree>
    <p:extLst>
      <p:ext uri="{BB962C8B-B14F-4D97-AF65-F5344CB8AC3E}">
        <p14:creationId xmlns:p14="http://schemas.microsoft.com/office/powerpoint/2010/main" val="252665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23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7601527" y="2146853"/>
            <a:ext cx="4091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600" dirty="0">
                <a:solidFill>
                  <a:srgbClr val="000000"/>
                </a:solidFill>
              </a:rPr>
              <a:t>W opinii mieszkańców trzech badanych województw w ich miejscu zamieszkania </a:t>
            </a:r>
            <a:r>
              <a:rPr lang="pl-PL" sz="1600" b="1" dirty="0">
                <a:solidFill>
                  <a:srgbClr val="000000"/>
                </a:solidFill>
              </a:rPr>
              <a:t>zaszły zmiany związane z zapewnieniem dostępności dla osób z niepełnosprawnościami</a:t>
            </a:r>
            <a:r>
              <a:rPr lang="pl-PL" sz="1600" dirty="0">
                <a:solidFill>
                  <a:srgbClr val="000000"/>
                </a:solidFill>
              </a:rPr>
              <a:t>, będące przede wszystkim </a:t>
            </a:r>
            <a:r>
              <a:rPr lang="pl-PL" sz="1600" b="1" dirty="0">
                <a:solidFill>
                  <a:srgbClr val="0000FF"/>
                </a:solidFill>
              </a:rPr>
              <a:t>efektem realizacji inwestycji finansowanych funduszy UE </a:t>
            </a:r>
            <a:r>
              <a:rPr lang="pl-PL" sz="1600" dirty="0">
                <a:solidFill>
                  <a:srgbClr val="000000"/>
                </a:solidFill>
              </a:rPr>
              <a:t>– zmiany te identyfikowane są w obszarze  </a:t>
            </a:r>
            <a:r>
              <a:rPr lang="pl-PL" sz="1600" b="1" dirty="0">
                <a:solidFill>
                  <a:srgbClr val="009900"/>
                </a:solidFill>
              </a:rPr>
              <a:t>zdrowie</a:t>
            </a:r>
            <a:r>
              <a:rPr lang="pl-PL" sz="1600" dirty="0">
                <a:solidFill>
                  <a:srgbClr val="009900"/>
                </a:solidFill>
              </a:rPr>
              <a:t>, </a:t>
            </a:r>
            <a:r>
              <a:rPr lang="pl-PL" sz="1600" b="1" dirty="0">
                <a:solidFill>
                  <a:srgbClr val="009900"/>
                </a:solidFill>
              </a:rPr>
              <a:t>kultura</a:t>
            </a:r>
            <a:r>
              <a:rPr lang="pl-PL" sz="1600" dirty="0"/>
              <a:t> oraz </a:t>
            </a:r>
            <a:r>
              <a:rPr lang="pl-PL" sz="1600" b="1" dirty="0">
                <a:solidFill>
                  <a:srgbClr val="009900"/>
                </a:solidFill>
              </a:rPr>
              <a:t>turystyka, rekreacja, sport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1B20420-E2AC-581C-8F60-3BB4B19F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904" y="1320344"/>
            <a:ext cx="7256369" cy="13532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 descr="Wpływ realizowanych projektów na zwiększenie dostępności dla osób z niepełnosprawnościami - opinie mieszkańców: w obszarze kultura 44%, turystyka 37%, zdrowie 50%.">
            <a:extLst>
              <a:ext uri="{FF2B5EF4-FFF2-40B4-BE49-F238E27FC236}">
                <a16:creationId xmlns:a16="http://schemas.microsoft.com/office/drawing/2014/main" id="{A756C5A0-A45B-5F53-9A53-1ACC9CD4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001358"/>
              </p:ext>
            </p:extLst>
          </p:nvPr>
        </p:nvGraphicFramePr>
        <p:xfrm>
          <a:off x="178903" y="1250845"/>
          <a:ext cx="7256369" cy="469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Realizowane projekty  a kwestia dostępności (2)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FE682E-2426-EE71-DAFB-E5ED98DF2C49}"/>
              </a:ext>
            </a:extLst>
          </p:cNvPr>
          <p:cNvSpPr txBox="1"/>
          <p:nvPr/>
        </p:nvSpPr>
        <p:spPr>
          <a:xfrm>
            <a:off x="381630" y="6003182"/>
            <a:ext cx="54788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000" dirty="0">
                <a:solidFill>
                  <a:srgbClr val="000000"/>
                </a:solidFill>
              </a:rPr>
              <a:t>Badanie CATI z mieszkańcami 3 województw: opolskiego, świętokrzyskiego i mazowieckiego (N=900)</a:t>
            </a:r>
          </a:p>
        </p:txBody>
      </p:sp>
    </p:spTree>
    <p:extLst>
      <p:ext uri="{BB962C8B-B14F-4D97-AF65-F5344CB8AC3E}">
        <p14:creationId xmlns:p14="http://schemas.microsoft.com/office/powerpoint/2010/main" val="7952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Realizowane projekty a kwestia dostępności (3)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24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 badań jakościowych wynika, że beneficjenci zapewniali dostępność oferty oraz dostosowali instytucje pod potrzeby osób z niepełnosprawnościami, z reguły </a:t>
            </a: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były to jednak </a:t>
            </a:r>
            <a:r>
              <a:rPr lang="pl-PL" sz="1700" b="1" dirty="0">
                <a:solidFill>
                  <a:srgbClr val="00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udogodnienia architektoniczne </a:t>
            </a:r>
            <a:r>
              <a:rPr lang="pl-PL" sz="1700" dirty="0">
                <a:cs typeface="Times New Roman" panose="02020603050405020304" pitchFamily="18" charset="0"/>
              </a:rPr>
              <a:t>– </a:t>
            </a:r>
            <a:r>
              <a:rPr lang="pl-PL" sz="17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dostosowane do potrzeb osób z dysfunkcjami narządu ruchu i rodziców z małymi dziećmi</a:t>
            </a:r>
            <a:r>
              <a:rPr lang="pl-PL" sz="17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(np. windy, schodołazy, podjazdy, likwidacja progów, poszerzanie </a:t>
            </a: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ejść).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Zauważalne są </a:t>
            </a:r>
            <a:r>
              <a:rPr lang="pl-PL" sz="1700" b="1" dirty="0">
                <a:solidFill>
                  <a:srgbClr val="0099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pozytywne zmiany w zakresie świadomości potrzeb i konieczności wprowadzania udogodnień dla osób z niepełnosprawnościami, </a:t>
            </a: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w tym nie tylko z niepełnosprawnością ruchową, ale także </a:t>
            </a:r>
            <a:r>
              <a:rPr lang="pl-PL" sz="17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osób niedowidzących i niewidomych, niedosłyszących i niesłyszących, z niepełnosprawnością intelektualną </a:t>
            </a:r>
            <a:r>
              <a:rPr lang="pl-PL" sz="1700" b="1" dirty="0">
                <a:solidFill>
                  <a:srgbClr val="0000FF"/>
                </a:solidFill>
                <a:cs typeface="Times New Roman" panose="02020603050405020304" pitchFamily="18" charset="0"/>
              </a:rPr>
              <a:t>czy osób ze spektrum autyzmu</a:t>
            </a:r>
            <a:r>
              <a:rPr lang="pl-PL" sz="17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7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audiodeskrypcja</a:t>
            </a: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, korzystanie z usług </a:t>
            </a: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tłumacza z Polskiego Języka Migowego, wprowadzenie „cichych godzin”, dostosowanie stron </a:t>
            </a:r>
            <a:r>
              <a:rPr lang="pl-PL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internetowych poprzez zmianę wielkości czcionki, kontrastu czy odwrócenie koloru</a:t>
            </a:r>
            <a:r>
              <a:rPr lang="pl-PL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1700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/>
              <a:t>Podkreślana jest </a:t>
            </a:r>
            <a:r>
              <a:rPr lang="pl-PL" sz="1700" b="1" dirty="0">
                <a:solidFill>
                  <a:srgbClr val="009900"/>
                </a:solidFill>
              </a:rPr>
              <a:t>waga wytycznych, opracowań, dokumentów dotyczących standardów dostępności </a:t>
            </a:r>
            <a:r>
              <a:rPr lang="pl-PL" sz="1700" b="1" dirty="0"/>
              <a:t>-</a:t>
            </a:r>
            <a:r>
              <a:rPr lang="pl-PL" sz="1700" b="1" dirty="0">
                <a:solidFill>
                  <a:srgbClr val="009900"/>
                </a:solidFill>
              </a:rPr>
              <a:t> </a:t>
            </a:r>
            <a:r>
              <a:rPr lang="pl-PL" sz="1700" dirty="0"/>
              <a:t>określających czym jest dostępność, jakie rozwiązania należy wdrażać, uwzględniając obowiązujące prawo, specyfikę danego podmiotu oraz profil osób z niepełnosprawnościami. Szczególne </a:t>
            </a:r>
            <a:r>
              <a:rPr lang="pl-PL" sz="1700" b="1" dirty="0">
                <a:solidFill>
                  <a:srgbClr val="0000FF"/>
                </a:solidFill>
              </a:rPr>
              <a:t>istotne są opracowania uwzględniające specyfikę danego sektora.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ea typeface="Times New Roman" panose="02020603050405020304" pitchFamily="18" charset="0"/>
              </a:rPr>
              <a:t>Sygnalizowane są </a:t>
            </a:r>
            <a:r>
              <a:rPr lang="pl-PL" sz="1700" b="1" dirty="0">
                <a:solidFill>
                  <a:srgbClr val="009900"/>
                </a:solidFill>
                <a:effectLst/>
                <a:ea typeface="Times New Roman" panose="02020603050405020304" pitchFamily="18" charset="0"/>
              </a:rPr>
              <a:t>trudności związane z wprowadzaniem standardów dostępności </a:t>
            </a:r>
            <a:r>
              <a:rPr lang="pl-PL" sz="1700" dirty="0">
                <a:effectLst/>
                <a:ea typeface="Times New Roman" panose="02020603050405020304" pitchFamily="18" charset="0"/>
              </a:rPr>
              <a:t>przez instytucje prowadzące działalność w </a:t>
            </a:r>
            <a:r>
              <a:rPr lang="pl-PL" sz="17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obiektach zabytkowych objętych ochroną konserwatorską </a:t>
            </a:r>
            <a:r>
              <a:rPr lang="pl-PL" sz="1700" dirty="0">
                <a:effectLst/>
                <a:ea typeface="Times New Roman" panose="02020603050405020304" pitchFamily="18" charset="0"/>
              </a:rPr>
              <a:t>(konieczność prowadzenia uzgodnień z konserwatorem zabytków, wyższy koszt wprowadzania dostosowań).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rgbClr val="009900"/>
                </a:solidFill>
              </a:rPr>
              <a:t>Pe</a:t>
            </a:r>
            <a:r>
              <a:rPr lang="pl-PL" sz="1700" b="1" dirty="0">
                <a:solidFill>
                  <a:srgbClr val="009900"/>
                </a:solidFill>
                <a:effectLst/>
                <a:ea typeface="Times New Roman" panose="02020603050405020304" pitchFamily="18" charset="0"/>
              </a:rPr>
              <a:t>wne typy inwestycji wykluczają wdrożenia rozwiązań </a:t>
            </a:r>
            <a:r>
              <a:rPr lang="pl-PL" sz="1700" b="1" dirty="0" err="1">
                <a:solidFill>
                  <a:srgbClr val="009900"/>
                </a:solidFill>
                <a:effectLst/>
                <a:ea typeface="Times New Roman" panose="02020603050405020304" pitchFamily="18" charset="0"/>
              </a:rPr>
              <a:t>dostępnościowych</a:t>
            </a:r>
            <a:r>
              <a:rPr lang="pl-PL" sz="1700" b="1" dirty="0">
                <a:solidFill>
                  <a:srgbClr val="009900"/>
                </a:solidFill>
                <a:effectLst/>
                <a:ea typeface="Times New Roman" panose="02020603050405020304" pitchFamily="18" charset="0"/>
              </a:rPr>
              <a:t> w pełnej skali </a:t>
            </a:r>
            <a:r>
              <a:rPr lang="pl-PL" sz="1700" dirty="0">
                <a:effectLst/>
                <a:ea typeface="Times New Roman" panose="02020603050405020304" pitchFamily="18" charset="0"/>
              </a:rPr>
              <a:t>(np. szlaki turystyczne prowadzone na terenie górzystym), tam gdzie to możliwe, </a:t>
            </a:r>
            <a:r>
              <a:rPr lang="pl-PL" sz="17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trzeba i należy wdrażać dostosowania, nawet w niewielkiej skali</a:t>
            </a:r>
            <a:r>
              <a:rPr lang="pl-PL" sz="1700" dirty="0">
                <a:effectLst/>
                <a:ea typeface="Times New Roman" panose="02020603050405020304" pitchFamily="18" charset="0"/>
              </a:rPr>
              <a:t>.</a:t>
            </a:r>
            <a:endParaRPr lang="pl-PL" sz="17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Wnioski i rekomendacje (1)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25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457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❶ </a:t>
            </a:r>
          </a:p>
          <a:p>
            <a:pPr marL="254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Wspieranie infrastruktury edukacyjnej w szkolnictwie zawodowym ma bardzo duże znaczenie dla zapewnienia odpowiednio wykwalifikowanych kadr w gospodarce.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związku z powyższym, bardzo ważna jest </a:t>
            </a:r>
            <a:r>
              <a:rPr lang="pl-PL" b="1" dirty="0">
                <a:solidFill>
                  <a:srgbClr val="0000FF"/>
                </a:solidFill>
                <a:latin typeface="Calibri" panose="020F0502020204030204" pitchFamily="34" charset="0"/>
              </a:rPr>
              <a:t>trafność realizowanych zakupów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(inwestycji w  infrastrukturę – sprzęt, urządzenia i wyposażenie), odpowiadająca potrzebom kształcenia „pod” potrzeby rynku, jak również zapewnienie wsparcia kadrze nauczycielskiej w zakresie optymalnego wykorzystania infrastruktury w procesach dydaktycznych.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>
              <a:spcAft>
                <a:spcPts val="3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❶</a:t>
            </a:r>
          </a:p>
          <a:p>
            <a:pPr marL="360363" algn="l">
              <a:spcAft>
                <a:spcPts val="3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</a:t>
            </a:r>
            <a:r>
              <a:rPr lang="pl-PL" b="1" dirty="0">
                <a:solidFill>
                  <a:srgbClr val="009900"/>
                </a:solidFill>
                <a:latin typeface="Calibri" panose="020F0502020204030204" pitchFamily="34" charset="0"/>
              </a:rPr>
              <a:t>kontynuować wsparcie umożliwiające pozyskiwanie nowoczesnej infrastruktury dla potrzeb szkolnictwa zawodowego,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mając na uwadze ekonomiczne i moralne (a więc, następujące jako efekt zmian technologicznych) starzenie się tego typu infrastruktury, co oznacza konieczność jej odtwarzania zgodnie z wymaganiami otoczenia rynkowego / zmian technologicznych.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Należy także zapewniać kadrze szkolnictwa zawodowego </a:t>
            </a:r>
            <a: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wsparcie doradczo-szkoleniowe,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uzupełniające inwestycje w sprzęt, urządzenia i wyposażenie, mające na celu przekazanie wiedzy i umiejętności w zakresie odpowiedniego wykorzystania </a:t>
            </a:r>
            <a: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infrastruktury w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procesach dydaktycznych (także jej </a:t>
            </a:r>
            <a: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doboru),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uwzględnieniem dostosowania do potrzeb rynkowych.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44690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000" b="1" i="0" u="none" strike="noStrike" baseline="0" dirty="0">
                <a:solidFill>
                  <a:schemeClr val="bg1"/>
                </a:solidFill>
                <a:latin typeface="Calibri,Bold"/>
              </a:rPr>
              <a:t>Wnioski i rekomendacje (2)</a:t>
            </a:r>
            <a:endParaRPr lang="pl-PL" sz="20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26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795325"/>
            <a:ext cx="11342034" cy="533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❷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Kwestia </a:t>
            </a:r>
            <a:r>
              <a:rPr lang="pl-PL" sz="1700" b="1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sposobu i skali zapewnienia wzajemnej komplementarności wsparcia ze środków EFS i EFRR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była jednym z ważniejszym problemów, w szczególności w wybranych sferach infrastruktury społecznej. Jednocześnie wydaje się, że dość powszechnie wskazuje się na pewien niedostatek działań miękkich, dotyczących np. promocji zdrowego trybu życia, czy też uczestnictwa w kulturze.</a:t>
            </a:r>
          </a:p>
          <a:p>
            <a:pPr marL="360363" algn="l">
              <a:spcAft>
                <a:spcPts val="300"/>
              </a:spcAft>
            </a:pPr>
            <a:r>
              <a:rPr lang="pl-PL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</a:t>
            </a:r>
            <a:r>
              <a:rPr lang="pl-PL" sz="17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❷</a:t>
            </a:r>
          </a:p>
          <a:p>
            <a:pPr marL="360363" algn="l">
              <a:spcAft>
                <a:spcPts val="300"/>
              </a:spcAft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okresie 2021-2027 należy dążyć do </a:t>
            </a:r>
            <a:r>
              <a:rPr lang="pl-PL" sz="17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 największego uwzględniania działań miękkich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 przypadku projektów polegających na wspieraniu infrastruktury społecznej może to być realizowane przede wszystkim za pomocą tzw. </a:t>
            </a:r>
            <a:r>
              <a:rPr lang="pl-PL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cross-</a:t>
            </a:r>
            <a:r>
              <a:rPr lang="pl-PL" sz="17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financingu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Dodatkowo warto rozważyć premiowanie projektów zakładających dużą skalę takich działań za pomocą odpowiednich kryteriów oceny projektów. </a:t>
            </a:r>
            <a:r>
              <a:rPr lang="pl-PL" sz="17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algn="l">
              <a:spcAft>
                <a:spcPts val="300"/>
              </a:spcAft>
            </a:pPr>
            <a:r>
              <a:rPr lang="pl-PL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❸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Ważnym elementem tworzenia i realizacji projektów, także w sferze infrastruktury społecznej jest odpowiednie ich przygotowanie, w modelu zakładającym </a:t>
            </a:r>
            <a:r>
              <a:rPr lang="pl-PL" sz="1700" dirty="0">
                <a:latin typeface="Calibri" panose="020F0502020204030204" pitchFamily="34" charset="0"/>
              </a:rPr>
              <a:t>partycypację różnych partnerów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także na etapie realizacji warto </a:t>
            </a:r>
            <a:r>
              <a:rPr lang="pl-PL" sz="1700" b="1" dirty="0">
                <a:solidFill>
                  <a:srgbClr val="009900"/>
                </a:solidFill>
                <a:latin typeface="Calibri" panose="020F0502020204030204" pitchFamily="34" charset="0"/>
              </a:rPr>
              <a:t>brać pod uwagę opinie i potrzeby różnych interesariuszy.</a:t>
            </a:r>
          </a:p>
          <a:p>
            <a:pPr marL="360363">
              <a:spcAft>
                <a:spcPts val="300"/>
              </a:spcAft>
            </a:pPr>
            <a:r>
              <a:rPr lang="pl-PL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 </a:t>
            </a:r>
            <a:r>
              <a:rPr lang="pl-PL" sz="1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❸</a:t>
            </a:r>
            <a:endParaRPr lang="pl-PL" sz="17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7550" indent="-357188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Przygotowanie i realizacja projektów w sferze infrastruktury społecznej powinna, dla projektów w przypadku których jest to możliwe i uzasadnione, </a:t>
            </a:r>
            <a:r>
              <a:rPr lang="pl-PL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w jak największym stopniu zakładać partycypację poszczególnych interesariuszy, w tym odbiorców, także w celu maksymalizacji trwałości projektów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Zasadna może też być realizacja projektów w formie partnerstw, jednakże w związku z tym warto brać pod uwagę odpowiednie ryzyka wdrożeniowe.</a:t>
            </a:r>
            <a:endParaRPr lang="pl-PL" sz="17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8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Wnioski i rekomendacje (3)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27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❹</a:t>
            </a:r>
            <a:r>
              <a:rPr lang="pl-P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Obszar ochrona zdrowia – pojawiają się </a:t>
            </a:r>
            <a:r>
              <a:rPr lang="pl-PL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trudności w sprostaniu standardom dostępności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Wiele budynków jest bardzo starych, posiadających przestarzałe rozwiązania. Chęć sprostania standardom dostępności pociągnie za sobą dużo większe nakłady niż założono. </a:t>
            </a:r>
          </a:p>
          <a:p>
            <a:pPr marL="360363" algn="l">
              <a:spcBef>
                <a:spcPts val="600"/>
              </a:spcBef>
              <a:spcAft>
                <a:spcPts val="3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 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❹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7550" indent="-357188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Należy </a:t>
            </a:r>
            <a:r>
              <a:rPr lang="pl-PL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premiować w kryteriach wyboru projektów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związanych z zapewnieniem standardów dostępności, rozwiązania racjonalizatorskie, racjonalne usprawnienia, działania zwiększające efektywność kosztową.</a:t>
            </a:r>
            <a:endParaRPr lang="pl-PL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❺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Deinstytucjonalizacja wymaga zmiany społecznej – włączenia „starości” i  „niepełnosprawności” w przestrzeń życia społecznego, nie wypychanie jej poza margines tego życia. Są </a:t>
            </a:r>
            <a:r>
              <a:rPr lang="pl-PL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kłopoty z rozumieniem i integracją pojęcia deinstytucjonalizacji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 budzi uprzedzenia i staje się podstawą do tworzenia mitów.</a:t>
            </a:r>
          </a:p>
          <a:p>
            <a:pPr marL="360363" algn="l">
              <a:spcBef>
                <a:spcPts val="600"/>
              </a:spcBef>
              <a:spcAft>
                <a:spcPts val="300"/>
              </a:spcAft>
            </a:pP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 </a:t>
            </a:r>
            <a:r>
              <a:rPr lang="pl-P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❺</a:t>
            </a:r>
            <a:endParaRPr lang="pl-PL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7550" indent="-360363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Należy prowadzić działania informacyjno-promocyjne stymulujące zmianę społeczną oraz </a:t>
            </a:r>
            <a:r>
              <a:rPr lang="pl-PL" b="1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tłumaczące pojęcie deinstytucjonalizacji.</a:t>
            </a:r>
            <a:endParaRPr lang="pl-PL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16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38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Wnioski i rekomendacje (4)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28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507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❻</a:t>
            </a:r>
          </a:p>
          <a:p>
            <a:pPr marL="360363" indent="-360363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 </a:t>
            </a:r>
            <a:r>
              <a:rPr lang="pl-PL" sz="1700" b="1" dirty="0">
                <a:solidFill>
                  <a:srgbClr val="009900"/>
                </a:solidFill>
                <a:latin typeface="Calibri" panose="020F0502020204030204" pitchFamily="34" charset="0"/>
              </a:rPr>
              <a:t>zmieniających się potrzebach społ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ecznych wybudowana infrastruktura, która powinna być jak najbardziej dopasowana do indywidualnych potrzeb, może tracić na użyteczności.</a:t>
            </a:r>
          </a:p>
          <a:p>
            <a:pPr marL="360363">
              <a:spcAft>
                <a:spcPts val="300"/>
              </a:spcAft>
            </a:pPr>
            <a:r>
              <a:rPr lang="pl-PL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Rekomendacja </a:t>
            </a:r>
            <a:r>
              <a:rPr lang="pl-PL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❻</a:t>
            </a:r>
            <a:endParaRPr lang="pl-PL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7550" indent="-357188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odniesieniu do wybranych grup projektów należy premiować w kryteriach wyboru projektów </a:t>
            </a:r>
            <a:r>
              <a:rPr lang="pl-PL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rozwiązania uniwersalne, łatwo adaptowalne do innych celów, 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 aby przy niewielkiej adaptacji infrastruktura mogła służyć do realizacji różnych potrzeb, aby była łatwo adaptowalna. W składzie komisji oceniających projekty powinni być uwzględnieni eksperci w tej dziedzinie, którzy powinni dokonywać rzeczywistej oceny (liczba punktów, a nie tylko spełnia vs. nie spełnia) proponowanych rozwiązań pod kątem powyższych właściwości.</a:t>
            </a:r>
            <a:endParaRPr lang="pl-PL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l-PL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Wniosek </a:t>
            </a:r>
            <a:r>
              <a:rPr lang="pl-PL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❼</a:t>
            </a:r>
            <a:endParaRPr lang="pl-PL" sz="17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Kwestia </a:t>
            </a:r>
            <a:r>
              <a:rPr lang="pl-PL" sz="1700" b="1" dirty="0">
                <a:solidFill>
                  <a:srgbClr val="009900"/>
                </a:solidFill>
                <a:latin typeface="Calibri" panose="020F0502020204030204" pitchFamily="34" charset="0"/>
              </a:rPr>
              <a:t>utrzymania powstałej infrastruktury 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staje się jednym z ważniejszym problemów związanych z realizacją projektów, wywołanych także czynnikami zewnętrznymi (wojna na Ukrainie, inflacja, wzrost cen prądu, zmiany w prawie). Dodatkowo, inwestycje w infrastrukturę społeczną powinny wywierać trwałe efekty, optymalnie, wykraczające także poza okres trwałości projektów. W tym kontekście wydaje się zasadnym już na etapie projektowania inwestycji przygotowanie strategii jej utrzymania i finansowania w okresie trwałości i poza nim. </a:t>
            </a:r>
          </a:p>
          <a:p>
            <a:pPr marL="360363">
              <a:spcAft>
                <a:spcPts val="300"/>
              </a:spcAft>
            </a:pPr>
            <a:r>
              <a:rPr lang="pl-PL" sz="1700" b="1" dirty="0">
                <a:latin typeface="Calibri" panose="020F0502020204030204" pitchFamily="34" charset="0"/>
              </a:rPr>
              <a:t>Rekomendacja</a:t>
            </a:r>
            <a:r>
              <a:rPr lang="pl-PL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❼</a:t>
            </a:r>
            <a:endParaRPr lang="pl-PL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7550" indent="-357188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okresie 2021-2027 warto rozważyć </a:t>
            </a:r>
            <a:r>
              <a:rPr lang="pl-PL" sz="17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premiowanie projektów, zawierających spójny plan zarządzania infrastrukturą 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dłuższej perspektywie - w i po okresie trwałości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16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7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29</a:t>
            </a:fld>
            <a:endParaRPr lang="pl-PL"/>
          </a:p>
        </p:txBody>
      </p:sp>
      <p:sp>
        <p:nvSpPr>
          <p:cNvPr id="3" name="Tytuł 16" descr="Podziękowanie za uwagę, kierowane do słuchaczy wystąpienia.">
            <a:extLst>
              <a:ext uri="{FF2B5EF4-FFF2-40B4-BE49-F238E27FC236}">
                <a16:creationId xmlns:a16="http://schemas.microsoft.com/office/drawing/2014/main" id="{7114C6A1-1CE1-79CB-8BA5-A6DB344CC8EE}"/>
              </a:ext>
            </a:extLst>
          </p:cNvPr>
          <p:cNvSpPr txBox="1">
            <a:spLocks/>
          </p:cNvSpPr>
          <p:nvPr/>
        </p:nvSpPr>
        <p:spPr>
          <a:xfrm>
            <a:off x="0" y="1665027"/>
            <a:ext cx="12192000" cy="34226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	Dziękujemy za uwagę i zapraszamy do dyskusji!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Zespół badawczy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C837D4E-5807-14C8-1B5B-F4F8E0A6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Slajd pożegnalny</a:t>
            </a:r>
          </a:p>
        </p:txBody>
      </p:sp>
    </p:spTree>
    <p:extLst>
      <p:ext uri="{BB962C8B-B14F-4D97-AF65-F5344CB8AC3E}">
        <p14:creationId xmlns:p14="http://schemas.microsoft.com/office/powerpoint/2010/main" val="6695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Metodologia badania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3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162995"/>
            <a:ext cx="1134203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Analiza </a:t>
            </a:r>
            <a:r>
              <a:rPr lang="pl-PL" sz="2400" b="1" i="1" dirty="0">
                <a:solidFill>
                  <a:srgbClr val="0000FF"/>
                </a:solidFill>
              </a:rPr>
              <a:t>desk research</a:t>
            </a:r>
            <a:r>
              <a:rPr lang="pl-PL" sz="2400" i="1" dirty="0">
                <a:solidFill>
                  <a:prstClr val="black"/>
                </a:solidFill>
              </a:rPr>
              <a:t>;</a:t>
            </a:r>
            <a:endParaRPr lang="pl-PL" sz="2400" b="0" i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9900"/>
                </a:solidFill>
              </a:rPr>
              <a:t>Wywiady IDI </a:t>
            </a:r>
            <a:r>
              <a:rPr lang="pl-PL" sz="2400" b="0" dirty="0">
                <a:solidFill>
                  <a:prstClr val="black"/>
                </a:solidFill>
              </a:rPr>
              <a:t>z odpowiednimi instytucjami zarządzającymi, pośredniczącymi, organizacjami pozarządowymi oraz organizacjami skupiającymi podstawowych interesariuszy infrastruktury społecznej – 36 wywiadów;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FF"/>
                </a:solidFill>
              </a:rPr>
              <a:t>10 studiów przypadków </a:t>
            </a:r>
            <a:r>
              <a:rPr lang="pl-PL" sz="2400" dirty="0">
                <a:solidFill>
                  <a:prstClr val="black"/>
                </a:solidFill>
              </a:rPr>
              <a:t>projektów (po dwa dla z każdej z analizowanych sfer);</a:t>
            </a:r>
            <a:endParaRPr lang="pl-PL" sz="2400" b="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9900"/>
                </a:solidFill>
              </a:rPr>
              <a:t>Warsztaty Charrette </a:t>
            </a:r>
            <a:r>
              <a:rPr lang="pl-PL" sz="2400" b="0" dirty="0"/>
              <a:t>(łącznie 10 warsztatów);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FF"/>
                </a:solidFill>
              </a:rPr>
              <a:t>Warsztat implementacyjny </a:t>
            </a:r>
            <a:r>
              <a:rPr lang="pl-PL" sz="2400" dirty="0"/>
              <a:t>– rekomendacyjny;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9900"/>
                </a:solidFill>
              </a:rPr>
              <a:t>Modelowanie ekonometryczne</a:t>
            </a:r>
            <a:r>
              <a:rPr lang="pl-PL" sz="2400" b="0" dirty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FF"/>
                </a:solidFill>
              </a:rPr>
              <a:t>Badania ilościowe </a:t>
            </a:r>
            <a:r>
              <a:rPr lang="pl-PL" sz="2400" b="0" dirty="0">
                <a:solidFill>
                  <a:prstClr val="black"/>
                </a:solidFill>
              </a:rPr>
              <a:t>wśród beneficjentów wsparcia (</a:t>
            </a:r>
            <a:r>
              <a:rPr lang="pl-PL" sz="2400" b="1" dirty="0">
                <a:solidFill>
                  <a:srgbClr val="009900"/>
                </a:solidFill>
              </a:rPr>
              <a:t>N= 4089</a:t>
            </a:r>
            <a:r>
              <a:rPr lang="pl-PL" sz="2400" b="0" dirty="0">
                <a:solidFill>
                  <a:prstClr val="black"/>
                </a:solidFill>
              </a:rPr>
              <a:t>) oraz użytkowników infrastruktury z 3 wybranych województw (3 x 300, czyli N=900).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sz="16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6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Zakres interwencji (1/2)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4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1600" b="1" dirty="0">
                <a:solidFill>
                  <a:srgbClr val="0000FF"/>
                </a:solidFill>
              </a:rPr>
              <a:t>Podstawowe dane nt. projektów wspierających infrastrukturę społeczną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87756B1-AE4F-0996-077F-A4BD57911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51715"/>
              </p:ext>
            </p:extLst>
          </p:nvPr>
        </p:nvGraphicFramePr>
        <p:xfrm>
          <a:off x="424982" y="1485467"/>
          <a:ext cx="11342032" cy="253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29503">
                  <a:extLst>
                    <a:ext uri="{9D8B030D-6E8A-4147-A177-3AD203B41FA5}">
                      <a16:colId xmlns:a16="http://schemas.microsoft.com/office/drawing/2014/main" val="653374651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val="3135059461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1865427039"/>
                    </a:ext>
                  </a:extLst>
                </a:gridCol>
                <a:gridCol w="1331484">
                  <a:extLst>
                    <a:ext uri="{9D8B030D-6E8A-4147-A177-3AD203B41FA5}">
                      <a16:colId xmlns:a16="http://schemas.microsoft.com/office/drawing/2014/main" val="878268274"/>
                    </a:ext>
                  </a:extLst>
                </a:gridCol>
                <a:gridCol w="1721469">
                  <a:extLst>
                    <a:ext uri="{9D8B030D-6E8A-4147-A177-3AD203B41FA5}">
                      <a16:colId xmlns:a16="http://schemas.microsoft.com/office/drawing/2014/main" val="2550976664"/>
                    </a:ext>
                  </a:extLst>
                </a:gridCol>
                <a:gridCol w="1704074">
                  <a:extLst>
                    <a:ext uri="{9D8B030D-6E8A-4147-A177-3AD203B41FA5}">
                      <a16:colId xmlns:a16="http://schemas.microsoft.com/office/drawing/2014/main" val="851363915"/>
                    </a:ext>
                  </a:extLst>
                </a:gridCol>
                <a:gridCol w="1387400">
                  <a:extLst>
                    <a:ext uri="{9D8B030D-6E8A-4147-A177-3AD203B41FA5}">
                      <a16:colId xmlns:a16="http://schemas.microsoft.com/office/drawing/2014/main" val="3402151747"/>
                    </a:ext>
                  </a:extLst>
                </a:gridCol>
              </a:tblGrid>
              <a:tr h="28527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Obszar infrastruktury społecznej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Liczba projektów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Wartość projektów (mln zł)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effectLst/>
                        </a:rPr>
                        <a:t>Wartość projektów (struktura %)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unijnego dofinansowania (mln zł)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effectLst/>
                        </a:rPr>
                        <a:t>Średnia wartość projektu (mln zł)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Odsetek projektów zakończonych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92706"/>
                  </a:ext>
                </a:extLst>
              </a:tr>
              <a:tr h="2613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Edukacja i kształcenia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3 428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7 122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4 635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1847923134"/>
                  </a:ext>
                </a:extLst>
              </a:tr>
              <a:tr h="2613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Kultura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703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6 036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3 276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1577497079"/>
                  </a:ext>
                </a:extLst>
              </a:tr>
              <a:tr h="2613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Ochrona zdrowia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1 446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13 236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9 158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4032860144"/>
                  </a:ext>
                </a:extLst>
              </a:tr>
              <a:tr h="30794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Pomoc i integracja społeczna oraz opieka nad dziećmi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2 756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6 748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4 351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1211140693"/>
                  </a:ext>
                </a:extLst>
              </a:tr>
              <a:tr h="2613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Turystyka, rekreacja, sport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1 591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9 817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6 114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3719289379"/>
                  </a:ext>
                </a:extLst>
              </a:tr>
              <a:tr h="2613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Łącznie – 5 obszarów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9 924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42 959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27 534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36000" marR="36000" marT="9525" marB="0" anchor="b"/>
                </a:tc>
                <a:extLst>
                  <a:ext uri="{0D108BD9-81ED-4DB2-BD59-A6C34878D82A}">
                    <a16:rowId xmlns:a16="http://schemas.microsoft.com/office/drawing/2014/main" val="3587476188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0116F45-8DD7-FA3C-DF50-C400FB0645F6}"/>
              </a:ext>
            </a:extLst>
          </p:cNvPr>
          <p:cNvSpPr txBox="1"/>
          <p:nvPr/>
        </p:nvSpPr>
        <p:spPr>
          <a:xfrm>
            <a:off x="424980" y="4020867"/>
            <a:ext cx="11342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1200" i="1" dirty="0">
                <a:effectLst/>
                <a:ea typeface="Times New Roman" panose="02020603050405020304" pitchFamily="18" charset="0"/>
              </a:rPr>
              <a:t>Źródło: SL 2014 (dane na 31.10.2022)</a:t>
            </a:r>
            <a:endParaRPr lang="pl-PL" sz="1200" b="0" i="1" u="none" strike="noStrike" baseline="0" dirty="0">
              <a:solidFill>
                <a:srgbClr val="000000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A6731F9E-0872-8AA2-4BA4-AE6C259FB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37386"/>
              </p:ext>
            </p:extLst>
          </p:nvPr>
        </p:nvGraphicFramePr>
        <p:xfrm>
          <a:off x="2422188" y="4472923"/>
          <a:ext cx="7383294" cy="188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chemat blokowy: proces alternatywny 21">
            <a:extLst>
              <a:ext uri="{FF2B5EF4-FFF2-40B4-BE49-F238E27FC236}">
                <a16:creationId xmlns:a16="http://schemas.microsoft.com/office/drawing/2014/main" id="{D404F36F-D0B7-97C3-1F12-EC0551E91EBC}"/>
              </a:ext>
            </a:extLst>
          </p:cNvPr>
          <p:cNvSpPr/>
          <p:nvPr/>
        </p:nvSpPr>
        <p:spPr>
          <a:xfrm>
            <a:off x="10333230" y="5316372"/>
            <a:ext cx="1319673" cy="6243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Co 4. projekt niezakończony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FB045F2B-70C4-B9DD-1423-B21701276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507821" y="4020867"/>
            <a:ext cx="0" cy="1350385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chemat blokowy: proces alternatywny 24">
            <a:extLst>
              <a:ext uri="{FF2B5EF4-FFF2-40B4-BE49-F238E27FC236}">
                <a16:creationId xmlns:a16="http://schemas.microsoft.com/office/drawing/2014/main" id="{E523E529-E7DA-A289-3C83-7B4C85B6E52B}"/>
              </a:ext>
            </a:extLst>
          </p:cNvPr>
          <p:cNvSpPr/>
          <p:nvPr/>
        </p:nvSpPr>
        <p:spPr>
          <a:xfrm>
            <a:off x="9919805" y="4254223"/>
            <a:ext cx="1296186" cy="84002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Duże projekty w ochronie zdrowia i kulturze</a:t>
            </a: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2C3B565F-4ED0-CD9C-7927-D9AA55C2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919804" y="2637129"/>
            <a:ext cx="0" cy="169408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proces alternatywny 31">
            <a:extLst>
              <a:ext uri="{FF2B5EF4-FFF2-40B4-BE49-F238E27FC236}">
                <a16:creationId xmlns:a16="http://schemas.microsoft.com/office/drawing/2014/main" id="{29449417-EEA7-E9D5-5EDF-3BA44F20D65D}"/>
              </a:ext>
            </a:extLst>
          </p:cNvPr>
          <p:cNvSpPr/>
          <p:nvPr/>
        </p:nvSpPr>
        <p:spPr>
          <a:xfrm>
            <a:off x="426072" y="4510453"/>
            <a:ext cx="1319673" cy="6243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Liczne projekty w 2 obszarach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ABF63C6E-5FD4-418B-D77F-46D9A69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98728" y="2401959"/>
            <a:ext cx="1722165" cy="2108494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2D79AA06-87FB-C438-A711-BC130D85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45745" y="3318690"/>
            <a:ext cx="1705073" cy="119176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9342CB2F-9A39-17ED-284B-116818849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919804" y="2856088"/>
            <a:ext cx="129596" cy="1441778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chemat blokowy: proces alternatywny 43">
            <a:extLst>
              <a:ext uri="{FF2B5EF4-FFF2-40B4-BE49-F238E27FC236}">
                <a16:creationId xmlns:a16="http://schemas.microsoft.com/office/drawing/2014/main" id="{5C76CEA4-273F-60A2-7881-F227761DDD27}"/>
              </a:ext>
            </a:extLst>
          </p:cNvPr>
          <p:cNvSpPr/>
          <p:nvPr/>
        </p:nvSpPr>
        <p:spPr>
          <a:xfrm>
            <a:off x="400519" y="5292443"/>
            <a:ext cx="1319673" cy="83691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Największe wsparcie – ochrona zdrowia</a:t>
            </a: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8A9D98B8-1E89-3C9C-C2E4-E7663A8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536970" y="2856088"/>
            <a:ext cx="3414409" cy="2436355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>
            <a:extLst>
              <a:ext uri="{FF2B5EF4-FFF2-40B4-BE49-F238E27FC236}">
                <a16:creationId xmlns:a16="http://schemas.microsoft.com/office/drawing/2014/main" id="{6BAA0F0A-CDDF-D259-0306-995BC9510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45745" y="2379248"/>
            <a:ext cx="1675148" cy="2131205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6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49"/>
            <a:ext cx="12192000" cy="7685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Zakres interwencji (2/2)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5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5232542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1600" b="1" dirty="0">
                <a:solidFill>
                  <a:srgbClr val="0000FF"/>
                </a:solidFill>
              </a:rPr>
              <a:t>Udział wydatków na wsparcie projektów dotyczących różnych komponentów infrastruktury społecznej w regionach - na podstawie deklarowanej lokalizacji projektu</a:t>
            </a:r>
          </a:p>
          <a:p>
            <a:pPr>
              <a:spcAft>
                <a:spcPts val="300"/>
              </a:spcAft>
            </a:pPr>
            <a:r>
              <a:rPr lang="pl-PL" sz="1200" i="1" dirty="0">
                <a:effectLst/>
                <a:ea typeface="Times New Roman" panose="02020603050405020304" pitchFamily="18" charset="0"/>
              </a:rPr>
              <a:t>Źródło: SL 2014 (dane na 31.10.2022)</a:t>
            </a:r>
            <a:endParaRPr lang="pl-PL" sz="1200" b="0" i="1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9" name="Obraz 8" descr="Mapa prezentuje udział wydatków na wsparcie projektów dotyczących różnych komponentów infrastruktury społecznej w regionach - na podstawie deklarowanej lokalizacji projektu&#10;">
            <a:extLst>
              <a:ext uri="{FF2B5EF4-FFF2-40B4-BE49-F238E27FC236}">
                <a16:creationId xmlns:a16="http://schemas.microsoft.com/office/drawing/2014/main" id="{33D2E326-E577-6D51-F013-C83FF824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24" y="1015338"/>
            <a:ext cx="6285521" cy="54243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Schemat blokowy: proces alternatywny 13">
            <a:extLst>
              <a:ext uri="{FF2B5EF4-FFF2-40B4-BE49-F238E27FC236}">
                <a16:creationId xmlns:a16="http://schemas.microsoft.com/office/drawing/2014/main" id="{97639219-1608-C1E9-AEC2-6CC2832EEE20}"/>
              </a:ext>
            </a:extLst>
          </p:cNvPr>
          <p:cNvSpPr/>
          <p:nvPr/>
        </p:nvSpPr>
        <p:spPr>
          <a:xfrm>
            <a:off x="1099226" y="3044757"/>
            <a:ext cx="3044758" cy="2548647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300"/>
              </a:spcAft>
            </a:pPr>
            <a:r>
              <a:rPr lang="pl-PL" sz="1600" b="1" dirty="0">
                <a:solidFill>
                  <a:srgbClr val="FF0000"/>
                </a:solidFill>
              </a:rPr>
              <a:t>Dominująca grupa wydatków </a:t>
            </a:r>
            <a:r>
              <a:rPr lang="pl-PL" sz="1600" dirty="0">
                <a:solidFill>
                  <a:schemeClr val="tx1"/>
                </a:solidFill>
              </a:rPr>
              <a:t>(wśród 5 typów infrastruktury społecznej):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ochrona zdrowia </a:t>
            </a:r>
            <a:r>
              <a:rPr lang="pl-PL" sz="1600" dirty="0">
                <a:solidFill>
                  <a:schemeClr val="tx1"/>
                </a:solidFill>
              </a:rPr>
              <a:t>– w 9 regionach,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turystyka, rekreacja, sport </a:t>
            </a:r>
            <a:r>
              <a:rPr lang="pl-PL" sz="1600" dirty="0">
                <a:solidFill>
                  <a:schemeClr val="tx1"/>
                </a:solidFill>
              </a:rPr>
              <a:t>– w 6 regionach,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edukacja i kształcenia </a:t>
            </a:r>
            <a:r>
              <a:rPr lang="pl-PL" sz="1600" dirty="0">
                <a:solidFill>
                  <a:schemeClr val="tx1"/>
                </a:solidFill>
              </a:rPr>
              <a:t>– w 1 regionie.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E309C625-4276-C97E-B356-D0C50123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59157" y="3871609"/>
            <a:ext cx="2136843" cy="52529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6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abela przedstawia wartości Syntetycznego Miernika Infrastruktury Społeczne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08"/>
            <a:ext cx="12192000" cy="49911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Syntetyczne Mierniki Infrastruktury Społecznej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6</a:t>
            </a:fld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1BB35B3-989A-4880-AC56-78222FAEDCC8}"/>
              </a:ext>
            </a:extLst>
          </p:cNvPr>
          <p:cNvSpPr txBox="1"/>
          <p:nvPr/>
        </p:nvSpPr>
        <p:spPr>
          <a:xfrm>
            <a:off x="424983" y="1082351"/>
            <a:ext cx="11342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Obraz 4" descr="Tabela przedstawia wartości Syntetycznego Mierniki Infrastruktury Społecznej">
            <a:extLst>
              <a:ext uri="{FF2B5EF4-FFF2-40B4-BE49-F238E27FC236}">
                <a16:creationId xmlns:a16="http://schemas.microsoft.com/office/drawing/2014/main" id="{D46B1CD8-4064-918A-3A61-9CE62C763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4" y="845574"/>
            <a:ext cx="9871587" cy="1710813"/>
          </a:xfrm>
          <a:prstGeom prst="rect">
            <a:avLst/>
          </a:prstGeom>
        </p:spPr>
      </p:pic>
      <p:pic>
        <p:nvPicPr>
          <p:cNvPr id="7" name="Obraz 6" descr="Wykres przedstawia wartości Syntetycznego Mierniki Infrastruktury Społecznej">
            <a:extLst>
              <a:ext uri="{FF2B5EF4-FFF2-40B4-BE49-F238E27FC236}">
                <a16:creationId xmlns:a16="http://schemas.microsoft.com/office/drawing/2014/main" id="{D1D0C654-9E7F-CFBE-1DB4-02C6B1BD1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70" y="2694637"/>
            <a:ext cx="8817446" cy="36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Na mapie przedstawione są wartości Syntetycznego Miernika Infrastruktury Ochrona Zdrowia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Syntetyczny Miernik Infrastruktury Ochrona Zdrowia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12" name="Symbol zastępczy zawartości 11" descr="Na mapie przedstawione są wartości Syntetycznego Miernika Infrastruktury Ochrona Zdrowia">
            <a:extLst>
              <a:ext uri="{FF2B5EF4-FFF2-40B4-BE49-F238E27FC236}">
                <a16:creationId xmlns:a16="http://schemas.microsoft.com/office/drawing/2014/main" id="{DE10ADF5-4628-1A08-16F1-34C7DA9787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405" y="1327355"/>
            <a:ext cx="5777556" cy="4448294"/>
          </a:xfrm>
          <a:prstGeom prst="rect">
            <a:avLst/>
          </a:prstGeom>
        </p:spPr>
      </p:pic>
      <p:pic>
        <p:nvPicPr>
          <p:cNvPr id="13" name="Symbol zastępczy zawartości 12" descr="Na mapie przedstawione są zmiany wartości Syntetycznego Miernika Infrastruktury Ochrona Zdrowia w latach 2013-2021">
            <a:extLst>
              <a:ext uri="{FF2B5EF4-FFF2-40B4-BE49-F238E27FC236}">
                <a16:creationId xmlns:a16="http://schemas.microsoft.com/office/drawing/2014/main" id="{CCA57BA1-754F-3728-1083-44C276D1C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32352" y="1327355"/>
            <a:ext cx="5864243" cy="4448294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9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Na mapie przedstawiono wartości Syntetyczny Miernika Infrastruktury Turystyki, Rekreacji, Sportu w poszczególnych regionach.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Syntetyczny Miernik Infrastruktury Turystyki, Rekreacji, Sportu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5" name="Symbol zastępczy zawartości 4" descr="Na mapie przedstawiono wartości Syntetyczny Miernika Infrastruktury Turystyki, Rekreacji, Sportu w poszczególnych regionach.">
            <a:extLst>
              <a:ext uri="{FF2B5EF4-FFF2-40B4-BE49-F238E27FC236}">
                <a16:creationId xmlns:a16="http://schemas.microsoft.com/office/drawing/2014/main" id="{654343E7-6ED9-6C7F-BC90-0AFDA85B8B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826" y="1420904"/>
            <a:ext cx="5948516" cy="4082379"/>
          </a:xfrm>
          <a:prstGeom prst="rect">
            <a:avLst/>
          </a:prstGeom>
        </p:spPr>
      </p:pic>
      <p:pic>
        <p:nvPicPr>
          <p:cNvPr id="7" name="Symbol zastępczy zawartości 6" descr="Na mapie przedstawiono zmiany wartości Syntetyczny Miernika Infrastruktury Turystyki, Rekreacji, Sportu w poszczególnych regionach w latach 2013-2021.">
            <a:extLst>
              <a:ext uri="{FF2B5EF4-FFF2-40B4-BE49-F238E27FC236}">
                <a16:creationId xmlns:a16="http://schemas.microsoft.com/office/drawing/2014/main" id="{AC3050F4-5575-EE8E-DE33-1009B4158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05113" y="1420904"/>
            <a:ext cx="5948516" cy="4089282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34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61950"/>
            <a:r>
              <a:rPr lang="pl-PL" sz="2400" b="1" i="0" u="none" strike="noStrike" baseline="0" dirty="0">
                <a:solidFill>
                  <a:schemeClr val="bg1"/>
                </a:solidFill>
                <a:latin typeface="Calibri,Bold"/>
              </a:rPr>
              <a:t>Syntetyczny Miernik Infrastruktury Edukacji i Kształcenia</a:t>
            </a:r>
            <a:endParaRPr lang="pl-PL" sz="24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5" name="Symbol zastępczy zawartości 4" descr="Na mapie przedstawiono wartości Syntetyczny Miernika Infrastruktury Edukacji i Kształcenia w poszczególnych regionach.">
            <a:extLst>
              <a:ext uri="{FF2B5EF4-FFF2-40B4-BE49-F238E27FC236}">
                <a16:creationId xmlns:a16="http://schemas.microsoft.com/office/drawing/2014/main" id="{38C02D62-BE66-B144-9235-CBD5B96E85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782" y="1401472"/>
            <a:ext cx="5957441" cy="4318356"/>
          </a:xfrm>
          <a:prstGeom prst="rect">
            <a:avLst/>
          </a:prstGeom>
        </p:spPr>
      </p:pic>
      <p:pic>
        <p:nvPicPr>
          <p:cNvPr id="7" name="Symbol zastępczy zawartości 6" descr="Na mapie przedstawiono zmiany wartości Syntetyczny Miernika Infrastruktury Edukacji i Kształcenia w poszczególnych regionach w latach 2013-2021.">
            <a:extLst>
              <a:ext uri="{FF2B5EF4-FFF2-40B4-BE49-F238E27FC236}">
                <a16:creationId xmlns:a16="http://schemas.microsoft.com/office/drawing/2014/main" id="{F1EB4408-C61D-29E4-597F-20ECA1EB3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3184" y="1401472"/>
            <a:ext cx="5798034" cy="4318356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FF70A-7F44-439C-801F-B442C37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20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17447</TotalTime>
  <Words>3141</Words>
  <Application>Microsoft Office PowerPoint</Application>
  <PresentationFormat>Panoramiczny</PresentationFormat>
  <Paragraphs>297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Calibri,Bold</vt:lpstr>
      <vt:lpstr>Wingdings</vt:lpstr>
      <vt:lpstr>Motyw pakietu Office</vt:lpstr>
      <vt:lpstr>Wpływ polityki spójności 2014-2020 na rozwój  i funkcjonowanie infrastruktury społecznej</vt:lpstr>
      <vt:lpstr>Cele badania</vt:lpstr>
      <vt:lpstr>Metodologia badania</vt:lpstr>
      <vt:lpstr>Zakres interwencji (1/2)</vt:lpstr>
      <vt:lpstr>Zakres interwencji (2/2)</vt:lpstr>
      <vt:lpstr>Syntetyczne Mierniki Infrastruktury Społecznej</vt:lpstr>
      <vt:lpstr>Syntetyczny Miernik Infrastruktury Ochrona Zdrowia</vt:lpstr>
      <vt:lpstr>Syntetyczny Miernik Infrastruktury Turystyki, Rekreacji, Sportu</vt:lpstr>
      <vt:lpstr>Syntetyczny Miernik Infrastruktury Edukacji i Kształcenia</vt:lpstr>
      <vt:lpstr>Syntetyczny Miernik Infrastruktury Kultury</vt:lpstr>
      <vt:lpstr>Syntetyczny Miernik Infrastruktury Pomocy i Integracji Społecznej  </vt:lpstr>
      <vt:lpstr>Wpływ interwencji na cele Umowy Partnerstwa</vt:lpstr>
      <vt:lpstr>Eekty interwencji na podstawie studiów przypadku (dowody)</vt:lpstr>
      <vt:lpstr>Komplementarność wsparcia</vt:lpstr>
      <vt:lpstr>Bariery w realizacji projektów (1) </vt:lpstr>
      <vt:lpstr>Bariery w realizacji projektów (2) </vt:lpstr>
      <vt:lpstr>Bariery w realizacji projektów (3) </vt:lpstr>
      <vt:lpstr>Bariery w realizacji projektów (4) </vt:lpstr>
      <vt:lpstr>Trafność wsparcia</vt:lpstr>
      <vt:lpstr>Użyteczność wsparcia</vt:lpstr>
      <vt:lpstr>Trwałość efektów wsparcia</vt:lpstr>
      <vt:lpstr>Realizowane projekty  a kwestia dostępności (1)</vt:lpstr>
      <vt:lpstr>Realizowane projekty  a kwestia dostępności (2)</vt:lpstr>
      <vt:lpstr>Realizowane projekty a kwestia dostępności (3)</vt:lpstr>
      <vt:lpstr>Wnioski i rekomendacje (1)</vt:lpstr>
      <vt:lpstr>Wnioski i rekomendacje (2)</vt:lpstr>
      <vt:lpstr>Wnioski i rekomendacje (3)</vt:lpstr>
      <vt:lpstr>Wnioski i rekomendacje (4)</vt:lpstr>
      <vt:lpstr>Slajd pożegnalny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Oska</dc:creator>
  <cp:lastModifiedBy>Marszycka Marta</cp:lastModifiedBy>
  <cp:revision>250</cp:revision>
  <cp:lastPrinted>2021-05-23T15:18:20Z</cp:lastPrinted>
  <dcterms:created xsi:type="dcterms:W3CDTF">2020-08-25T18:07:05Z</dcterms:created>
  <dcterms:modified xsi:type="dcterms:W3CDTF">2023-04-28T07:35:58Z</dcterms:modified>
</cp:coreProperties>
</file>