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85" r:id="rId3"/>
    <p:sldId id="286" r:id="rId4"/>
    <p:sldId id="287" r:id="rId5"/>
    <p:sldId id="288" r:id="rId6"/>
    <p:sldId id="289" r:id="rId7"/>
    <p:sldId id="290" r:id="rId8"/>
    <p:sldId id="291" r:id="rId9"/>
    <p:sldId id="292" r:id="rId10"/>
    <p:sldId id="293" r:id="rId11"/>
    <p:sldId id="294" r:id="rId12"/>
    <p:sldId id="295" r:id="rId13"/>
    <p:sldId id="284" r:id="rId14"/>
  </p:sldIdLst>
  <p:sldSz cx="12192000" cy="6858000"/>
  <p:notesSz cx="6805613" cy="99393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2B7"/>
    <a:srgbClr val="EF4350"/>
    <a:srgbClr val="F37982"/>
    <a:srgbClr val="0D3B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Styl s motivem 2 – zvýraznění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Světlý styl 1 – zvýraznění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5" autoAdjust="0"/>
    <p:restoredTop sz="86461" autoAdjust="0"/>
  </p:normalViewPr>
  <p:slideViewPr>
    <p:cSldViewPr snapToGrid="0">
      <p:cViewPr varScale="1">
        <p:scale>
          <a:sx n="58" d="100"/>
          <a:sy n="58" d="100"/>
        </p:scale>
        <p:origin x="240" y="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uk&#225;&#353;%20Mal&#225;&#269;\Documents\COVID\prezPL-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uk&#225;&#353;%20Mal&#225;&#269;\Documents\COVID\prezPL-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uk&#225;&#353;%20Mal&#225;&#269;\Documents\COVID\prezPL-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Areas where</a:t>
            </a:r>
            <a:r>
              <a:rPr lang="en-US" baseline="0"/>
              <a:t> ESIF were used to combat Covid-19 impacts</a:t>
            </a:r>
            <a:endParaRPr lang="cs-CZ"/>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bar"/>
        <c:grouping val="clustered"/>
        <c:varyColors val="0"/>
        <c:ser>
          <c:idx val="0"/>
          <c:order val="0"/>
          <c:spPr>
            <a:solidFill>
              <a:schemeClr val="accent1"/>
            </a:solidFill>
            <a:ln>
              <a:noFill/>
            </a:ln>
            <a:effectLst/>
          </c:spPr>
          <c:invertIfNegative val="0"/>
          <c:cat>
            <c:strRef>
              <c:f>List1!$C$2:$O$2</c:f>
              <c:strCache>
                <c:ptCount val="13"/>
                <c:pt idx="0">
                  <c:v>Business support - large companies</c:v>
                </c:pt>
                <c:pt idx="1">
                  <c:v>Business support - small businesses and self-employed</c:v>
                </c:pt>
                <c:pt idx="2">
                  <c:v>Research and development</c:v>
                </c:pt>
                <c:pt idx="3">
                  <c:v>Education (e.g. infrastructure or competence development)</c:v>
                </c:pt>
                <c:pt idx="4">
                  <c:v>Employment promotion</c:v>
                </c:pt>
                <c:pt idx="5">
                  <c:v>Social services</c:v>
                </c:pt>
                <c:pt idx="6">
                  <c:v>Healthcare</c:v>
                </c:pt>
                <c:pt idx="7">
                  <c:v>Mobility and transport infrastructure</c:v>
                </c:pt>
                <c:pt idx="8">
                  <c:v>Digital infrastructure (digitization, e-government)</c:v>
                </c:pt>
                <c:pt idx="9">
                  <c:v>Environment (eg reduction of energy intensity, reduction of emissions)</c:v>
                </c:pt>
                <c:pt idx="10">
                  <c:v>Regional development (investments to reduce disparities between regions)</c:v>
                </c:pt>
                <c:pt idx="11">
                  <c:v>Culture</c:v>
                </c:pt>
                <c:pt idx="12">
                  <c:v>Another area (please specify):</c:v>
                </c:pt>
              </c:strCache>
              <c:extLst/>
            </c:strRef>
          </c:cat>
          <c:val>
            <c:numRef>
              <c:f>List1!$C$3:$O$3</c:f>
              <c:numCache>
                <c:formatCode>General</c:formatCode>
                <c:ptCount val="13"/>
                <c:pt idx="0">
                  <c:v>4</c:v>
                </c:pt>
                <c:pt idx="1">
                  <c:v>4</c:v>
                </c:pt>
                <c:pt idx="2">
                  <c:v>3</c:v>
                </c:pt>
                <c:pt idx="3">
                  <c:v>3</c:v>
                </c:pt>
                <c:pt idx="4">
                  <c:v>3</c:v>
                </c:pt>
                <c:pt idx="5">
                  <c:v>3</c:v>
                </c:pt>
                <c:pt idx="6">
                  <c:v>3</c:v>
                </c:pt>
                <c:pt idx="7">
                  <c:v>0</c:v>
                </c:pt>
                <c:pt idx="8">
                  <c:v>2</c:v>
                </c:pt>
                <c:pt idx="9">
                  <c:v>2</c:v>
                </c:pt>
                <c:pt idx="10">
                  <c:v>3</c:v>
                </c:pt>
                <c:pt idx="11">
                  <c:v>1</c:v>
                </c:pt>
                <c:pt idx="12">
                  <c:v>1</c:v>
                </c:pt>
              </c:numCache>
            </c:numRef>
          </c:val>
          <c:extLst>
            <c:ext xmlns:c16="http://schemas.microsoft.com/office/drawing/2014/chart" uri="{C3380CC4-5D6E-409C-BE32-E72D297353CC}">
              <c16:uniqueId val="{00000000-46A8-4372-AA9F-233B8C67BCF7}"/>
            </c:ext>
          </c:extLst>
        </c:ser>
        <c:dLbls>
          <c:showLegendKey val="0"/>
          <c:showVal val="0"/>
          <c:showCatName val="0"/>
          <c:showSerName val="0"/>
          <c:showPercent val="0"/>
          <c:showBubbleSize val="0"/>
        </c:dLbls>
        <c:gapWidth val="182"/>
        <c:axId val="451116312"/>
        <c:axId val="451123200"/>
      </c:barChart>
      <c:catAx>
        <c:axId val="4511163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451123200"/>
        <c:crosses val="autoZero"/>
        <c:auto val="1"/>
        <c:lblAlgn val="ctr"/>
        <c:lblOffset val="100"/>
        <c:noMultiLvlLbl val="0"/>
      </c:catAx>
      <c:valAx>
        <c:axId val="451123200"/>
        <c:scaling>
          <c:orientation val="minMax"/>
          <c:max val="5"/>
        </c:scaling>
        <c:delete val="0"/>
        <c:axPos val="t"/>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45111631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Targetting of REACT-EU</a:t>
            </a:r>
            <a:endParaRPr lang="cs-CZ"/>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bar"/>
        <c:grouping val="clustered"/>
        <c:varyColors val="0"/>
        <c:ser>
          <c:idx val="0"/>
          <c:order val="0"/>
          <c:spPr>
            <a:solidFill>
              <a:schemeClr val="accent1"/>
            </a:solidFill>
            <a:ln>
              <a:noFill/>
            </a:ln>
            <a:effectLst/>
          </c:spPr>
          <c:invertIfNegative val="0"/>
          <c:cat>
            <c:strRef>
              <c:f>List1!$C$25:$H$25</c:f>
              <c:strCache>
                <c:ptCount val="6"/>
                <c:pt idx="0">
                  <c:v>Research and Innovation</c:v>
                </c:pt>
                <c:pt idx="1">
                  <c:v>Business support</c:v>
                </c:pt>
                <c:pt idx="2">
                  <c:v>Environment, climate</c:v>
                </c:pt>
                <c:pt idx="3">
                  <c:v>Social services</c:v>
                </c:pt>
                <c:pt idx="4">
                  <c:v>Employment</c:v>
                </c:pt>
                <c:pt idx="5">
                  <c:v>Health care</c:v>
                </c:pt>
              </c:strCache>
            </c:strRef>
          </c:cat>
          <c:val>
            <c:numRef>
              <c:f>List1!$C$26:$H$26</c:f>
              <c:numCache>
                <c:formatCode>General</c:formatCode>
                <c:ptCount val="6"/>
                <c:pt idx="0">
                  <c:v>4</c:v>
                </c:pt>
                <c:pt idx="1">
                  <c:v>9</c:v>
                </c:pt>
                <c:pt idx="2">
                  <c:v>7</c:v>
                </c:pt>
                <c:pt idx="3">
                  <c:v>3</c:v>
                </c:pt>
                <c:pt idx="4">
                  <c:v>5</c:v>
                </c:pt>
                <c:pt idx="5">
                  <c:v>6</c:v>
                </c:pt>
              </c:numCache>
            </c:numRef>
          </c:val>
          <c:extLst>
            <c:ext xmlns:c16="http://schemas.microsoft.com/office/drawing/2014/chart" uri="{C3380CC4-5D6E-409C-BE32-E72D297353CC}">
              <c16:uniqueId val="{00000000-2993-4631-8F86-87C4AA4783A1}"/>
            </c:ext>
          </c:extLst>
        </c:ser>
        <c:dLbls>
          <c:showLegendKey val="0"/>
          <c:showVal val="0"/>
          <c:showCatName val="0"/>
          <c:showSerName val="0"/>
          <c:showPercent val="0"/>
          <c:showBubbleSize val="0"/>
        </c:dLbls>
        <c:gapWidth val="182"/>
        <c:axId val="580687376"/>
        <c:axId val="580687048"/>
      </c:barChart>
      <c:catAx>
        <c:axId val="580687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80687048"/>
        <c:crosses val="autoZero"/>
        <c:auto val="1"/>
        <c:lblAlgn val="ctr"/>
        <c:lblOffset val="100"/>
        <c:noMultiLvlLbl val="0"/>
      </c:catAx>
      <c:valAx>
        <c:axId val="580687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80687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Re-allocations</a:t>
            </a:r>
            <a:r>
              <a:rPr lang="en-US" baseline="0"/>
              <a:t> between ERDF and ESF (in mil. EUR]</a:t>
            </a:r>
            <a:endParaRPr lang="cs-CZ"/>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bar"/>
        <c:grouping val="clustered"/>
        <c:varyColors val="0"/>
        <c:ser>
          <c:idx val="0"/>
          <c:order val="0"/>
          <c:tx>
            <c:strRef>
              <c:f>[2]List2!$B$1</c:f>
              <c:strCache>
                <c:ptCount val="1"/>
                <c:pt idx="0">
                  <c:v>ERDF</c:v>
                </c:pt>
              </c:strCache>
            </c:strRef>
          </c:tx>
          <c:spPr>
            <a:solidFill>
              <a:schemeClr val="accent1"/>
            </a:solidFill>
            <a:ln>
              <a:noFill/>
            </a:ln>
            <a:effectLst/>
          </c:spPr>
          <c:invertIfNegative val="0"/>
          <c:cat>
            <c:strRef>
              <c:f>[2]List2!$A$2:$A$22</c:f>
              <c:strCache>
                <c:ptCount val="21"/>
                <c:pt idx="0">
                  <c:v>BE</c:v>
                </c:pt>
                <c:pt idx="1">
                  <c:v>BG</c:v>
                </c:pt>
                <c:pt idx="2">
                  <c:v>CY</c:v>
                </c:pt>
                <c:pt idx="3">
                  <c:v>CZ</c:v>
                </c:pt>
                <c:pt idx="4">
                  <c:v>DE</c:v>
                </c:pt>
                <c:pt idx="5">
                  <c:v>DK</c:v>
                </c:pt>
                <c:pt idx="6">
                  <c:v>ES</c:v>
                </c:pt>
                <c:pt idx="7">
                  <c:v>FR</c:v>
                </c:pt>
                <c:pt idx="8">
                  <c:v>GR</c:v>
                </c:pt>
                <c:pt idx="9">
                  <c:v>HR</c:v>
                </c:pt>
                <c:pt idx="10">
                  <c:v>HU</c:v>
                </c:pt>
                <c:pt idx="11">
                  <c:v>IE</c:v>
                </c:pt>
                <c:pt idx="12">
                  <c:v>IT</c:v>
                </c:pt>
                <c:pt idx="13">
                  <c:v>LT</c:v>
                </c:pt>
                <c:pt idx="14">
                  <c:v>LV</c:v>
                </c:pt>
                <c:pt idx="15">
                  <c:v>MT</c:v>
                </c:pt>
                <c:pt idx="16">
                  <c:v>PL</c:v>
                </c:pt>
                <c:pt idx="17">
                  <c:v>PT</c:v>
                </c:pt>
                <c:pt idx="18">
                  <c:v>RO</c:v>
                </c:pt>
                <c:pt idx="19">
                  <c:v>SK</c:v>
                </c:pt>
                <c:pt idx="20">
                  <c:v>UK</c:v>
                </c:pt>
              </c:strCache>
            </c:strRef>
          </c:cat>
          <c:val>
            <c:numRef>
              <c:f>[2]List2!$B$2:$B$22</c:f>
              <c:numCache>
                <c:formatCode>General</c:formatCode>
                <c:ptCount val="21"/>
                <c:pt idx="0">
                  <c:v>0</c:v>
                </c:pt>
                <c:pt idx="1">
                  <c:v>71409728</c:v>
                </c:pt>
                <c:pt idx="2">
                  <c:v>0</c:v>
                </c:pt>
                <c:pt idx="3">
                  <c:v>-240421000</c:v>
                </c:pt>
                <c:pt idx="4">
                  <c:v>-15836018</c:v>
                </c:pt>
                <c:pt idx="5">
                  <c:v>0</c:v>
                </c:pt>
                <c:pt idx="6">
                  <c:v>65201455</c:v>
                </c:pt>
                <c:pt idx="7">
                  <c:v>62039035</c:v>
                </c:pt>
                <c:pt idx="8">
                  <c:v>489269244</c:v>
                </c:pt>
                <c:pt idx="9">
                  <c:v>379000000</c:v>
                </c:pt>
                <c:pt idx="10">
                  <c:v>-62094285</c:v>
                </c:pt>
                <c:pt idx="11">
                  <c:v>60000000</c:v>
                </c:pt>
                <c:pt idx="12">
                  <c:v>-110553045</c:v>
                </c:pt>
                <c:pt idx="13">
                  <c:v>-95759283</c:v>
                </c:pt>
                <c:pt idx="14">
                  <c:v>60334757</c:v>
                </c:pt>
                <c:pt idx="15">
                  <c:v>-16000000</c:v>
                </c:pt>
                <c:pt idx="16">
                  <c:v>117108498</c:v>
                </c:pt>
                <c:pt idx="17">
                  <c:v>207387088</c:v>
                </c:pt>
                <c:pt idx="18">
                  <c:v>400000000</c:v>
                </c:pt>
                <c:pt idx="19">
                  <c:v>-198000000</c:v>
                </c:pt>
                <c:pt idx="20">
                  <c:v>4207806</c:v>
                </c:pt>
              </c:numCache>
            </c:numRef>
          </c:val>
          <c:extLst>
            <c:ext xmlns:c16="http://schemas.microsoft.com/office/drawing/2014/chart" uri="{C3380CC4-5D6E-409C-BE32-E72D297353CC}">
              <c16:uniqueId val="{00000000-F363-4B44-920E-A11881B5C745}"/>
            </c:ext>
          </c:extLst>
        </c:ser>
        <c:ser>
          <c:idx val="1"/>
          <c:order val="1"/>
          <c:tx>
            <c:strRef>
              <c:f>[2]List2!$C$1</c:f>
              <c:strCache>
                <c:ptCount val="1"/>
                <c:pt idx="0">
                  <c:v>ESF</c:v>
                </c:pt>
              </c:strCache>
            </c:strRef>
          </c:tx>
          <c:spPr>
            <a:solidFill>
              <a:schemeClr val="accent2"/>
            </a:solidFill>
            <a:ln>
              <a:noFill/>
            </a:ln>
            <a:effectLst/>
          </c:spPr>
          <c:invertIfNegative val="0"/>
          <c:cat>
            <c:strRef>
              <c:f>[2]List2!$A$2:$A$22</c:f>
              <c:strCache>
                <c:ptCount val="21"/>
                <c:pt idx="0">
                  <c:v>BE</c:v>
                </c:pt>
                <c:pt idx="1">
                  <c:v>BG</c:v>
                </c:pt>
                <c:pt idx="2">
                  <c:v>CY</c:v>
                </c:pt>
                <c:pt idx="3">
                  <c:v>CZ</c:v>
                </c:pt>
                <c:pt idx="4">
                  <c:v>DE</c:v>
                </c:pt>
                <c:pt idx="5">
                  <c:v>DK</c:v>
                </c:pt>
                <c:pt idx="6">
                  <c:v>ES</c:v>
                </c:pt>
                <c:pt idx="7">
                  <c:v>FR</c:v>
                </c:pt>
                <c:pt idx="8">
                  <c:v>GR</c:v>
                </c:pt>
                <c:pt idx="9">
                  <c:v>HR</c:v>
                </c:pt>
                <c:pt idx="10">
                  <c:v>HU</c:v>
                </c:pt>
                <c:pt idx="11">
                  <c:v>IE</c:v>
                </c:pt>
                <c:pt idx="12">
                  <c:v>IT</c:v>
                </c:pt>
                <c:pt idx="13">
                  <c:v>LT</c:v>
                </c:pt>
                <c:pt idx="14">
                  <c:v>LV</c:v>
                </c:pt>
                <c:pt idx="15">
                  <c:v>MT</c:v>
                </c:pt>
                <c:pt idx="16">
                  <c:v>PL</c:v>
                </c:pt>
                <c:pt idx="17">
                  <c:v>PT</c:v>
                </c:pt>
                <c:pt idx="18">
                  <c:v>RO</c:v>
                </c:pt>
                <c:pt idx="19">
                  <c:v>SK</c:v>
                </c:pt>
                <c:pt idx="20">
                  <c:v>UK</c:v>
                </c:pt>
              </c:strCache>
            </c:strRef>
          </c:cat>
          <c:val>
            <c:numRef>
              <c:f>[2]List2!$C$2:$C$22</c:f>
              <c:numCache>
                <c:formatCode>General</c:formatCode>
                <c:ptCount val="21"/>
                <c:pt idx="0">
                  <c:v>121059</c:v>
                </c:pt>
                <c:pt idx="1">
                  <c:v>0</c:v>
                </c:pt>
                <c:pt idx="2">
                  <c:v>36012833</c:v>
                </c:pt>
                <c:pt idx="3">
                  <c:v>240421000</c:v>
                </c:pt>
                <c:pt idx="4">
                  <c:v>15836018</c:v>
                </c:pt>
                <c:pt idx="5">
                  <c:v>0</c:v>
                </c:pt>
                <c:pt idx="6">
                  <c:v>6785255</c:v>
                </c:pt>
                <c:pt idx="7">
                  <c:v>-60522167</c:v>
                </c:pt>
                <c:pt idx="8">
                  <c:v>1067009</c:v>
                </c:pt>
                <c:pt idx="9">
                  <c:v>0</c:v>
                </c:pt>
                <c:pt idx="10">
                  <c:v>62094285</c:v>
                </c:pt>
                <c:pt idx="11">
                  <c:v>-60000000</c:v>
                </c:pt>
                <c:pt idx="12">
                  <c:v>114739519</c:v>
                </c:pt>
                <c:pt idx="13">
                  <c:v>104859283</c:v>
                </c:pt>
                <c:pt idx="14">
                  <c:v>42445346</c:v>
                </c:pt>
                <c:pt idx="15">
                  <c:v>28750000</c:v>
                </c:pt>
                <c:pt idx="16">
                  <c:v>-49050422</c:v>
                </c:pt>
                <c:pt idx="17">
                  <c:v>-126624730</c:v>
                </c:pt>
                <c:pt idx="18">
                  <c:v>8818436</c:v>
                </c:pt>
                <c:pt idx="19">
                  <c:v>375250000</c:v>
                </c:pt>
                <c:pt idx="20">
                  <c:v>0</c:v>
                </c:pt>
              </c:numCache>
            </c:numRef>
          </c:val>
          <c:extLst>
            <c:ext xmlns:c16="http://schemas.microsoft.com/office/drawing/2014/chart" uri="{C3380CC4-5D6E-409C-BE32-E72D297353CC}">
              <c16:uniqueId val="{00000001-F363-4B44-920E-A11881B5C745}"/>
            </c:ext>
          </c:extLst>
        </c:ser>
        <c:dLbls>
          <c:showLegendKey val="0"/>
          <c:showVal val="0"/>
          <c:showCatName val="0"/>
          <c:showSerName val="0"/>
          <c:showPercent val="0"/>
          <c:showBubbleSize val="0"/>
        </c:dLbls>
        <c:gapWidth val="150"/>
        <c:axId val="549058896"/>
        <c:axId val="549063488"/>
      </c:barChart>
      <c:catAx>
        <c:axId val="549058896"/>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49063488"/>
        <c:crosses val="autoZero"/>
        <c:auto val="1"/>
        <c:lblAlgn val="ctr"/>
        <c:lblOffset val="100"/>
        <c:noMultiLvlLbl val="0"/>
      </c:catAx>
      <c:valAx>
        <c:axId val="54906348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49058896"/>
        <c:crosses val="autoZero"/>
        <c:crossBetween val="between"/>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FE110E4F-1B57-4987-957C-FA268195B3CB}" type="datetimeFigureOut">
              <a:rPr lang="cs-CZ" smtClean="0"/>
              <a:t>8. 6. 2021</a:t>
            </a:fld>
            <a:endParaRPr lang="cs-CZ"/>
          </a:p>
        </p:txBody>
      </p:sp>
      <p:sp>
        <p:nvSpPr>
          <p:cNvPr id="4" name="Zástupný symbol pro zápatí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F2CD2B2B-B398-4E85-9D0A-790B935BF764}" type="slidenum">
              <a:rPr lang="cs-CZ" smtClean="0"/>
              <a:t>‹#›</a:t>
            </a:fld>
            <a:endParaRPr lang="cs-CZ"/>
          </a:p>
        </p:txBody>
      </p:sp>
    </p:spTree>
    <p:extLst>
      <p:ext uri="{BB962C8B-B14F-4D97-AF65-F5344CB8AC3E}">
        <p14:creationId xmlns:p14="http://schemas.microsoft.com/office/powerpoint/2010/main" val="2667393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5943AE10-2713-4460-AC0D-7A0AFD68787A}" type="datetimeFigureOut">
              <a:rPr lang="cs-CZ" smtClean="0"/>
              <a:t>8. 6. 2021</a:t>
            </a:fld>
            <a:endParaRPr lang="cs-CZ"/>
          </a:p>
        </p:txBody>
      </p:sp>
      <p:sp>
        <p:nvSpPr>
          <p:cNvPr id="4" name="Zástupný symbol pro obrázek snímku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ABF8A003-71A6-406D-9831-E822DD3CA3DC}" type="slidenum">
              <a:rPr lang="cs-CZ" smtClean="0"/>
              <a:t>‹#›</a:t>
            </a:fld>
            <a:endParaRPr lang="cs-CZ"/>
          </a:p>
        </p:txBody>
      </p:sp>
    </p:spTree>
    <p:extLst>
      <p:ext uri="{BB962C8B-B14F-4D97-AF65-F5344CB8AC3E}">
        <p14:creationId xmlns:p14="http://schemas.microsoft.com/office/powerpoint/2010/main" val="3558925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bg1"/>
        </a:solidFill>
        <a:effectLst/>
      </p:bgPr>
    </p:bg>
    <p:spTree>
      <p:nvGrpSpPr>
        <p:cNvPr id="1" name=""/>
        <p:cNvGrpSpPr/>
        <p:nvPr/>
      </p:nvGrpSpPr>
      <p:grpSpPr>
        <a:xfrm>
          <a:off x="0" y="0"/>
          <a:ext cx="0" cy="0"/>
          <a:chOff x="0" y="0"/>
          <a:chExt cx="0" cy="0"/>
        </a:xfrm>
      </p:grpSpPr>
      <p:pic>
        <p:nvPicPr>
          <p:cNvPr id="7" name="Obrázek 6" descr="X:\14_hope\Administrativa a management\Vizuál EACE\stranka_uvod_barva.jpg"/>
          <p:cNvPicPr/>
          <p:nvPr userDrawn="1"/>
        </p:nvPicPr>
        <p:blipFill rotWithShape="1">
          <a:blip r:embed="rId2" cstate="print">
            <a:extLst>
              <a:ext uri="{BEBA8EAE-BF5A-486C-A8C5-ECC9F3942E4B}">
                <a14:imgProps xmlns:a14="http://schemas.microsoft.com/office/drawing/2010/main">
                  <a14:imgLayer r:embed="rId3">
                    <a14:imgEffect>
                      <a14:saturation sat="80000"/>
                    </a14:imgEffect>
                  </a14:imgLayer>
                </a14:imgProps>
              </a:ext>
              <a:ext uri="{28A0092B-C50C-407E-A947-70E740481C1C}">
                <a14:useLocalDpi xmlns:a14="http://schemas.microsoft.com/office/drawing/2010/main" val="0"/>
              </a:ext>
            </a:extLst>
          </a:blip>
          <a:srcRect l="17008" t="22627" b="5980"/>
          <a:stretch/>
        </p:blipFill>
        <p:spPr bwMode="auto">
          <a:xfrm>
            <a:off x="5935493" y="0"/>
            <a:ext cx="6256507" cy="6843512"/>
          </a:xfrm>
          <a:prstGeom prst="rect">
            <a:avLst/>
          </a:prstGeom>
          <a:noFill/>
          <a:ln>
            <a:noFill/>
          </a:ln>
          <a:effectLst>
            <a:softEdge rad="152400"/>
          </a:effectLst>
          <a:extLst>
            <a:ext uri="{53640926-AAD7-44D8-BBD7-CCE9431645EC}">
              <a14:shadowObscured xmlns:a14="http://schemas.microsoft.com/office/drawing/2010/main"/>
            </a:ext>
          </a:extLst>
        </p:spPr>
      </p:pic>
      <p:sp>
        <p:nvSpPr>
          <p:cNvPr id="2" name="Nadpis 1"/>
          <p:cNvSpPr>
            <a:spLocks noGrp="1"/>
          </p:cNvSpPr>
          <p:nvPr>
            <p:ph type="ctrTitle"/>
          </p:nvPr>
        </p:nvSpPr>
        <p:spPr>
          <a:xfrm>
            <a:off x="838201" y="396649"/>
            <a:ext cx="8479971" cy="2387600"/>
          </a:xfrm>
        </p:spPr>
        <p:txBody>
          <a:bodyPr anchor="b">
            <a:normAutofit/>
          </a:bodyPr>
          <a:lstStyle>
            <a:lvl1pPr algn="l">
              <a:defRPr sz="4800" b="1">
                <a:solidFill>
                  <a:srgbClr val="0D3B5E"/>
                </a:solidFill>
                <a:latin typeface="+mn-lt"/>
              </a:defRPr>
            </a:lvl1pPr>
          </a:lstStyle>
          <a:p>
            <a:r>
              <a:rPr lang="cs-CZ"/>
              <a:t>Kliknutím lze upravit styl.</a:t>
            </a:r>
          </a:p>
        </p:txBody>
      </p:sp>
      <p:sp>
        <p:nvSpPr>
          <p:cNvPr id="3" name="Podnadpis 2"/>
          <p:cNvSpPr>
            <a:spLocks noGrp="1"/>
          </p:cNvSpPr>
          <p:nvPr>
            <p:ph type="subTitle" idx="1"/>
          </p:nvPr>
        </p:nvSpPr>
        <p:spPr>
          <a:xfrm>
            <a:off x="838200" y="2948678"/>
            <a:ext cx="6099629" cy="3074757"/>
          </a:xfrm>
        </p:spPr>
        <p:txBody>
          <a:bodyPr/>
          <a:lstStyle>
            <a:lvl1pPr marL="0" indent="0" algn="l">
              <a:buNone/>
              <a:defRPr sz="2400">
                <a:solidFill>
                  <a:srgbClr val="0D3B5E"/>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487E5AD4-A7A8-4924-BC2A-F23A619D1641}" type="datetimeFigureOut">
              <a:rPr lang="cs-CZ" smtClean="0"/>
              <a:t>8. 6. 2021</a:t>
            </a:fld>
            <a:endParaRPr lang="cs-CZ" dirty="0"/>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6FC94BB-6247-4EB3-BD0F-85BBB56AC265}" type="slidenum">
              <a:rPr lang="cs-CZ" smtClean="0"/>
              <a:t>‹#›</a:t>
            </a:fld>
            <a:endParaRPr lang="cs-CZ"/>
          </a:p>
        </p:txBody>
      </p:sp>
    </p:spTree>
    <p:extLst>
      <p:ext uri="{BB962C8B-B14F-4D97-AF65-F5344CB8AC3E}">
        <p14:creationId xmlns:p14="http://schemas.microsoft.com/office/powerpoint/2010/main" val="278846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87E5AD4-A7A8-4924-BC2A-F23A619D1641}" type="datetimeFigureOut">
              <a:rPr lang="cs-CZ" smtClean="0"/>
              <a:t>8. 6. 2021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6FC94BB-6247-4EB3-BD0F-85BBB56AC265}" type="slidenum">
              <a:rPr lang="cs-CZ" smtClean="0"/>
              <a:t>‹#›</a:t>
            </a:fld>
            <a:endParaRPr lang="cs-CZ"/>
          </a:p>
        </p:txBody>
      </p:sp>
    </p:spTree>
    <p:extLst>
      <p:ext uri="{BB962C8B-B14F-4D97-AF65-F5344CB8AC3E}">
        <p14:creationId xmlns:p14="http://schemas.microsoft.com/office/powerpoint/2010/main" val="2287607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2"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3"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87E5AD4-A7A8-4924-BC2A-F23A619D1641}" type="datetimeFigureOut">
              <a:rPr lang="cs-CZ" smtClean="0"/>
              <a:t>8. 6. 2021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6FC94BB-6247-4EB3-BD0F-85BBB56AC265}" type="slidenum">
              <a:rPr lang="cs-CZ" smtClean="0"/>
              <a:t>‹#›</a:t>
            </a:fld>
            <a:endParaRPr lang="cs-CZ"/>
          </a:p>
        </p:txBody>
      </p:sp>
    </p:spTree>
    <p:extLst>
      <p:ext uri="{BB962C8B-B14F-4D97-AF65-F5344CB8AC3E}">
        <p14:creationId xmlns:p14="http://schemas.microsoft.com/office/powerpoint/2010/main" val="3050209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pic>
        <p:nvPicPr>
          <p:cNvPr id="10" name="Obrázek 9"/>
          <p:cNvPicPr>
            <a:picLocks noChangeAspect="1"/>
          </p:cNvPicPr>
          <p:nvPr userDrawn="1"/>
        </p:nvPicPr>
        <p:blipFill rotWithShape="1">
          <a:blip r:embed="rId2"/>
          <a:srcRect l="14481" t="14030" r="2105" b="4911"/>
          <a:stretch/>
        </p:blipFill>
        <p:spPr>
          <a:xfrm>
            <a:off x="1" y="25211"/>
            <a:ext cx="12272107" cy="6832793"/>
          </a:xfrm>
          <a:prstGeom prst="rect">
            <a:avLst/>
          </a:prstGeom>
        </p:spPr>
      </p:pic>
      <p:sp>
        <p:nvSpPr>
          <p:cNvPr id="2" name="Nadpis 1"/>
          <p:cNvSpPr>
            <a:spLocks noGrp="1"/>
          </p:cNvSpPr>
          <p:nvPr>
            <p:ph type="title"/>
          </p:nvPr>
        </p:nvSpPr>
        <p:spPr/>
        <p:txBody>
          <a:bodyPr/>
          <a:lstStyle>
            <a:lvl1pPr>
              <a:defRPr b="0">
                <a:solidFill>
                  <a:srgbClr val="0D3B5E"/>
                </a:solidFill>
                <a:latin typeface="+mn-lt"/>
              </a:defRPr>
            </a:lvl1pPr>
          </a:lstStyle>
          <a:p>
            <a:r>
              <a:rPr lang="cs-CZ" dirty="0"/>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87E5AD4-A7A8-4924-BC2A-F23A619D1641}" type="datetimeFigureOut">
              <a:rPr lang="cs-CZ" smtClean="0"/>
              <a:t>8. 6. 2021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6FC94BB-6247-4EB3-BD0F-85BBB56AC265}" type="slidenum">
              <a:rPr lang="cs-CZ" smtClean="0"/>
              <a:t>‹#›</a:t>
            </a:fld>
            <a:endParaRPr lang="cs-CZ"/>
          </a:p>
        </p:txBody>
      </p:sp>
      <p:pic>
        <p:nvPicPr>
          <p:cNvPr id="8" name="Obrázek 7"/>
          <p:cNvPicPr>
            <a:picLocks noChangeAspect="1"/>
          </p:cNvPicPr>
          <p:nvPr userDrawn="1"/>
        </p:nvPicPr>
        <p:blipFill rotWithShape="1">
          <a:blip r:embed="rId3"/>
          <a:srcRect l="35357" t="17354" r="5119" b="59577"/>
          <a:stretch/>
        </p:blipFill>
        <p:spPr>
          <a:xfrm>
            <a:off x="9711916" y="53956"/>
            <a:ext cx="2505485" cy="546196"/>
          </a:xfrm>
          <a:prstGeom prst="rect">
            <a:avLst/>
          </a:prstGeom>
        </p:spPr>
      </p:pic>
    </p:spTree>
    <p:extLst>
      <p:ext uri="{BB962C8B-B14F-4D97-AF65-F5344CB8AC3E}">
        <p14:creationId xmlns:p14="http://schemas.microsoft.com/office/powerpoint/2010/main" val="2616283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1" y="1709744"/>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87E5AD4-A7A8-4924-BC2A-F23A619D1641}" type="datetimeFigureOut">
              <a:rPr lang="cs-CZ" smtClean="0"/>
              <a:t>8. 6. 2021</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96FC94BB-6247-4EB3-BD0F-85BBB56AC265}" type="slidenum">
              <a:rPr lang="cs-CZ" smtClean="0"/>
              <a:t>‹#›</a:t>
            </a:fld>
            <a:endParaRPr lang="cs-CZ"/>
          </a:p>
        </p:txBody>
      </p:sp>
    </p:spTree>
    <p:extLst>
      <p:ext uri="{BB962C8B-B14F-4D97-AF65-F5344CB8AC3E}">
        <p14:creationId xmlns:p14="http://schemas.microsoft.com/office/powerpoint/2010/main" val="2730866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487E5AD4-A7A8-4924-BC2A-F23A619D1641}" type="datetimeFigureOut">
              <a:rPr lang="cs-CZ" smtClean="0"/>
              <a:t>8. 6. 2021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6FC94BB-6247-4EB3-BD0F-85BBB56AC265}" type="slidenum">
              <a:rPr lang="cs-CZ" smtClean="0"/>
              <a:t>‹#›</a:t>
            </a:fld>
            <a:endParaRPr lang="cs-CZ"/>
          </a:p>
        </p:txBody>
      </p:sp>
    </p:spTree>
    <p:extLst>
      <p:ext uri="{BB962C8B-B14F-4D97-AF65-F5344CB8AC3E}">
        <p14:creationId xmlns:p14="http://schemas.microsoft.com/office/powerpoint/2010/main" val="991756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9"/>
            <a:ext cx="10515600" cy="1325563"/>
          </a:xfrm>
        </p:spPr>
        <p:txBody>
          <a:bodyPr/>
          <a:lstStyle/>
          <a:p>
            <a:r>
              <a:rPr lang="cs-CZ" dirty="0"/>
              <a:t>Kliknutím lze upravit styl.</a:t>
            </a:r>
          </a:p>
        </p:txBody>
      </p:sp>
      <p:sp>
        <p:nvSpPr>
          <p:cNvPr id="3" name="Zástupný symbol pro text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9"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3"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487E5AD4-A7A8-4924-BC2A-F23A619D1641}" type="datetimeFigureOut">
              <a:rPr lang="cs-CZ" smtClean="0"/>
              <a:t>8. 6. 2021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6FC94BB-6247-4EB3-BD0F-85BBB56AC265}" type="slidenum">
              <a:rPr lang="cs-CZ" smtClean="0"/>
              <a:t>‹#›</a:t>
            </a:fld>
            <a:endParaRPr lang="cs-CZ"/>
          </a:p>
        </p:txBody>
      </p:sp>
    </p:spTree>
    <p:extLst>
      <p:ext uri="{BB962C8B-B14F-4D97-AF65-F5344CB8AC3E}">
        <p14:creationId xmlns:p14="http://schemas.microsoft.com/office/powerpoint/2010/main" val="2682693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487E5AD4-A7A8-4924-BC2A-F23A619D1641}" type="datetimeFigureOut">
              <a:rPr lang="cs-CZ" smtClean="0"/>
              <a:t>8. 6. 2021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6FC94BB-6247-4EB3-BD0F-85BBB56AC265}" type="slidenum">
              <a:rPr lang="cs-CZ" smtClean="0"/>
              <a:t>‹#›</a:t>
            </a:fld>
            <a:endParaRPr lang="cs-CZ"/>
          </a:p>
        </p:txBody>
      </p:sp>
    </p:spTree>
    <p:extLst>
      <p:ext uri="{BB962C8B-B14F-4D97-AF65-F5344CB8AC3E}">
        <p14:creationId xmlns:p14="http://schemas.microsoft.com/office/powerpoint/2010/main" val="1333432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87E5AD4-A7A8-4924-BC2A-F23A619D1641}" type="datetimeFigureOut">
              <a:rPr lang="cs-CZ" smtClean="0"/>
              <a:t>8. 6. 2021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6FC94BB-6247-4EB3-BD0F-85BBB56AC265}" type="slidenum">
              <a:rPr lang="cs-CZ" smtClean="0"/>
              <a:t>‹#›</a:t>
            </a:fld>
            <a:endParaRPr lang="cs-CZ"/>
          </a:p>
        </p:txBody>
      </p:sp>
    </p:spTree>
    <p:extLst>
      <p:ext uri="{BB962C8B-B14F-4D97-AF65-F5344CB8AC3E}">
        <p14:creationId xmlns:p14="http://schemas.microsoft.com/office/powerpoint/2010/main" val="45538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87E5AD4-A7A8-4924-BC2A-F23A619D1641}" type="datetimeFigureOut">
              <a:rPr lang="cs-CZ" smtClean="0"/>
              <a:t>8. 6. 2021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6FC94BB-6247-4EB3-BD0F-85BBB56AC265}" type="slidenum">
              <a:rPr lang="cs-CZ" smtClean="0"/>
              <a:t>‹#›</a:t>
            </a:fld>
            <a:endParaRPr lang="cs-CZ"/>
          </a:p>
        </p:txBody>
      </p:sp>
    </p:spTree>
    <p:extLst>
      <p:ext uri="{BB962C8B-B14F-4D97-AF65-F5344CB8AC3E}">
        <p14:creationId xmlns:p14="http://schemas.microsoft.com/office/powerpoint/2010/main" val="2962096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31"/>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87E5AD4-A7A8-4924-BC2A-F23A619D1641}" type="datetimeFigureOut">
              <a:rPr lang="cs-CZ" smtClean="0"/>
              <a:t>8. 6. 2021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6FC94BB-6247-4EB3-BD0F-85BBB56AC265}" type="slidenum">
              <a:rPr lang="cs-CZ" smtClean="0"/>
              <a:t>‹#›</a:t>
            </a:fld>
            <a:endParaRPr lang="cs-CZ"/>
          </a:p>
        </p:txBody>
      </p:sp>
    </p:spTree>
    <p:extLst>
      <p:ext uri="{BB962C8B-B14F-4D97-AF65-F5344CB8AC3E}">
        <p14:creationId xmlns:p14="http://schemas.microsoft.com/office/powerpoint/2010/main" val="1623632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E5AD4-A7A8-4924-BC2A-F23A619D1641}" type="datetimeFigureOut">
              <a:rPr lang="cs-CZ" smtClean="0"/>
              <a:t>8. 6. 2021</a:t>
            </a:fld>
            <a:endParaRPr lang="cs-CZ"/>
          </a:p>
        </p:txBody>
      </p:sp>
      <p:sp>
        <p:nvSpPr>
          <p:cNvPr id="5" name="Zástupný symbol pro zápatí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C94BB-6247-4EB3-BD0F-85BBB56AC265}" type="slidenum">
              <a:rPr lang="cs-CZ" smtClean="0"/>
              <a:t>‹#›</a:t>
            </a:fld>
            <a:endParaRPr lang="cs-CZ"/>
          </a:p>
        </p:txBody>
      </p:sp>
    </p:spTree>
    <p:extLst>
      <p:ext uri="{BB962C8B-B14F-4D97-AF65-F5344CB8AC3E}">
        <p14:creationId xmlns:p14="http://schemas.microsoft.com/office/powerpoint/2010/main" val="444420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Clr>
          <a:srgbClr val="EF4350"/>
        </a:buClr>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Clr>
          <a:srgbClr val="EF4350"/>
        </a:buClr>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Clr>
          <a:srgbClr val="EF4350"/>
        </a:buClr>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Clr>
          <a:srgbClr val="EF4350"/>
        </a:buClr>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Clr>
          <a:srgbClr val="EF4350"/>
        </a:buClr>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malac@eace.cz"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pPr algn="l"/>
            <a:r>
              <a:rPr lang="en-US" sz="4000" dirty="0">
                <a:effectLst/>
                <a:latin typeface="Arial" panose="020B0604020202020204" pitchFamily="34" charset="0"/>
                <a:ea typeface="Calibri" panose="020F0502020204030204" pitchFamily="34" charset="0"/>
              </a:rPr>
              <a:t>Analysis of ESIF Measures Responding to COVID-19 Coronavirus Pandemic </a:t>
            </a:r>
            <a:endParaRPr lang="en-US" sz="8800" dirty="0"/>
          </a:p>
        </p:txBody>
      </p:sp>
      <p:sp>
        <p:nvSpPr>
          <p:cNvPr id="3" name="Podnadpis 2"/>
          <p:cNvSpPr>
            <a:spLocks noGrp="1"/>
          </p:cNvSpPr>
          <p:nvPr>
            <p:ph type="subTitle" idx="1"/>
          </p:nvPr>
        </p:nvSpPr>
        <p:spPr>
          <a:xfrm>
            <a:off x="838200" y="3429000"/>
            <a:ext cx="6099629" cy="2594435"/>
          </a:xfrm>
        </p:spPr>
        <p:txBody>
          <a:bodyPr/>
          <a:lstStyle/>
          <a:p>
            <a:pPr algn="l"/>
            <a:r>
              <a:rPr lang="en-US" dirty="0"/>
              <a:t>Work in progress</a:t>
            </a:r>
          </a:p>
          <a:p>
            <a:pPr algn="l"/>
            <a:endParaRPr lang="en-US" i="1" dirty="0"/>
          </a:p>
          <a:p>
            <a:pPr algn="l"/>
            <a:endParaRPr lang="en-US" i="1" dirty="0"/>
          </a:p>
          <a:p>
            <a:pPr algn="l"/>
            <a:r>
              <a:rPr lang="en-US" i="1" dirty="0"/>
              <a:t>Commissioned by the Ministry of Regional Development of the Czech Republic</a:t>
            </a:r>
          </a:p>
        </p:txBody>
      </p:sp>
    </p:spTree>
    <p:extLst>
      <p:ext uri="{BB962C8B-B14F-4D97-AF65-F5344CB8AC3E}">
        <p14:creationId xmlns:p14="http://schemas.microsoft.com/office/powerpoint/2010/main" val="3904977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BE885E-CD56-476A-B9D9-FD6C1BA0484B}"/>
              </a:ext>
            </a:extLst>
          </p:cNvPr>
          <p:cNvSpPr>
            <a:spLocks noGrp="1"/>
          </p:cNvSpPr>
          <p:nvPr>
            <p:ph type="title"/>
          </p:nvPr>
        </p:nvSpPr>
        <p:spPr/>
        <p:txBody>
          <a:bodyPr/>
          <a:lstStyle/>
          <a:p>
            <a:r>
              <a:rPr lang="cs-CZ" dirty="0"/>
              <a:t>2. Typology </a:t>
            </a:r>
            <a:r>
              <a:rPr lang="cs-CZ" dirty="0" err="1"/>
              <a:t>of</a:t>
            </a:r>
            <a:r>
              <a:rPr lang="cs-CZ" dirty="0"/>
              <a:t> </a:t>
            </a:r>
            <a:r>
              <a:rPr lang="en-US" dirty="0"/>
              <a:t>COVID-impact</a:t>
            </a:r>
            <a:endParaRPr lang="cs-CZ" dirty="0"/>
          </a:p>
        </p:txBody>
      </p:sp>
      <p:sp>
        <p:nvSpPr>
          <p:cNvPr id="3" name="Zástupný obsah 2">
            <a:extLst>
              <a:ext uri="{FF2B5EF4-FFF2-40B4-BE49-F238E27FC236}">
                <a16:creationId xmlns:a16="http://schemas.microsoft.com/office/drawing/2014/main" id="{0B0895CF-8512-4F02-A6FA-BD9E716FDBC3}"/>
              </a:ext>
            </a:extLst>
          </p:cNvPr>
          <p:cNvSpPr>
            <a:spLocks noGrp="1"/>
          </p:cNvSpPr>
          <p:nvPr>
            <p:ph idx="1"/>
          </p:nvPr>
        </p:nvSpPr>
        <p:spPr/>
        <p:txBody>
          <a:bodyPr/>
          <a:lstStyle/>
          <a:p>
            <a:r>
              <a:rPr lang="en-US" dirty="0"/>
              <a:t>Current status quo:</a:t>
            </a:r>
          </a:p>
          <a:p>
            <a:pPr lvl="1"/>
            <a:r>
              <a:rPr lang="en-US" dirty="0"/>
              <a:t>Available quarterly data on turnover / sales / production trends, NACE 2</a:t>
            </a:r>
          </a:p>
          <a:p>
            <a:pPr lvl="1"/>
            <a:r>
              <a:rPr lang="en-US" dirty="0"/>
              <a:t>Quarterly data on profit rate available only on too high level of aggregation – not applicable in our research</a:t>
            </a:r>
          </a:p>
          <a:p>
            <a:pPr marL="914353" lvl="2" indent="0">
              <a:buNone/>
            </a:pPr>
            <a:r>
              <a:rPr lang="en-US" dirty="0"/>
              <a:t>-&gt; we will wait for yearly data for 2020 to complete the analysis (yearly trend of profit rate is sufficient for the analysis)</a:t>
            </a:r>
          </a:p>
          <a:p>
            <a:pPr marL="914353" lvl="2" indent="0">
              <a:buNone/>
            </a:pPr>
            <a:endParaRPr lang="en-US" dirty="0"/>
          </a:p>
          <a:p>
            <a:pPr lvl="1"/>
            <a:r>
              <a:rPr lang="en-US" dirty="0"/>
              <a:t>Therefore: partial application of methodology – identification of vulnerable and stable sectors on the basis of performance trends (turnover/sales; production in the case of construction sector)</a:t>
            </a:r>
          </a:p>
          <a:p>
            <a:pPr lvl="2"/>
            <a:r>
              <a:rPr lang="en-US" dirty="0"/>
              <a:t>(Eurostat: </a:t>
            </a:r>
            <a:r>
              <a:rPr lang="en-US" dirty="0" err="1"/>
              <a:t>sts_crop_q</a:t>
            </a:r>
            <a:r>
              <a:rPr lang="en-US" dirty="0"/>
              <a:t>, </a:t>
            </a:r>
            <a:r>
              <a:rPr lang="en-US" dirty="0" err="1"/>
              <a:t>sts_setu_q</a:t>
            </a:r>
            <a:r>
              <a:rPr lang="en-US" dirty="0"/>
              <a:t>, </a:t>
            </a:r>
            <a:r>
              <a:rPr lang="en-US" dirty="0" err="1"/>
              <a:t>sts_intv_q</a:t>
            </a:r>
            <a:r>
              <a:rPr lang="en-US" dirty="0"/>
              <a:t>, </a:t>
            </a:r>
            <a:r>
              <a:rPr lang="en-US" dirty="0" err="1"/>
              <a:t>sts_trtu_q</a:t>
            </a:r>
            <a:r>
              <a:rPr lang="en-US" dirty="0"/>
              <a:t>)</a:t>
            </a:r>
          </a:p>
        </p:txBody>
      </p:sp>
    </p:spTree>
    <p:extLst>
      <p:ext uri="{BB962C8B-B14F-4D97-AF65-F5344CB8AC3E}">
        <p14:creationId xmlns:p14="http://schemas.microsoft.com/office/powerpoint/2010/main" val="3450940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997E1A-E1D6-48FC-A8A2-2ABFC02FC9F1}"/>
              </a:ext>
            </a:extLst>
          </p:cNvPr>
          <p:cNvSpPr>
            <a:spLocks noGrp="1"/>
          </p:cNvSpPr>
          <p:nvPr>
            <p:ph type="title"/>
          </p:nvPr>
        </p:nvSpPr>
        <p:spPr/>
        <p:txBody>
          <a:bodyPr/>
          <a:lstStyle/>
          <a:p>
            <a:r>
              <a:rPr lang="en-US" dirty="0"/>
              <a:t>2. Typology of COVID impact</a:t>
            </a:r>
            <a:endParaRPr lang="cs-CZ" dirty="0"/>
          </a:p>
        </p:txBody>
      </p:sp>
      <p:sp>
        <p:nvSpPr>
          <p:cNvPr id="6" name="Šipka: obousměrná vodorovná 5">
            <a:extLst>
              <a:ext uri="{FF2B5EF4-FFF2-40B4-BE49-F238E27FC236}">
                <a16:creationId xmlns:a16="http://schemas.microsoft.com/office/drawing/2014/main" id="{C772D53A-1D48-4B80-B3C8-6F40032DB166}"/>
              </a:ext>
              <a:ext uri="{C183D7F6-B498-43B3-948B-1728B52AA6E4}">
                <adec:decorative xmlns:adec="http://schemas.microsoft.com/office/drawing/2017/decorative" val="1"/>
              </a:ext>
            </a:extLst>
          </p:cNvPr>
          <p:cNvSpPr/>
          <p:nvPr/>
        </p:nvSpPr>
        <p:spPr>
          <a:xfrm>
            <a:off x="521110" y="5742031"/>
            <a:ext cx="11120284" cy="144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7">
            <a:extLst>
              <a:ext uri="{FF2B5EF4-FFF2-40B4-BE49-F238E27FC236}">
                <a16:creationId xmlns:a16="http://schemas.microsoft.com/office/drawing/2014/main" id="{2A081B2E-7835-4092-9E8D-30AFE6F2788F}"/>
              </a:ext>
              <a:ext uri="{C183D7F6-B498-43B3-948B-1728B52AA6E4}">
                <adec:decorative xmlns:adec="http://schemas.microsoft.com/office/drawing/2017/decorative" val="1"/>
              </a:ext>
            </a:extLst>
          </p:cNvPr>
          <p:cNvCxnSpPr/>
          <p:nvPr/>
        </p:nvCxnSpPr>
        <p:spPr>
          <a:xfrm>
            <a:off x="6096000" y="5633877"/>
            <a:ext cx="0" cy="35396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ovéPole 8">
            <a:extLst>
              <a:ext uri="{FF2B5EF4-FFF2-40B4-BE49-F238E27FC236}">
                <a16:creationId xmlns:a16="http://schemas.microsoft.com/office/drawing/2014/main" id="{6D417436-3999-44FF-86A0-F9CA639EF5AE}"/>
              </a:ext>
            </a:extLst>
          </p:cNvPr>
          <p:cNvSpPr txBox="1"/>
          <p:nvPr/>
        </p:nvSpPr>
        <p:spPr>
          <a:xfrm>
            <a:off x="2025445" y="6420465"/>
            <a:ext cx="2005779" cy="307777"/>
          </a:xfrm>
          <a:prstGeom prst="rect">
            <a:avLst/>
          </a:prstGeom>
          <a:noFill/>
        </p:spPr>
        <p:txBody>
          <a:bodyPr wrap="square" rtlCol="0">
            <a:spAutoFit/>
          </a:bodyPr>
          <a:lstStyle/>
          <a:p>
            <a:r>
              <a:rPr lang="en-US" sz="1400" dirty="0"/>
              <a:t>decrease in performance</a:t>
            </a:r>
            <a:endParaRPr lang="cs-CZ" sz="1400" dirty="0"/>
          </a:p>
        </p:txBody>
      </p:sp>
      <p:sp>
        <p:nvSpPr>
          <p:cNvPr id="10" name="TextovéPole 9">
            <a:extLst>
              <a:ext uri="{FF2B5EF4-FFF2-40B4-BE49-F238E27FC236}">
                <a16:creationId xmlns:a16="http://schemas.microsoft.com/office/drawing/2014/main" id="{3D3192AB-EB5F-43F8-92EB-FF5428F7ECDD}"/>
              </a:ext>
            </a:extLst>
          </p:cNvPr>
          <p:cNvSpPr txBox="1"/>
          <p:nvPr/>
        </p:nvSpPr>
        <p:spPr>
          <a:xfrm>
            <a:off x="7752734" y="6420464"/>
            <a:ext cx="2005779" cy="307777"/>
          </a:xfrm>
          <a:prstGeom prst="rect">
            <a:avLst/>
          </a:prstGeom>
          <a:noFill/>
        </p:spPr>
        <p:txBody>
          <a:bodyPr wrap="square" rtlCol="0">
            <a:spAutoFit/>
          </a:bodyPr>
          <a:lstStyle/>
          <a:p>
            <a:r>
              <a:rPr lang="en-US" sz="1400" dirty="0"/>
              <a:t>increase in performance</a:t>
            </a:r>
            <a:endParaRPr lang="cs-CZ" sz="1400" dirty="0"/>
          </a:p>
        </p:txBody>
      </p:sp>
      <p:sp>
        <p:nvSpPr>
          <p:cNvPr id="11" name="TextovéPole 10">
            <a:extLst>
              <a:ext uri="{FF2B5EF4-FFF2-40B4-BE49-F238E27FC236}">
                <a16:creationId xmlns:a16="http://schemas.microsoft.com/office/drawing/2014/main" id="{C66606BC-0849-4AFB-AD1F-B7E8D3D9DD78}"/>
              </a:ext>
            </a:extLst>
          </p:cNvPr>
          <p:cNvSpPr txBox="1"/>
          <p:nvPr/>
        </p:nvSpPr>
        <p:spPr>
          <a:xfrm>
            <a:off x="319552" y="3337536"/>
            <a:ext cx="2113935" cy="2308324"/>
          </a:xfrm>
          <a:prstGeom prst="rect">
            <a:avLst/>
          </a:prstGeom>
          <a:noFill/>
          <a:ln>
            <a:solidFill>
              <a:srgbClr val="EF4350"/>
            </a:solidFill>
          </a:ln>
        </p:spPr>
        <p:txBody>
          <a:bodyPr wrap="square" rtlCol="0">
            <a:spAutoFit/>
          </a:bodyPr>
          <a:lstStyle/>
          <a:p>
            <a:r>
              <a:rPr lang="en-US" sz="1200" dirty="0">
                <a:solidFill>
                  <a:srgbClr val="EF4350"/>
                </a:solidFill>
              </a:rPr>
              <a:t>Strong negative impact NACE:</a:t>
            </a:r>
          </a:p>
          <a:p>
            <a:pPr marL="171450" indent="-171450">
              <a:buFont typeface="Arial" panose="020B0604020202020204" pitchFamily="34" charset="0"/>
              <a:buChar char="•"/>
            </a:pPr>
            <a:r>
              <a:rPr lang="en-US" sz="1200" dirty="0"/>
              <a:t>79 (Travel agency, etc.)</a:t>
            </a:r>
          </a:p>
          <a:p>
            <a:pPr marL="171450" indent="-171450">
              <a:buFont typeface="Arial" panose="020B0604020202020204" pitchFamily="34" charset="0"/>
              <a:buChar char="•"/>
            </a:pPr>
            <a:r>
              <a:rPr lang="en-US" sz="1200" dirty="0"/>
              <a:t>51 (Air transport)</a:t>
            </a:r>
          </a:p>
          <a:p>
            <a:pPr marL="171450" indent="-171450">
              <a:buFont typeface="Arial" panose="020B0604020202020204" pitchFamily="34" charset="0"/>
              <a:buChar char="•"/>
            </a:pPr>
            <a:r>
              <a:rPr lang="en-US" sz="1200" dirty="0"/>
              <a:t>55 (Accommodation)</a:t>
            </a:r>
          </a:p>
          <a:p>
            <a:pPr marL="171450" indent="-171450">
              <a:buFont typeface="Arial" panose="020B0604020202020204" pitchFamily="34" charset="0"/>
              <a:buChar char="•"/>
            </a:pPr>
            <a:r>
              <a:rPr lang="en-US" sz="1200" dirty="0"/>
              <a:t>56 (Food and beverage service)</a:t>
            </a:r>
          </a:p>
          <a:p>
            <a:pPr marL="171450" indent="-171450">
              <a:buFont typeface="Arial" panose="020B0604020202020204" pitchFamily="34" charset="0"/>
              <a:buChar char="•"/>
            </a:pPr>
            <a:r>
              <a:rPr lang="en-US" sz="1200" dirty="0"/>
              <a:t>50 (Water transport)</a:t>
            </a:r>
          </a:p>
          <a:p>
            <a:pPr marL="171450" indent="-171450">
              <a:buFont typeface="Arial" panose="020B0604020202020204" pitchFamily="34" charset="0"/>
              <a:buChar char="•"/>
            </a:pPr>
            <a:r>
              <a:rPr lang="en-US" sz="1200" dirty="0"/>
              <a:t>96.02-09 + 93.13 (Hairdressing, physical well-being, fitness, funeral)</a:t>
            </a:r>
          </a:p>
          <a:p>
            <a:pPr marL="171450" indent="-171450">
              <a:buFont typeface="Arial" panose="020B0604020202020204" pitchFamily="34" charset="0"/>
              <a:buChar char="•"/>
            </a:pPr>
            <a:r>
              <a:rPr lang="en-US" sz="1200" dirty="0"/>
              <a:t>Rest of 96 (other personal services)</a:t>
            </a:r>
          </a:p>
        </p:txBody>
      </p:sp>
      <p:sp>
        <p:nvSpPr>
          <p:cNvPr id="12" name="TextovéPole 11">
            <a:extLst>
              <a:ext uri="{FF2B5EF4-FFF2-40B4-BE49-F238E27FC236}">
                <a16:creationId xmlns:a16="http://schemas.microsoft.com/office/drawing/2014/main" id="{4E6ABD9C-D2A4-4000-BC6E-260B3B488E74}"/>
              </a:ext>
            </a:extLst>
          </p:cNvPr>
          <p:cNvSpPr txBox="1"/>
          <p:nvPr/>
        </p:nvSpPr>
        <p:spPr>
          <a:xfrm>
            <a:off x="2595717" y="1750139"/>
            <a:ext cx="2005781" cy="3416320"/>
          </a:xfrm>
          <a:prstGeom prst="rect">
            <a:avLst/>
          </a:prstGeom>
          <a:noFill/>
          <a:ln>
            <a:solidFill>
              <a:srgbClr val="F8B2B7"/>
            </a:solidFill>
          </a:ln>
        </p:spPr>
        <p:txBody>
          <a:bodyPr wrap="square" rtlCol="0">
            <a:spAutoFit/>
          </a:bodyPr>
          <a:lstStyle/>
          <a:p>
            <a:r>
              <a:rPr lang="en-US" sz="1200" dirty="0">
                <a:solidFill>
                  <a:srgbClr val="F8B2B7"/>
                </a:solidFill>
              </a:rPr>
              <a:t>Moderate negative impact:</a:t>
            </a:r>
          </a:p>
          <a:p>
            <a:pPr marL="171450" indent="-171450">
              <a:buFont typeface="Arial" panose="020B0604020202020204" pitchFamily="34" charset="0"/>
              <a:buChar char="•"/>
            </a:pPr>
            <a:r>
              <a:rPr lang="en-US" sz="1200" dirty="0"/>
              <a:t>47 (Retail trade)</a:t>
            </a:r>
          </a:p>
          <a:p>
            <a:pPr marL="171450" indent="-171450">
              <a:buFont typeface="Arial" panose="020B0604020202020204" pitchFamily="34" charset="0"/>
              <a:buChar char="•"/>
            </a:pPr>
            <a:r>
              <a:rPr lang="en-US" sz="1200" dirty="0"/>
              <a:t>82 (Office administrative and support)</a:t>
            </a:r>
          </a:p>
          <a:p>
            <a:pPr marL="171450" indent="-171450">
              <a:buFont typeface="Arial" panose="020B0604020202020204" pitchFamily="34" charset="0"/>
              <a:buChar char="•"/>
            </a:pPr>
            <a:r>
              <a:rPr lang="en-US" sz="1200" dirty="0"/>
              <a:t>45 (Sales and repair of motor vehicles)</a:t>
            </a:r>
          </a:p>
          <a:p>
            <a:pPr marL="171450" indent="-171450">
              <a:buFont typeface="Arial" panose="020B0604020202020204" pitchFamily="34" charset="0"/>
              <a:buChar char="•"/>
            </a:pPr>
            <a:r>
              <a:rPr lang="en-US" sz="1200" dirty="0"/>
              <a:t>49 (Land transport)</a:t>
            </a:r>
          </a:p>
          <a:p>
            <a:pPr marL="171450" indent="-171450">
              <a:buFont typeface="Arial" panose="020B0604020202020204" pitchFamily="34" charset="0"/>
              <a:buChar char="•"/>
            </a:pPr>
            <a:r>
              <a:rPr lang="en-US" sz="1200" dirty="0"/>
              <a:t>41 (Construction of buildings)</a:t>
            </a:r>
          </a:p>
          <a:p>
            <a:pPr marL="171450" indent="-171450">
              <a:buFont typeface="Arial" panose="020B0604020202020204" pitchFamily="34" charset="0"/>
              <a:buChar char="•"/>
            </a:pPr>
            <a:r>
              <a:rPr lang="en-US" sz="1200" dirty="0"/>
              <a:t>81 (Services to buildings and landscape activities)</a:t>
            </a:r>
          </a:p>
          <a:p>
            <a:pPr marL="171450" indent="-171450">
              <a:buFont typeface="Arial" panose="020B0604020202020204" pitchFamily="34" charset="0"/>
              <a:buChar char="•"/>
            </a:pPr>
            <a:endParaRPr lang="en-US" sz="1200" dirty="0"/>
          </a:p>
          <a:p>
            <a:r>
              <a:rPr lang="en-US" sz="1200" dirty="0"/>
              <a:t>Generally:</a:t>
            </a:r>
          </a:p>
          <a:p>
            <a:pPr marL="171450" indent="-171450">
              <a:buFontTx/>
              <a:buChar char="-"/>
            </a:pPr>
            <a:r>
              <a:rPr lang="en-US" sz="1200" dirty="0"/>
              <a:t>Sections H – N (services)</a:t>
            </a:r>
          </a:p>
          <a:p>
            <a:pPr marL="171450" indent="-171450">
              <a:buFontTx/>
              <a:buChar char="-"/>
            </a:pPr>
            <a:r>
              <a:rPr lang="en-US" sz="1200" dirty="0"/>
              <a:t>Section M  (professional, scientific and technical activities)</a:t>
            </a:r>
          </a:p>
          <a:p>
            <a:pPr marL="171450" indent="-171450">
              <a:buFontTx/>
              <a:buChar char="-"/>
            </a:pPr>
            <a:r>
              <a:rPr lang="en-US" sz="1200" dirty="0"/>
              <a:t>Section C (Manufacturing)</a:t>
            </a:r>
          </a:p>
        </p:txBody>
      </p:sp>
      <p:sp>
        <p:nvSpPr>
          <p:cNvPr id="13" name="TextovéPole 12">
            <a:extLst>
              <a:ext uri="{FF2B5EF4-FFF2-40B4-BE49-F238E27FC236}">
                <a16:creationId xmlns:a16="http://schemas.microsoft.com/office/drawing/2014/main" id="{22C7EE73-20D7-40EB-BF38-1667BA39EE96}"/>
              </a:ext>
            </a:extLst>
          </p:cNvPr>
          <p:cNvSpPr txBox="1"/>
          <p:nvPr/>
        </p:nvSpPr>
        <p:spPr>
          <a:xfrm>
            <a:off x="4827639" y="2448230"/>
            <a:ext cx="2251587" cy="2492990"/>
          </a:xfrm>
          <a:prstGeom prst="rect">
            <a:avLst/>
          </a:prstGeom>
          <a:noFill/>
          <a:ln>
            <a:solidFill>
              <a:srgbClr val="FFC000"/>
            </a:solidFill>
          </a:ln>
        </p:spPr>
        <p:txBody>
          <a:bodyPr wrap="square" rtlCol="0">
            <a:spAutoFit/>
          </a:bodyPr>
          <a:lstStyle/>
          <a:p>
            <a:r>
              <a:rPr lang="en-US" sz="1200" dirty="0">
                <a:solidFill>
                  <a:schemeClr val="accent4"/>
                </a:solidFill>
              </a:rPr>
              <a:t>Little to zero impact:</a:t>
            </a:r>
          </a:p>
          <a:p>
            <a:pPr marL="171450" indent="-171450">
              <a:buFont typeface="Arial" panose="020B0604020202020204" pitchFamily="34" charset="0"/>
              <a:buChar char="•"/>
            </a:pPr>
            <a:r>
              <a:rPr lang="en-US" sz="1200" dirty="0"/>
              <a:t>68 (Real estate activities)</a:t>
            </a:r>
          </a:p>
          <a:p>
            <a:pPr marL="171450" indent="-171450">
              <a:buFont typeface="Arial" panose="020B0604020202020204" pitchFamily="34" charset="0"/>
              <a:buChar char="•"/>
            </a:pPr>
            <a:r>
              <a:rPr lang="en-US" sz="1200" dirty="0"/>
              <a:t>69 (Legal and accounting services)</a:t>
            </a:r>
          </a:p>
          <a:p>
            <a:pPr marL="171450" indent="-171450">
              <a:buFont typeface="Arial" panose="020B0604020202020204" pitchFamily="34" charset="0"/>
              <a:buChar char="•"/>
            </a:pPr>
            <a:r>
              <a:rPr lang="en-US" sz="1200" dirty="0"/>
              <a:t>47.11, 47.2 (retail sale of food and beverages)</a:t>
            </a:r>
          </a:p>
          <a:p>
            <a:pPr marL="171450" indent="-171450">
              <a:buFont typeface="Arial" panose="020B0604020202020204" pitchFamily="34" charset="0"/>
              <a:buChar char="•"/>
            </a:pPr>
            <a:r>
              <a:rPr lang="en-US" sz="1200" dirty="0"/>
              <a:t>62 (Computer programming, consultancy,…)</a:t>
            </a:r>
          </a:p>
          <a:p>
            <a:pPr marL="171450" indent="-171450">
              <a:buFont typeface="Arial" panose="020B0604020202020204" pitchFamily="34" charset="0"/>
              <a:buChar char="•"/>
            </a:pPr>
            <a:r>
              <a:rPr lang="en-US" sz="1200" dirty="0"/>
              <a:t>58 (Publishing activities)</a:t>
            </a:r>
          </a:p>
          <a:p>
            <a:pPr marL="171450" indent="-171450">
              <a:buFont typeface="Arial" panose="020B0604020202020204" pitchFamily="34" charset="0"/>
              <a:buChar char="•"/>
            </a:pPr>
            <a:endParaRPr lang="en-US" sz="1200" dirty="0"/>
          </a:p>
          <a:p>
            <a:r>
              <a:rPr lang="en-US" sz="1200" dirty="0"/>
              <a:t>Generally:</a:t>
            </a:r>
          </a:p>
          <a:p>
            <a:r>
              <a:rPr lang="en-US" sz="1200" dirty="0"/>
              <a:t>- Section J: ICT</a:t>
            </a:r>
          </a:p>
          <a:p>
            <a:pPr marL="171450" indent="-171450">
              <a:buFont typeface="Arial" panose="020B0604020202020204" pitchFamily="34" charset="0"/>
              <a:buChar char="•"/>
            </a:pPr>
            <a:endParaRPr lang="en-US" sz="1200" dirty="0"/>
          </a:p>
        </p:txBody>
      </p:sp>
      <p:sp>
        <p:nvSpPr>
          <p:cNvPr id="14" name="TextovéPole 13">
            <a:extLst>
              <a:ext uri="{FF2B5EF4-FFF2-40B4-BE49-F238E27FC236}">
                <a16:creationId xmlns:a16="http://schemas.microsoft.com/office/drawing/2014/main" id="{B0029B65-6A2D-4632-B651-12EE652969EC}"/>
              </a:ext>
            </a:extLst>
          </p:cNvPr>
          <p:cNvSpPr txBox="1"/>
          <p:nvPr/>
        </p:nvSpPr>
        <p:spPr>
          <a:xfrm>
            <a:off x="7305367" y="3860963"/>
            <a:ext cx="2084439" cy="1200329"/>
          </a:xfrm>
          <a:prstGeom prst="rect">
            <a:avLst/>
          </a:prstGeom>
          <a:noFill/>
          <a:ln>
            <a:solidFill>
              <a:srgbClr val="92D050"/>
            </a:solidFill>
          </a:ln>
        </p:spPr>
        <p:txBody>
          <a:bodyPr wrap="square" rtlCol="0">
            <a:spAutoFit/>
          </a:bodyPr>
          <a:lstStyle/>
          <a:p>
            <a:r>
              <a:rPr lang="en-US" sz="1200" dirty="0">
                <a:solidFill>
                  <a:srgbClr val="92D050"/>
                </a:solidFill>
              </a:rPr>
              <a:t>Moderate positive impact:</a:t>
            </a:r>
          </a:p>
          <a:p>
            <a:pPr marL="171450" indent="-171450">
              <a:buFont typeface="Arial" panose="020B0604020202020204" pitchFamily="34" charset="0"/>
              <a:buChar char="•"/>
            </a:pPr>
            <a:r>
              <a:rPr lang="en-US" sz="1200" dirty="0"/>
              <a:t>47.4 (Retail sale of ICT)</a:t>
            </a:r>
          </a:p>
          <a:p>
            <a:pPr marL="171450" indent="-171450">
              <a:buFont typeface="Arial" panose="020B0604020202020204" pitchFamily="34" charset="0"/>
              <a:buChar char="•"/>
            </a:pPr>
            <a:r>
              <a:rPr lang="en-US" sz="1200" dirty="0"/>
              <a:t>47.73-74 (</a:t>
            </a:r>
            <a:r>
              <a:rPr lang="en-US" sz="1200" dirty="0" err="1"/>
              <a:t>Retali</a:t>
            </a:r>
            <a:r>
              <a:rPr lang="en-US" sz="1200" dirty="0"/>
              <a:t> sale of chemist and medical goods)</a:t>
            </a:r>
          </a:p>
          <a:p>
            <a:pPr marL="171450" indent="-171450">
              <a:buFont typeface="Arial" panose="020B0604020202020204" pitchFamily="34" charset="0"/>
              <a:buChar char="•"/>
            </a:pPr>
            <a:r>
              <a:rPr lang="en-US" sz="1200" dirty="0"/>
              <a:t>42 (Civil engineering)</a:t>
            </a:r>
          </a:p>
          <a:p>
            <a:pPr marL="171450" indent="-171450">
              <a:buFont typeface="Arial" panose="020B0604020202020204" pitchFamily="34" charset="0"/>
              <a:buChar char="•"/>
            </a:pPr>
            <a:r>
              <a:rPr lang="en-US" sz="1200" dirty="0"/>
              <a:t>61 (Telecommunications)</a:t>
            </a:r>
            <a:endParaRPr lang="cs-CZ" sz="1200" dirty="0"/>
          </a:p>
        </p:txBody>
      </p:sp>
      <p:sp>
        <p:nvSpPr>
          <p:cNvPr id="15" name="TextovéPole 14">
            <a:extLst>
              <a:ext uri="{FF2B5EF4-FFF2-40B4-BE49-F238E27FC236}">
                <a16:creationId xmlns:a16="http://schemas.microsoft.com/office/drawing/2014/main" id="{87FB1610-ACC4-424B-9F30-6D588B31151D}"/>
              </a:ext>
            </a:extLst>
          </p:cNvPr>
          <p:cNvSpPr txBox="1"/>
          <p:nvPr/>
        </p:nvSpPr>
        <p:spPr>
          <a:xfrm>
            <a:off x="9615947" y="3645727"/>
            <a:ext cx="2005781" cy="1938992"/>
          </a:xfrm>
          <a:prstGeom prst="rect">
            <a:avLst/>
          </a:prstGeom>
          <a:noFill/>
          <a:ln>
            <a:solidFill>
              <a:srgbClr val="00B050"/>
            </a:solidFill>
          </a:ln>
        </p:spPr>
        <p:txBody>
          <a:bodyPr wrap="square" rtlCol="0">
            <a:spAutoFit/>
          </a:bodyPr>
          <a:lstStyle/>
          <a:p>
            <a:r>
              <a:rPr lang="en-US" sz="1200" dirty="0">
                <a:solidFill>
                  <a:srgbClr val="00B050"/>
                </a:solidFill>
              </a:rPr>
              <a:t>Strong positive impact:</a:t>
            </a:r>
          </a:p>
          <a:p>
            <a:pPr marL="171450" indent="-171450">
              <a:buFont typeface="Arial" panose="020B0604020202020204" pitchFamily="34" charset="0"/>
              <a:buChar char="•"/>
            </a:pPr>
            <a:r>
              <a:rPr lang="en-US" sz="1200" dirty="0"/>
              <a:t>63 (Information services activities)</a:t>
            </a:r>
          </a:p>
          <a:p>
            <a:pPr marL="171450" indent="-171450">
              <a:buFont typeface="Arial" panose="020B0604020202020204" pitchFamily="34" charset="0"/>
              <a:buChar char="•"/>
            </a:pPr>
            <a:r>
              <a:rPr lang="en-US" sz="1200" dirty="0"/>
              <a:t>53 (Postal and currier activities)</a:t>
            </a:r>
          </a:p>
          <a:p>
            <a:pPr marL="171450" indent="-171450">
              <a:buFont typeface="Arial" panose="020B0604020202020204" pitchFamily="34" charset="0"/>
              <a:buChar char="•"/>
            </a:pPr>
            <a:r>
              <a:rPr lang="en-US" sz="1200" b="1" dirty="0"/>
              <a:t>47.9 (Retail sale not in stores) – index 54,8</a:t>
            </a:r>
          </a:p>
          <a:p>
            <a:pPr marL="171450" indent="-171450">
              <a:buFont typeface="Arial" panose="020B0604020202020204" pitchFamily="34" charset="0"/>
              <a:buChar char="•"/>
            </a:pPr>
            <a:r>
              <a:rPr lang="en-US" sz="1200" b="1" dirty="0"/>
              <a:t>47.91 (Retail sale via mail order houses or internet) – 72,4</a:t>
            </a:r>
            <a:endParaRPr lang="cs-CZ" sz="1200" b="1" dirty="0"/>
          </a:p>
        </p:txBody>
      </p:sp>
    </p:spTree>
    <p:extLst>
      <p:ext uri="{BB962C8B-B14F-4D97-AF65-F5344CB8AC3E}">
        <p14:creationId xmlns:p14="http://schemas.microsoft.com/office/powerpoint/2010/main" val="6553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98AF7-7044-4330-921F-1AFBC0CBA04F}"/>
              </a:ext>
            </a:extLst>
          </p:cNvPr>
          <p:cNvSpPr>
            <a:spLocks noGrp="1"/>
          </p:cNvSpPr>
          <p:nvPr>
            <p:ph type="title"/>
          </p:nvPr>
        </p:nvSpPr>
        <p:spPr>
          <a:xfrm>
            <a:off x="838200" y="0"/>
            <a:ext cx="10515600" cy="1828891"/>
          </a:xfrm>
        </p:spPr>
        <p:txBody>
          <a:bodyPr/>
          <a:lstStyle/>
          <a:p>
            <a:r>
              <a:rPr lang="en-US" dirty="0"/>
              <a:t>4. Good practice of other MS – in progress</a:t>
            </a:r>
            <a:endParaRPr lang="cs-CZ" dirty="0"/>
          </a:p>
        </p:txBody>
      </p:sp>
      <p:graphicFrame>
        <p:nvGraphicFramePr>
          <p:cNvPr id="4" name="Graf 3" descr="The biggest areas where ESIF were used to combat COVID-19 impacts is a business support (large companies, small business and self-emploument). The smallest is culture.">
            <a:extLst>
              <a:ext uri="{FF2B5EF4-FFF2-40B4-BE49-F238E27FC236}">
                <a16:creationId xmlns:a16="http://schemas.microsoft.com/office/drawing/2014/main" id="{892A7C7B-DADE-4F4E-96CA-F0999267B8C0}"/>
              </a:ext>
            </a:extLst>
          </p:cNvPr>
          <p:cNvGraphicFramePr>
            <a:graphicFrameLocks/>
          </p:cNvGraphicFramePr>
          <p:nvPr>
            <p:extLst>
              <p:ext uri="{D42A27DB-BD31-4B8C-83A1-F6EECF244321}">
                <p14:modId xmlns:p14="http://schemas.microsoft.com/office/powerpoint/2010/main" val="749761116"/>
              </p:ext>
            </p:extLst>
          </p:nvPr>
        </p:nvGraphicFramePr>
        <p:xfrm>
          <a:off x="0" y="1270819"/>
          <a:ext cx="718566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 4" descr="Targetting of REACT-EU was (in the highest share) in the area of business support, then environment and climate and in health care. The smallest in the area of social services.">
            <a:extLst>
              <a:ext uri="{FF2B5EF4-FFF2-40B4-BE49-F238E27FC236}">
                <a16:creationId xmlns:a16="http://schemas.microsoft.com/office/drawing/2014/main" id="{5819C2B2-C147-4CAB-8DA6-D090878ABFCC}"/>
              </a:ext>
            </a:extLst>
          </p:cNvPr>
          <p:cNvGraphicFramePr>
            <a:graphicFrameLocks/>
          </p:cNvGraphicFramePr>
          <p:nvPr>
            <p:extLst>
              <p:ext uri="{D42A27DB-BD31-4B8C-83A1-F6EECF244321}">
                <p14:modId xmlns:p14="http://schemas.microsoft.com/office/powerpoint/2010/main" val="1613511288"/>
              </p:ext>
            </p:extLst>
          </p:nvPr>
        </p:nvGraphicFramePr>
        <p:xfrm>
          <a:off x="547779" y="4066314"/>
          <a:ext cx="4572000" cy="27393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 5" descr="Re-alloctions between ERDF and ESF (in mil.EUR) in Poland: plus around 100 million euro in ERDF and minus around 50 million euro on ESF.">
            <a:extLst>
              <a:ext uri="{FF2B5EF4-FFF2-40B4-BE49-F238E27FC236}">
                <a16:creationId xmlns:a16="http://schemas.microsoft.com/office/drawing/2014/main" id="{9C6510B3-12F0-4C39-AB2D-AE77CF50F6FB}"/>
              </a:ext>
            </a:extLst>
          </p:cNvPr>
          <p:cNvGraphicFramePr>
            <a:graphicFrameLocks/>
          </p:cNvGraphicFramePr>
          <p:nvPr>
            <p:extLst>
              <p:ext uri="{D42A27DB-BD31-4B8C-83A1-F6EECF244321}">
                <p14:modId xmlns:p14="http://schemas.microsoft.com/office/powerpoint/2010/main" val="1333617319"/>
              </p:ext>
            </p:extLst>
          </p:nvPr>
        </p:nvGraphicFramePr>
        <p:xfrm>
          <a:off x="5867031" y="1881187"/>
          <a:ext cx="6652260" cy="49768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32326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2" y="365125"/>
            <a:ext cx="7200900" cy="1325563"/>
          </a:xfrm>
        </p:spPr>
        <p:txBody>
          <a:bodyPr/>
          <a:lstStyle/>
          <a:p>
            <a:r>
              <a:rPr lang="en-US" b="1" dirty="0"/>
              <a:t>THANK YOU!</a:t>
            </a:r>
            <a:endParaRPr lang="cs-CZ" b="1" dirty="0"/>
          </a:p>
        </p:txBody>
      </p:sp>
      <p:sp>
        <p:nvSpPr>
          <p:cNvPr id="3" name="Zástupný symbol pro obsah 2"/>
          <p:cNvSpPr>
            <a:spLocks noGrp="1"/>
          </p:cNvSpPr>
          <p:nvPr>
            <p:ph idx="1"/>
          </p:nvPr>
        </p:nvSpPr>
        <p:spPr/>
        <p:txBody>
          <a:bodyPr/>
          <a:lstStyle/>
          <a:p>
            <a:endParaRPr lang="cs-CZ" dirty="0"/>
          </a:p>
          <a:p>
            <a:endParaRPr lang="cs-CZ" dirty="0"/>
          </a:p>
          <a:p>
            <a:endParaRPr lang="cs-CZ" dirty="0"/>
          </a:p>
          <a:p>
            <a:r>
              <a:rPr lang="cs-CZ" dirty="0"/>
              <a:t>Luk</a:t>
            </a:r>
            <a:r>
              <a:rPr lang="en-US" dirty="0"/>
              <a:t>as </a:t>
            </a:r>
            <a:r>
              <a:rPr lang="cs-CZ" dirty="0" err="1"/>
              <a:t>Mal</a:t>
            </a:r>
            <a:r>
              <a:rPr lang="en-US"/>
              <a:t>ac</a:t>
            </a:r>
            <a:br>
              <a:rPr lang="cs-CZ" dirty="0"/>
            </a:br>
            <a:r>
              <a:rPr lang="cs-CZ" dirty="0"/>
              <a:t>email: </a:t>
            </a:r>
            <a:r>
              <a:rPr lang="cs-CZ" dirty="0">
                <a:hlinkClick r:id="rId2"/>
              </a:rPr>
              <a:t>malac@eace.cz</a:t>
            </a:r>
            <a:r>
              <a:rPr lang="cs-CZ" dirty="0"/>
              <a:t> </a:t>
            </a:r>
          </a:p>
        </p:txBody>
      </p:sp>
      <p:pic>
        <p:nvPicPr>
          <p:cNvPr id="4" name="Obrázek 3" descr="Evaluation Advisory Central Europe (logo)"/>
          <p:cNvPicPr/>
          <p:nvPr/>
        </p:nvPicPr>
        <p:blipFill rotWithShape="1">
          <a:blip r:embed="rId3" cstate="print">
            <a:extLst>
              <a:ext uri="{28A0092B-C50C-407E-A947-70E740481C1C}">
                <a14:useLocalDpi xmlns:a14="http://schemas.microsoft.com/office/drawing/2010/main" val="0"/>
              </a:ext>
            </a:extLst>
          </a:blip>
          <a:srcRect l="9815" t="17397" r="7362" b="18234"/>
          <a:stretch/>
        </p:blipFill>
        <p:spPr bwMode="auto">
          <a:xfrm>
            <a:off x="838202" y="1856620"/>
            <a:ext cx="3533311" cy="967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4956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675B5E-4273-45B0-B275-0D9BB4452002}"/>
              </a:ext>
            </a:extLst>
          </p:cNvPr>
          <p:cNvSpPr>
            <a:spLocks noGrp="1"/>
          </p:cNvSpPr>
          <p:nvPr>
            <p:ph type="title"/>
          </p:nvPr>
        </p:nvSpPr>
        <p:spPr/>
        <p:txBody>
          <a:bodyPr/>
          <a:lstStyle/>
          <a:p>
            <a:r>
              <a:rPr lang="en-US" dirty="0"/>
              <a:t>Objective of the evaluation</a:t>
            </a:r>
            <a:endParaRPr lang="cs-CZ" dirty="0"/>
          </a:p>
        </p:txBody>
      </p:sp>
      <p:sp>
        <p:nvSpPr>
          <p:cNvPr id="3" name="Zástupný obsah 2">
            <a:extLst>
              <a:ext uri="{FF2B5EF4-FFF2-40B4-BE49-F238E27FC236}">
                <a16:creationId xmlns:a16="http://schemas.microsoft.com/office/drawing/2014/main" id="{98F76AAA-AC35-41E0-8D42-320B9D5B49C2}"/>
              </a:ext>
            </a:extLst>
          </p:cNvPr>
          <p:cNvSpPr>
            <a:spLocks noGrp="1"/>
          </p:cNvSpPr>
          <p:nvPr>
            <p:ph idx="1"/>
          </p:nvPr>
        </p:nvSpPr>
        <p:spPr/>
        <p:txBody>
          <a:bodyPr/>
          <a:lstStyle/>
          <a:p>
            <a:r>
              <a:rPr lang="en-US" dirty="0"/>
              <a:t>Assess the support provided for elimination of impacts of COVID-19 pandemic by:</a:t>
            </a:r>
          </a:p>
          <a:p>
            <a:pPr lvl="1"/>
            <a:r>
              <a:rPr lang="en-US" dirty="0"/>
              <a:t>Analyzing the relevance and effectiveness of ESIF supported measures to pandemic in order to </a:t>
            </a:r>
            <a:r>
              <a:rPr lang="cs-CZ" dirty="0" err="1"/>
              <a:t>provide</a:t>
            </a:r>
            <a:r>
              <a:rPr lang="cs-CZ" dirty="0"/>
              <a:t> </a:t>
            </a:r>
            <a:r>
              <a:rPr lang="cs-CZ" dirty="0" err="1"/>
              <a:t>inputs</a:t>
            </a:r>
            <a:r>
              <a:rPr lang="cs-CZ" dirty="0"/>
              <a:t> </a:t>
            </a:r>
            <a:r>
              <a:rPr lang="cs-CZ" dirty="0" err="1"/>
              <a:t>for</a:t>
            </a:r>
            <a:r>
              <a:rPr lang="cs-CZ" dirty="0"/>
              <a:t> </a:t>
            </a:r>
            <a:r>
              <a:rPr lang="en-US" dirty="0"/>
              <a:t>future targeting</a:t>
            </a:r>
          </a:p>
          <a:p>
            <a:pPr lvl="1"/>
            <a:r>
              <a:rPr lang="en-US" dirty="0"/>
              <a:t>Analyzing the specifics of reaction of selected member states to COVID-19 within ESIF</a:t>
            </a:r>
          </a:p>
          <a:p>
            <a:pPr lvl="1"/>
            <a:r>
              <a:rPr lang="en-US" dirty="0"/>
              <a:t>Rigorously analyze the impacts / effects of ESIF-supported measures reacting to COVID-19 pandemics</a:t>
            </a:r>
            <a:endParaRPr lang="cs-CZ" dirty="0"/>
          </a:p>
        </p:txBody>
      </p:sp>
    </p:spTree>
    <p:extLst>
      <p:ext uri="{BB962C8B-B14F-4D97-AF65-F5344CB8AC3E}">
        <p14:creationId xmlns:p14="http://schemas.microsoft.com/office/powerpoint/2010/main" val="3508771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1B3A2C-CE0B-4C95-8FEF-D1080979BE4B}"/>
              </a:ext>
            </a:extLst>
          </p:cNvPr>
          <p:cNvSpPr>
            <a:spLocks noGrp="1"/>
          </p:cNvSpPr>
          <p:nvPr>
            <p:ph type="title"/>
          </p:nvPr>
        </p:nvSpPr>
        <p:spPr/>
        <p:txBody>
          <a:bodyPr/>
          <a:lstStyle/>
          <a:p>
            <a:r>
              <a:rPr lang="en-US" dirty="0"/>
              <a:t>Understanding of the objectives	</a:t>
            </a:r>
            <a:endParaRPr lang="cs-CZ" dirty="0"/>
          </a:p>
        </p:txBody>
      </p:sp>
      <p:sp>
        <p:nvSpPr>
          <p:cNvPr id="3" name="Zástupný obsah 2">
            <a:extLst>
              <a:ext uri="{FF2B5EF4-FFF2-40B4-BE49-F238E27FC236}">
                <a16:creationId xmlns:a16="http://schemas.microsoft.com/office/drawing/2014/main" id="{AE9FD9DC-031F-4066-B859-E6E89BAC7869}"/>
              </a:ext>
            </a:extLst>
          </p:cNvPr>
          <p:cNvSpPr>
            <a:spLocks noGrp="1"/>
          </p:cNvSpPr>
          <p:nvPr>
            <p:ph idx="1"/>
          </p:nvPr>
        </p:nvSpPr>
        <p:spPr>
          <a:xfrm>
            <a:off x="838200" y="1517715"/>
            <a:ext cx="10515600" cy="4659248"/>
          </a:xfrm>
        </p:spPr>
        <p:txBody>
          <a:bodyPr/>
          <a:lstStyle/>
          <a:p>
            <a:pPr marL="514350" indent="-514350">
              <a:buFont typeface="+mj-lt"/>
              <a:buAutoNum type="arabicPeriod"/>
            </a:pPr>
            <a:r>
              <a:rPr lang="en-US" dirty="0"/>
              <a:t>Map all anti-pandemic measures that have been implemented, analyze whether support was well targeted (to sectors and areas which were severely struck by the pandemic) and analyze whether the potential of ESIF was well taken advantage of (incl. CRII/CRII+ and </a:t>
            </a:r>
            <a:r>
              <a:rPr lang="en-US" dirty="0" err="1"/>
              <a:t>ReactEU</a:t>
            </a:r>
            <a:r>
              <a:rPr lang="en-US" dirty="0"/>
              <a:t>);</a:t>
            </a:r>
          </a:p>
          <a:p>
            <a:pPr marL="514350" indent="-514350">
              <a:buFont typeface="+mj-lt"/>
              <a:buAutoNum type="arabicPeriod"/>
            </a:pPr>
            <a:r>
              <a:rPr lang="en-US" dirty="0"/>
              <a:t>Aggregate good practice from other member states with regard to using ESIF for anti-pandemic measures (as inspiration for future reference);</a:t>
            </a:r>
          </a:p>
          <a:p>
            <a:pPr marL="514350" indent="-514350">
              <a:buFont typeface="+mj-lt"/>
              <a:buAutoNum type="arabicPeriod"/>
            </a:pPr>
            <a:r>
              <a:rPr lang="en-US" dirty="0"/>
              <a:t>Analyze impacts of selected anti-pandemic measures by application of CIE (what worked and what did not work and why?)</a:t>
            </a:r>
            <a:endParaRPr lang="cs-CZ" dirty="0"/>
          </a:p>
        </p:txBody>
      </p:sp>
    </p:spTree>
    <p:extLst>
      <p:ext uri="{BB962C8B-B14F-4D97-AF65-F5344CB8AC3E}">
        <p14:creationId xmlns:p14="http://schemas.microsoft.com/office/powerpoint/2010/main" val="3062259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807A79-3A46-414F-A99C-C78ED925D83F}"/>
              </a:ext>
            </a:extLst>
          </p:cNvPr>
          <p:cNvSpPr>
            <a:spLocks noGrp="1"/>
          </p:cNvSpPr>
          <p:nvPr>
            <p:ph type="title"/>
          </p:nvPr>
        </p:nvSpPr>
        <p:spPr/>
        <p:txBody>
          <a:bodyPr/>
          <a:lstStyle/>
          <a:p>
            <a:r>
              <a:rPr lang="en-US" dirty="0"/>
              <a:t>Tasks / activities</a:t>
            </a:r>
            <a:endParaRPr lang="cs-CZ" dirty="0"/>
          </a:p>
        </p:txBody>
      </p:sp>
      <p:sp>
        <p:nvSpPr>
          <p:cNvPr id="3" name="Zástupný obsah 2">
            <a:extLst>
              <a:ext uri="{FF2B5EF4-FFF2-40B4-BE49-F238E27FC236}">
                <a16:creationId xmlns:a16="http://schemas.microsoft.com/office/drawing/2014/main" id="{6E29D1DC-01FC-4DE2-802F-96071F60D88E}"/>
              </a:ext>
            </a:extLst>
          </p:cNvPr>
          <p:cNvSpPr>
            <a:spLocks noGrp="1"/>
          </p:cNvSpPr>
          <p:nvPr>
            <p:ph idx="1"/>
          </p:nvPr>
        </p:nvSpPr>
        <p:spPr>
          <a:xfrm>
            <a:off x="838200" y="1484671"/>
            <a:ext cx="10515600" cy="4896464"/>
          </a:xfrm>
        </p:spPr>
        <p:txBody>
          <a:bodyPr>
            <a:normAutofit lnSpcReduction="10000"/>
          </a:bodyPr>
          <a:lstStyle/>
          <a:p>
            <a:r>
              <a:rPr lang="en-US" dirty="0"/>
              <a:t>The following activities are to be implemented in order to deliver:</a:t>
            </a:r>
          </a:p>
          <a:p>
            <a:endParaRPr lang="en-US" sz="1200" dirty="0"/>
          </a:p>
          <a:p>
            <a:pPr marL="914377" lvl="1" indent="-457200">
              <a:buFont typeface="+mj-lt"/>
              <a:buAutoNum type="arabicPeriod"/>
            </a:pPr>
            <a:r>
              <a:rPr lang="en-US" dirty="0"/>
              <a:t>Map, study and analyze all anti-Covid </a:t>
            </a:r>
            <a:r>
              <a:rPr lang="en-US" dirty="0" err="1"/>
              <a:t>programmes</a:t>
            </a:r>
            <a:r>
              <a:rPr lang="en-US" dirty="0"/>
              <a:t> (desk research)</a:t>
            </a:r>
          </a:p>
          <a:p>
            <a:pPr marL="914377" lvl="1" indent="-457200">
              <a:buFont typeface="+mj-lt"/>
              <a:buAutoNum type="arabicPeriod"/>
            </a:pPr>
            <a:r>
              <a:rPr lang="en-US" dirty="0"/>
              <a:t>Create a typology of economic sectors (NACE 2</a:t>
            </a:r>
            <a:r>
              <a:rPr lang="en-US" baseline="30000" dirty="0"/>
              <a:t>nd</a:t>
            </a:r>
            <a:r>
              <a:rPr lang="en-US" dirty="0"/>
              <a:t> level) with regard to </a:t>
            </a:r>
            <a:r>
              <a:rPr lang="cs-CZ" dirty="0" err="1"/>
              <a:t>how</a:t>
            </a:r>
            <a:r>
              <a:rPr lang="cs-CZ" dirty="0"/>
              <a:t> </a:t>
            </a:r>
            <a:r>
              <a:rPr lang="cs-CZ" dirty="0" err="1"/>
              <a:t>severly</a:t>
            </a:r>
            <a:r>
              <a:rPr lang="cs-CZ" dirty="0"/>
              <a:t> </a:t>
            </a:r>
            <a:r>
              <a:rPr lang="en-US" dirty="0"/>
              <a:t>they were impacted by the pandemic (desk research, statistical analysis)</a:t>
            </a:r>
          </a:p>
          <a:p>
            <a:pPr marL="914377" lvl="1" indent="-457200">
              <a:buFont typeface="+mj-lt"/>
              <a:buAutoNum type="arabicPeriod"/>
            </a:pPr>
            <a:r>
              <a:rPr lang="en-US" dirty="0"/>
              <a:t>Overlap results of 1. and 2. in order to assess how well the support was targeted </a:t>
            </a:r>
          </a:p>
          <a:p>
            <a:pPr marL="914377" lvl="1" indent="-457200">
              <a:buFont typeface="+mj-lt"/>
              <a:buAutoNum type="arabicPeriod"/>
            </a:pPr>
            <a:r>
              <a:rPr lang="en-US" dirty="0"/>
              <a:t>Aggregate good practice of selected EU member states (desk research, survey, interviews)</a:t>
            </a:r>
          </a:p>
          <a:p>
            <a:pPr marL="914377" lvl="1" indent="-457200">
              <a:buFont typeface="+mj-lt"/>
              <a:buAutoNum type="arabicPeriod"/>
            </a:pPr>
            <a:r>
              <a:rPr lang="en-US" dirty="0"/>
              <a:t>Implement counterfactual design (supported vs. non-supported companies, applying PSM matching and </a:t>
            </a:r>
            <a:r>
              <a:rPr lang="en-US" dirty="0" err="1"/>
              <a:t>DiD</a:t>
            </a:r>
            <a:r>
              <a:rPr lang="en-US" dirty="0"/>
              <a:t>) especially with regard to:</a:t>
            </a:r>
          </a:p>
          <a:p>
            <a:pPr lvl="2"/>
            <a:r>
              <a:rPr lang="en-US" sz="2400" dirty="0"/>
              <a:t>Survival rate</a:t>
            </a:r>
          </a:p>
          <a:p>
            <a:pPr lvl="2"/>
            <a:r>
              <a:rPr lang="en-US" sz="2400" dirty="0"/>
              <a:t>Sustaining of employment (FTE)</a:t>
            </a:r>
            <a:endParaRPr lang="cs-CZ" sz="2400" dirty="0"/>
          </a:p>
        </p:txBody>
      </p:sp>
    </p:spTree>
    <p:extLst>
      <p:ext uri="{BB962C8B-B14F-4D97-AF65-F5344CB8AC3E}">
        <p14:creationId xmlns:p14="http://schemas.microsoft.com/office/powerpoint/2010/main" val="243751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C25037-6166-4497-B003-A621374B10FA}"/>
              </a:ext>
            </a:extLst>
          </p:cNvPr>
          <p:cNvSpPr>
            <a:spLocks noGrp="1"/>
          </p:cNvSpPr>
          <p:nvPr>
            <p:ph type="title"/>
          </p:nvPr>
        </p:nvSpPr>
        <p:spPr/>
        <p:txBody>
          <a:bodyPr/>
          <a:lstStyle/>
          <a:p>
            <a:r>
              <a:rPr lang="en-US" dirty="0"/>
              <a:t>Current status quo – work in progress</a:t>
            </a:r>
            <a:endParaRPr lang="cs-CZ" dirty="0"/>
          </a:p>
        </p:txBody>
      </p:sp>
      <p:sp>
        <p:nvSpPr>
          <p:cNvPr id="3" name="Zástupný obsah 2">
            <a:extLst>
              <a:ext uri="{FF2B5EF4-FFF2-40B4-BE49-F238E27FC236}">
                <a16:creationId xmlns:a16="http://schemas.microsoft.com/office/drawing/2014/main" id="{AE0D09A8-8CAE-4904-97E4-181ECBCCC976}"/>
              </a:ext>
            </a:extLst>
          </p:cNvPr>
          <p:cNvSpPr>
            <a:spLocks noGrp="1"/>
          </p:cNvSpPr>
          <p:nvPr>
            <p:ph idx="1"/>
          </p:nvPr>
        </p:nvSpPr>
        <p:spPr/>
        <p:txBody>
          <a:bodyPr/>
          <a:lstStyle/>
          <a:p>
            <a:r>
              <a:rPr lang="en-US" dirty="0"/>
              <a:t>Project launched in January, first deliverables in June – objectives 1 and 2</a:t>
            </a:r>
          </a:p>
          <a:p>
            <a:r>
              <a:rPr lang="en-US" dirty="0"/>
              <a:t>Key milestone: availability of 2020 economic data of enterprises – key inputs for CIE, expected ca. July</a:t>
            </a:r>
          </a:p>
          <a:p>
            <a:r>
              <a:rPr lang="en-US" dirty="0"/>
              <a:t>First draft CIE analysis – September 2021</a:t>
            </a:r>
          </a:p>
          <a:p>
            <a:r>
              <a:rPr lang="en-US" dirty="0"/>
              <a:t>Final report – January 2022</a:t>
            </a:r>
            <a:endParaRPr lang="cs-CZ" dirty="0"/>
          </a:p>
        </p:txBody>
      </p:sp>
    </p:spTree>
    <p:extLst>
      <p:ext uri="{BB962C8B-B14F-4D97-AF65-F5344CB8AC3E}">
        <p14:creationId xmlns:p14="http://schemas.microsoft.com/office/powerpoint/2010/main" val="341775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02513A-9E6C-4001-BF04-922F7E8B4910}"/>
              </a:ext>
            </a:extLst>
          </p:cNvPr>
          <p:cNvSpPr>
            <a:spLocks noGrp="1"/>
          </p:cNvSpPr>
          <p:nvPr>
            <p:ph type="title"/>
          </p:nvPr>
        </p:nvSpPr>
        <p:spPr/>
        <p:txBody>
          <a:bodyPr/>
          <a:lstStyle/>
          <a:p>
            <a:r>
              <a:rPr lang="en-US" dirty="0"/>
              <a:t>1. Map, study and analyze (…)</a:t>
            </a:r>
            <a:endParaRPr lang="cs-CZ" dirty="0"/>
          </a:p>
        </p:txBody>
      </p:sp>
      <p:sp>
        <p:nvSpPr>
          <p:cNvPr id="3" name="Zástupný obsah 2">
            <a:extLst>
              <a:ext uri="{FF2B5EF4-FFF2-40B4-BE49-F238E27FC236}">
                <a16:creationId xmlns:a16="http://schemas.microsoft.com/office/drawing/2014/main" id="{1792E99F-C030-44CD-A29C-901E539BC40A}"/>
              </a:ext>
            </a:extLst>
          </p:cNvPr>
          <p:cNvSpPr>
            <a:spLocks noGrp="1"/>
          </p:cNvSpPr>
          <p:nvPr>
            <p:ph idx="1"/>
          </p:nvPr>
        </p:nvSpPr>
        <p:spPr/>
        <p:txBody>
          <a:bodyPr/>
          <a:lstStyle/>
          <a:p>
            <a:r>
              <a:rPr lang="en-US" dirty="0"/>
              <a:t>Created analysis matrix, structured information on </a:t>
            </a:r>
            <a:r>
              <a:rPr lang="en-US" dirty="0" err="1"/>
              <a:t>programmes</a:t>
            </a:r>
            <a:r>
              <a:rPr lang="en-US" dirty="0"/>
              <a:t> in force since March 2020, including:</a:t>
            </a:r>
          </a:p>
          <a:p>
            <a:pPr lvl="1"/>
            <a:r>
              <a:rPr lang="en-US" dirty="0"/>
              <a:t>Targeting of the </a:t>
            </a:r>
            <a:r>
              <a:rPr lang="en-US" dirty="0" err="1"/>
              <a:t>programme</a:t>
            </a:r>
            <a:r>
              <a:rPr lang="en-US" dirty="0"/>
              <a:t> (NACE or other criteria)</a:t>
            </a:r>
          </a:p>
          <a:p>
            <a:pPr lvl="1"/>
            <a:r>
              <a:rPr lang="en-US" dirty="0"/>
              <a:t>Regional scope</a:t>
            </a:r>
          </a:p>
          <a:p>
            <a:pPr lvl="1"/>
            <a:r>
              <a:rPr lang="en-US" dirty="0"/>
              <a:t>Financial scope</a:t>
            </a:r>
          </a:p>
          <a:p>
            <a:pPr lvl="1"/>
            <a:r>
              <a:rPr lang="en-US" dirty="0"/>
              <a:t>Type of support (direct financial support, financial instruments, etc.)</a:t>
            </a:r>
          </a:p>
          <a:p>
            <a:pPr lvl="1"/>
            <a:r>
              <a:rPr lang="en-US" dirty="0"/>
              <a:t>Support of ESIF, if any</a:t>
            </a:r>
          </a:p>
          <a:p>
            <a:pPr lvl="1"/>
            <a:r>
              <a:rPr lang="en-US" dirty="0"/>
              <a:t>Timeframe of the </a:t>
            </a:r>
            <a:r>
              <a:rPr lang="en-US" dirty="0" err="1"/>
              <a:t>programme</a:t>
            </a:r>
            <a:endParaRPr lang="en-US" dirty="0"/>
          </a:p>
          <a:p>
            <a:pPr lvl="1"/>
            <a:r>
              <a:rPr lang="en-US" dirty="0"/>
              <a:t>Target groups</a:t>
            </a:r>
          </a:p>
          <a:p>
            <a:pPr lvl="1"/>
            <a:r>
              <a:rPr lang="en-US" dirty="0"/>
              <a:t>Etc.</a:t>
            </a:r>
            <a:endParaRPr lang="cs-CZ" dirty="0"/>
          </a:p>
        </p:txBody>
      </p:sp>
    </p:spTree>
    <p:extLst>
      <p:ext uri="{BB962C8B-B14F-4D97-AF65-F5344CB8AC3E}">
        <p14:creationId xmlns:p14="http://schemas.microsoft.com/office/powerpoint/2010/main" val="2835805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ED7701-AB8B-4725-8EF5-3651F2A053DE}"/>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45B287C6-F2D6-4FD9-BB53-C60077811EA7}"/>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2ED10A63-5C80-4FF7-85D1-D28D33D238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22890" y="0"/>
            <a:ext cx="11346220" cy="6858000"/>
          </a:xfrm>
          <a:prstGeom prst="rect">
            <a:avLst/>
          </a:prstGeom>
        </p:spPr>
      </p:pic>
    </p:spTree>
    <p:extLst>
      <p:ext uri="{BB962C8B-B14F-4D97-AF65-F5344CB8AC3E}">
        <p14:creationId xmlns:p14="http://schemas.microsoft.com/office/powerpoint/2010/main" val="3479160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A84A1A-B9F1-44AB-B319-59E72018E03C}"/>
              </a:ext>
            </a:extLst>
          </p:cNvPr>
          <p:cNvSpPr>
            <a:spLocks noGrp="1"/>
          </p:cNvSpPr>
          <p:nvPr>
            <p:ph type="title"/>
          </p:nvPr>
        </p:nvSpPr>
        <p:spPr/>
        <p:txBody>
          <a:bodyPr/>
          <a:lstStyle/>
          <a:p>
            <a:r>
              <a:rPr lang="en-US" dirty="0"/>
              <a:t>1. Map, study and analyze (…)</a:t>
            </a:r>
            <a:endParaRPr lang="cs-CZ" dirty="0"/>
          </a:p>
        </p:txBody>
      </p:sp>
      <p:sp>
        <p:nvSpPr>
          <p:cNvPr id="3" name="Zástupný obsah 2">
            <a:extLst>
              <a:ext uri="{FF2B5EF4-FFF2-40B4-BE49-F238E27FC236}">
                <a16:creationId xmlns:a16="http://schemas.microsoft.com/office/drawing/2014/main" id="{034C48B5-A87B-4DF2-97A5-74D6C49BD58B}"/>
              </a:ext>
            </a:extLst>
          </p:cNvPr>
          <p:cNvSpPr>
            <a:spLocks noGrp="1"/>
          </p:cNvSpPr>
          <p:nvPr>
            <p:ph idx="1"/>
          </p:nvPr>
        </p:nvSpPr>
        <p:spPr>
          <a:xfrm>
            <a:off x="838200" y="1484671"/>
            <a:ext cx="10515600" cy="4692292"/>
          </a:xfrm>
        </p:spPr>
        <p:txBody>
          <a:bodyPr/>
          <a:lstStyle/>
          <a:p>
            <a:r>
              <a:rPr lang="en-US" dirty="0"/>
              <a:t>Basic data:</a:t>
            </a:r>
          </a:p>
          <a:p>
            <a:pPr lvl="1"/>
            <a:r>
              <a:rPr lang="en-US" dirty="0"/>
              <a:t>Overall financial scope: over 3,5 </a:t>
            </a:r>
            <a:r>
              <a:rPr lang="en-US" dirty="0" err="1"/>
              <a:t>bil</a:t>
            </a:r>
            <a:r>
              <a:rPr lang="en-US" dirty="0"/>
              <a:t>. EUR direct support (out of that almost ca. half spent of “</a:t>
            </a:r>
            <a:r>
              <a:rPr lang="en-US" dirty="0" err="1"/>
              <a:t>kurzarbeit</a:t>
            </a:r>
            <a:r>
              <a:rPr lang="en-US" dirty="0"/>
              <a:t>”-type of support), ca. </a:t>
            </a:r>
            <a:r>
              <a:rPr lang="cs-CZ" dirty="0"/>
              <a:t>25</a:t>
            </a:r>
            <a:r>
              <a:rPr lang="en-US" dirty="0"/>
              <a:t> mil. on </a:t>
            </a:r>
            <a:r>
              <a:rPr lang="cs-CZ" dirty="0" err="1"/>
              <a:t>loans</a:t>
            </a:r>
            <a:r>
              <a:rPr lang="cs-CZ" dirty="0"/>
              <a:t> and </a:t>
            </a:r>
            <a:r>
              <a:rPr lang="en-US" dirty="0"/>
              <a:t>ca. 6,5 – 7 </a:t>
            </a:r>
            <a:r>
              <a:rPr lang="en-US" dirty="0" err="1"/>
              <a:t>bil</a:t>
            </a:r>
            <a:r>
              <a:rPr lang="en-US" dirty="0"/>
              <a:t>. EUR allocated to guarantee schemes</a:t>
            </a:r>
          </a:p>
          <a:p>
            <a:pPr lvl="1"/>
            <a:r>
              <a:rPr lang="en-US" dirty="0"/>
              <a:t>ESIF support: </a:t>
            </a:r>
          </a:p>
          <a:p>
            <a:pPr lvl="2"/>
            <a:r>
              <a:rPr lang="en-US" dirty="0"/>
              <a:t>Ca. 160 mil. direct support – “</a:t>
            </a:r>
            <a:r>
              <a:rPr lang="en-US" dirty="0" err="1"/>
              <a:t>kurzarbeit</a:t>
            </a:r>
            <a:r>
              <a:rPr lang="en-US" dirty="0"/>
              <a:t>” schemes – sustain workplaces (ca. 10 %)</a:t>
            </a:r>
          </a:p>
          <a:p>
            <a:pPr lvl="2"/>
            <a:r>
              <a:rPr lang="en-US" dirty="0"/>
              <a:t>Ca. 23 mil. direct grant support within OP Entrepreneurship for Competitiveness (investment into technologies, support to innovations, etc.)</a:t>
            </a:r>
          </a:p>
          <a:p>
            <a:pPr lvl="2"/>
            <a:r>
              <a:rPr lang="en-US" dirty="0"/>
              <a:t>Ca. 180 mil. in guarantees</a:t>
            </a:r>
            <a:r>
              <a:rPr lang="cs-CZ" dirty="0"/>
              <a:t> (</a:t>
            </a:r>
            <a:r>
              <a:rPr lang="en-US" dirty="0"/>
              <a:t>less than 5 % of total scope)</a:t>
            </a:r>
          </a:p>
          <a:p>
            <a:pPr lvl="1"/>
            <a:r>
              <a:rPr lang="en-US" dirty="0"/>
              <a:t>Clear trend from sectoral ad-hoc (and often complicated in calculation of support) </a:t>
            </a:r>
            <a:r>
              <a:rPr lang="en-US" dirty="0" err="1"/>
              <a:t>programmes</a:t>
            </a:r>
            <a:r>
              <a:rPr lang="en-US" dirty="0"/>
              <a:t> to a more general support – eligibility by trend of </a:t>
            </a:r>
            <a:r>
              <a:rPr lang="cs-CZ" dirty="0"/>
              <a:t>sales and support </a:t>
            </a:r>
            <a:r>
              <a:rPr lang="cs-CZ" dirty="0" err="1"/>
              <a:t>calculated</a:t>
            </a:r>
            <a:r>
              <a:rPr lang="cs-CZ" dirty="0"/>
              <a:t> on </a:t>
            </a:r>
            <a:r>
              <a:rPr lang="cs-CZ" dirty="0" err="1"/>
              <a:t>the</a:t>
            </a:r>
            <a:r>
              <a:rPr lang="cs-CZ" dirty="0"/>
              <a:t> </a:t>
            </a:r>
            <a:r>
              <a:rPr lang="cs-CZ" dirty="0" err="1"/>
              <a:t>bases</a:t>
            </a:r>
            <a:r>
              <a:rPr lang="cs-CZ" dirty="0"/>
              <a:t> </a:t>
            </a:r>
            <a:r>
              <a:rPr lang="cs-CZ" dirty="0" err="1"/>
              <a:t>of</a:t>
            </a:r>
            <a:r>
              <a:rPr lang="cs-CZ" dirty="0"/>
              <a:t> </a:t>
            </a:r>
            <a:r>
              <a:rPr lang="cs-CZ" dirty="0" err="1"/>
              <a:t>FTEs</a:t>
            </a:r>
            <a:r>
              <a:rPr lang="cs-CZ" dirty="0"/>
              <a:t> </a:t>
            </a:r>
            <a:r>
              <a:rPr lang="cs-CZ" dirty="0" err="1"/>
              <a:t>or</a:t>
            </a:r>
            <a:r>
              <a:rPr lang="cs-CZ" dirty="0"/>
              <a:t> </a:t>
            </a:r>
            <a:r>
              <a:rPr lang="cs-CZ" dirty="0" err="1"/>
              <a:t>uncovered</a:t>
            </a:r>
            <a:r>
              <a:rPr lang="cs-CZ" dirty="0"/>
              <a:t> </a:t>
            </a:r>
            <a:r>
              <a:rPr lang="cs-CZ" dirty="0" err="1"/>
              <a:t>costs</a:t>
            </a:r>
            <a:endParaRPr lang="en-US" dirty="0"/>
          </a:p>
        </p:txBody>
      </p:sp>
    </p:spTree>
    <p:extLst>
      <p:ext uri="{BB962C8B-B14F-4D97-AF65-F5344CB8AC3E}">
        <p14:creationId xmlns:p14="http://schemas.microsoft.com/office/powerpoint/2010/main" val="257917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95F963-03FA-4B27-B9AE-EE0C3D9282E4}"/>
              </a:ext>
            </a:extLst>
          </p:cNvPr>
          <p:cNvSpPr>
            <a:spLocks noGrp="1"/>
          </p:cNvSpPr>
          <p:nvPr>
            <p:ph type="title"/>
          </p:nvPr>
        </p:nvSpPr>
        <p:spPr/>
        <p:txBody>
          <a:bodyPr/>
          <a:lstStyle/>
          <a:p>
            <a:r>
              <a:rPr lang="cs-CZ" dirty="0"/>
              <a:t>2. Typology </a:t>
            </a:r>
            <a:r>
              <a:rPr lang="cs-CZ" dirty="0" err="1"/>
              <a:t>of</a:t>
            </a:r>
            <a:r>
              <a:rPr lang="cs-CZ" dirty="0"/>
              <a:t> </a:t>
            </a:r>
            <a:r>
              <a:rPr lang="en-US" dirty="0"/>
              <a:t>COVID-impact</a:t>
            </a:r>
            <a:endParaRPr lang="cs-CZ" dirty="0"/>
          </a:p>
        </p:txBody>
      </p:sp>
      <p:sp>
        <p:nvSpPr>
          <p:cNvPr id="3" name="Zástupný obsah 2">
            <a:extLst>
              <a:ext uri="{FF2B5EF4-FFF2-40B4-BE49-F238E27FC236}">
                <a16:creationId xmlns:a16="http://schemas.microsoft.com/office/drawing/2014/main" id="{2D3CA7AB-3C23-482F-A3B0-093396DDA21D}"/>
              </a:ext>
            </a:extLst>
          </p:cNvPr>
          <p:cNvSpPr>
            <a:spLocks noGrp="1"/>
          </p:cNvSpPr>
          <p:nvPr>
            <p:ph idx="1"/>
          </p:nvPr>
        </p:nvSpPr>
        <p:spPr/>
        <p:txBody>
          <a:bodyPr/>
          <a:lstStyle/>
          <a:p>
            <a:r>
              <a:rPr lang="en-US" dirty="0"/>
              <a:t>Methodology:</a:t>
            </a:r>
          </a:p>
          <a:p>
            <a:pPr lvl="1"/>
            <a:r>
              <a:rPr lang="en-US" dirty="0"/>
              <a:t>Typology based on the quarterly / yearly trends of profits (profit rate – gross surplus over gross value added) and turnover/</a:t>
            </a:r>
            <a:r>
              <a:rPr lang="cs-CZ" dirty="0"/>
              <a:t>sales:</a:t>
            </a:r>
          </a:p>
          <a:p>
            <a:pPr lvl="1"/>
            <a:endParaRPr lang="cs-CZ" dirty="0"/>
          </a:p>
          <a:p>
            <a:pPr lvl="1"/>
            <a:endParaRPr lang="cs-CZ" dirty="0"/>
          </a:p>
          <a:p>
            <a:pPr lvl="1"/>
            <a:endParaRPr lang="cs-CZ" dirty="0"/>
          </a:p>
          <a:p>
            <a:pPr lvl="1"/>
            <a:endParaRPr lang="cs-CZ" dirty="0"/>
          </a:p>
          <a:p>
            <a:pPr lvl="1"/>
            <a:endParaRPr lang="cs-CZ" dirty="0"/>
          </a:p>
          <a:p>
            <a:pPr lvl="1"/>
            <a:endParaRPr lang="cs-CZ" dirty="0"/>
          </a:p>
          <a:p>
            <a:pPr lvl="1"/>
            <a:r>
              <a:rPr lang="cs-CZ" dirty="0"/>
              <a:t>Typology </a:t>
            </a:r>
            <a:r>
              <a:rPr lang="cs-CZ" dirty="0" err="1"/>
              <a:t>based</a:t>
            </a:r>
            <a:r>
              <a:rPr lang="cs-CZ" dirty="0"/>
              <a:t> on </a:t>
            </a:r>
            <a:r>
              <a:rPr lang="en-US" dirty="0"/>
              <a:t>three sources: aggregate sectoral data, sample micro-data and expert estimates</a:t>
            </a:r>
            <a:endParaRPr lang="cs-CZ" dirty="0"/>
          </a:p>
          <a:p>
            <a:pPr marL="457177" lvl="1" indent="0">
              <a:buNone/>
            </a:pPr>
            <a:endParaRPr lang="cs-CZ" dirty="0"/>
          </a:p>
        </p:txBody>
      </p:sp>
      <p:graphicFrame>
        <p:nvGraphicFramePr>
          <p:cNvPr id="4" name="Tabulka 3">
            <a:extLst>
              <a:ext uri="{FF2B5EF4-FFF2-40B4-BE49-F238E27FC236}">
                <a16:creationId xmlns:a16="http://schemas.microsoft.com/office/drawing/2014/main" id="{FC095A19-6D1E-4916-853A-E1EF4D37B9EA}"/>
              </a:ext>
            </a:extLst>
          </p:cNvPr>
          <p:cNvGraphicFramePr>
            <a:graphicFrameLocks noGrp="1"/>
          </p:cNvGraphicFramePr>
          <p:nvPr>
            <p:extLst>
              <p:ext uri="{D42A27DB-BD31-4B8C-83A1-F6EECF244321}">
                <p14:modId xmlns:p14="http://schemas.microsoft.com/office/powerpoint/2010/main" val="1015882209"/>
              </p:ext>
            </p:extLst>
          </p:nvPr>
        </p:nvGraphicFramePr>
        <p:xfrm>
          <a:off x="3218815" y="3156363"/>
          <a:ext cx="5754370" cy="1882648"/>
        </p:xfrm>
        <a:graphic>
          <a:graphicData uri="http://schemas.openxmlformats.org/drawingml/2006/table">
            <a:tbl>
              <a:tblPr firstRow="1" firstCol="1" bandRow="1">
                <a:tableStyleId>{5C22544A-7EE6-4342-B048-85BDC9FD1C3A}</a:tableStyleId>
              </a:tblPr>
              <a:tblGrid>
                <a:gridCol w="1527810">
                  <a:extLst>
                    <a:ext uri="{9D8B030D-6E8A-4147-A177-3AD203B41FA5}">
                      <a16:colId xmlns:a16="http://schemas.microsoft.com/office/drawing/2014/main" val="4237472656"/>
                    </a:ext>
                  </a:extLst>
                </a:gridCol>
                <a:gridCol w="1424940">
                  <a:extLst>
                    <a:ext uri="{9D8B030D-6E8A-4147-A177-3AD203B41FA5}">
                      <a16:colId xmlns:a16="http://schemas.microsoft.com/office/drawing/2014/main" val="967559701"/>
                    </a:ext>
                  </a:extLst>
                </a:gridCol>
                <a:gridCol w="1222375">
                  <a:extLst>
                    <a:ext uri="{9D8B030D-6E8A-4147-A177-3AD203B41FA5}">
                      <a16:colId xmlns:a16="http://schemas.microsoft.com/office/drawing/2014/main" val="2673896561"/>
                    </a:ext>
                  </a:extLst>
                </a:gridCol>
                <a:gridCol w="1579245">
                  <a:extLst>
                    <a:ext uri="{9D8B030D-6E8A-4147-A177-3AD203B41FA5}">
                      <a16:colId xmlns:a16="http://schemas.microsoft.com/office/drawing/2014/main" val="2762195668"/>
                    </a:ext>
                  </a:extLst>
                </a:gridCol>
              </a:tblGrid>
              <a:tr h="0">
                <a:tc>
                  <a:txBody>
                    <a:bodyPr/>
                    <a:lstStyle/>
                    <a:p>
                      <a:pPr algn="just">
                        <a:lnSpc>
                          <a:spcPct val="115000"/>
                        </a:lnSpc>
                      </a:pPr>
                      <a:r>
                        <a:rPr lang="en-US" sz="1100" noProof="0">
                          <a:effectLst/>
                        </a:rPr>
                        <a:t> </a:t>
                      </a:r>
                      <a:endParaRPr lang="en-US" sz="1100" noProof="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pPr>
                      <a:r>
                        <a:rPr lang="en-US" sz="1100" noProof="0">
                          <a:effectLst/>
                        </a:rPr>
                        <a:t>Businesses with low profits</a:t>
                      </a:r>
                      <a:endParaRPr lang="en-US" sz="1100" noProof="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pPr>
                      <a:r>
                        <a:rPr lang="en-US" sz="1100" noProof="0">
                          <a:effectLst/>
                        </a:rPr>
                        <a:t>Businesses with average profits</a:t>
                      </a:r>
                      <a:endParaRPr lang="en-US" sz="1100" noProof="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pPr>
                      <a:r>
                        <a:rPr lang="en-US" sz="1100" noProof="0">
                          <a:effectLst/>
                        </a:rPr>
                        <a:t>Businesses with high profits</a:t>
                      </a:r>
                      <a:endParaRPr lang="en-US" sz="1100" noProof="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98748606"/>
                  </a:ext>
                </a:extLst>
              </a:tr>
              <a:tr h="0">
                <a:tc>
                  <a:txBody>
                    <a:bodyPr/>
                    <a:lstStyle/>
                    <a:p>
                      <a:pPr algn="r">
                        <a:lnSpc>
                          <a:spcPct val="115000"/>
                        </a:lnSpc>
                      </a:pPr>
                      <a:r>
                        <a:rPr lang="en-US" sz="1100" noProof="0">
                          <a:effectLst/>
                        </a:rPr>
                        <a:t>Businesses with significant turnover decline</a:t>
                      </a:r>
                    </a:p>
                  </a:txBody>
                  <a:tcPr marL="68580" marR="68580" marT="0" marB="0"/>
                </a:tc>
                <a:tc>
                  <a:txBody>
                    <a:bodyPr/>
                    <a:lstStyle/>
                    <a:p>
                      <a:pPr algn="ctr">
                        <a:lnSpc>
                          <a:spcPct val="115000"/>
                        </a:lnSpc>
                      </a:pPr>
                      <a:r>
                        <a:rPr lang="en-US" sz="1100" noProof="0" dirty="0">
                          <a:effectLst/>
                        </a:rPr>
                        <a:t>Most endangered companies</a:t>
                      </a:r>
                      <a:endParaRPr lang="en-US" sz="11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pPr>
                      <a:r>
                        <a:rPr lang="cs-CZ" sz="1100" noProof="0" dirty="0" err="1">
                          <a:effectLst/>
                        </a:rPr>
                        <a:t>Endangered</a:t>
                      </a:r>
                      <a:r>
                        <a:rPr lang="cs-CZ" sz="1100" noProof="0" dirty="0">
                          <a:effectLst/>
                        </a:rPr>
                        <a:t> </a:t>
                      </a:r>
                      <a:r>
                        <a:rPr lang="cs-CZ" sz="1100" noProof="0" dirty="0" err="1">
                          <a:effectLst/>
                        </a:rPr>
                        <a:t>companies</a:t>
                      </a:r>
                      <a:endParaRPr lang="en-US" sz="11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pPr>
                      <a:r>
                        <a:rPr lang="cs-CZ" sz="1100" noProof="0" dirty="0" err="1">
                          <a:effectLst/>
                        </a:rPr>
                        <a:t>Businesses</a:t>
                      </a:r>
                      <a:r>
                        <a:rPr lang="cs-CZ" sz="1100" noProof="0" dirty="0">
                          <a:effectLst/>
                        </a:rPr>
                        <a:t> </a:t>
                      </a:r>
                      <a:r>
                        <a:rPr lang="cs-CZ" sz="1100" noProof="0" dirty="0" err="1">
                          <a:effectLst/>
                        </a:rPr>
                        <a:t>able</a:t>
                      </a:r>
                      <a:r>
                        <a:rPr lang="cs-CZ" sz="1100" noProof="0" dirty="0">
                          <a:effectLst/>
                        </a:rPr>
                        <a:t> to finance </a:t>
                      </a:r>
                      <a:r>
                        <a:rPr lang="cs-CZ" sz="1100" noProof="0" dirty="0" err="1">
                          <a:effectLst/>
                        </a:rPr>
                        <a:t>outage</a:t>
                      </a:r>
                      <a:r>
                        <a:rPr lang="cs-CZ" sz="1100" noProof="0" dirty="0">
                          <a:effectLst/>
                        </a:rPr>
                        <a:t> in sales</a:t>
                      </a:r>
                    </a:p>
                  </a:txBody>
                  <a:tcPr marL="68580" marR="68580" marT="0" marB="0" anchor="ctr"/>
                </a:tc>
                <a:extLst>
                  <a:ext uri="{0D108BD9-81ED-4DB2-BD59-A6C34878D82A}">
                    <a16:rowId xmlns:a16="http://schemas.microsoft.com/office/drawing/2014/main" val="2797352102"/>
                  </a:ext>
                </a:extLst>
              </a:tr>
              <a:tr h="0">
                <a:tc>
                  <a:txBody>
                    <a:bodyPr/>
                    <a:lstStyle/>
                    <a:p>
                      <a:pPr algn="r">
                        <a:lnSpc>
                          <a:spcPct val="115000"/>
                        </a:lnSpc>
                      </a:pPr>
                      <a:r>
                        <a:rPr lang="en-US" sz="1100" noProof="0">
                          <a:effectLst/>
                        </a:rPr>
                        <a:t>Businesses with potential turnover decline</a:t>
                      </a:r>
                      <a:endParaRPr lang="en-US" sz="1100" noProof="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pPr>
                      <a:r>
                        <a:rPr lang="cs-CZ" sz="1100" noProof="0" dirty="0" err="1">
                          <a:effectLst/>
                        </a:rPr>
                        <a:t>Endangered</a:t>
                      </a:r>
                      <a:r>
                        <a:rPr lang="cs-CZ" sz="1100" noProof="0" dirty="0">
                          <a:effectLst/>
                        </a:rPr>
                        <a:t> </a:t>
                      </a:r>
                      <a:r>
                        <a:rPr lang="cs-CZ" sz="1100" noProof="0" dirty="0" err="1">
                          <a:effectLst/>
                        </a:rPr>
                        <a:t>companies</a:t>
                      </a:r>
                      <a:endParaRPr lang="en-US" sz="11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pPr>
                      <a:r>
                        <a:rPr lang="cs-CZ" sz="1100" noProof="0" dirty="0" err="1">
                          <a:effectLst/>
                        </a:rPr>
                        <a:t>Endangered</a:t>
                      </a:r>
                      <a:r>
                        <a:rPr lang="cs-CZ" sz="1100" noProof="0" dirty="0">
                          <a:effectLst/>
                        </a:rPr>
                        <a:t> </a:t>
                      </a:r>
                      <a:r>
                        <a:rPr lang="cs-CZ" sz="1100" noProof="0" dirty="0" err="1">
                          <a:effectLst/>
                        </a:rPr>
                        <a:t>companies</a:t>
                      </a:r>
                      <a:endParaRPr lang="en-US" sz="11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pPr>
                      <a:r>
                        <a:rPr lang="cs-CZ" sz="1100" noProof="0" dirty="0" err="1">
                          <a:effectLst/>
                        </a:rPr>
                        <a:t>Businesses</a:t>
                      </a:r>
                      <a:r>
                        <a:rPr lang="cs-CZ" sz="1100" noProof="0" dirty="0">
                          <a:effectLst/>
                        </a:rPr>
                        <a:t> </a:t>
                      </a:r>
                      <a:r>
                        <a:rPr lang="cs-CZ" sz="1100" noProof="0" dirty="0" err="1">
                          <a:effectLst/>
                        </a:rPr>
                        <a:t>able</a:t>
                      </a:r>
                      <a:r>
                        <a:rPr lang="cs-CZ" sz="1100" noProof="0" dirty="0">
                          <a:effectLst/>
                        </a:rPr>
                        <a:t> to finance </a:t>
                      </a:r>
                      <a:r>
                        <a:rPr lang="cs-CZ" sz="1100" noProof="0" dirty="0" err="1">
                          <a:effectLst/>
                        </a:rPr>
                        <a:t>outage</a:t>
                      </a:r>
                      <a:r>
                        <a:rPr lang="cs-CZ" sz="1100" noProof="0" dirty="0">
                          <a:effectLst/>
                        </a:rPr>
                        <a:t> in sales</a:t>
                      </a:r>
                    </a:p>
                  </a:txBody>
                  <a:tcPr marL="68580" marR="68580" marT="0" marB="0" anchor="ctr"/>
                </a:tc>
                <a:extLst>
                  <a:ext uri="{0D108BD9-81ED-4DB2-BD59-A6C34878D82A}">
                    <a16:rowId xmlns:a16="http://schemas.microsoft.com/office/drawing/2014/main" val="3287966782"/>
                  </a:ext>
                </a:extLst>
              </a:tr>
              <a:tr h="0">
                <a:tc>
                  <a:txBody>
                    <a:bodyPr/>
                    <a:lstStyle/>
                    <a:p>
                      <a:pPr algn="r">
                        <a:lnSpc>
                          <a:spcPct val="115000"/>
                        </a:lnSpc>
                      </a:pPr>
                      <a:r>
                        <a:rPr lang="en-US" sz="1100" noProof="0">
                          <a:effectLst/>
                        </a:rPr>
                        <a:t>Businesses with no turnover decline</a:t>
                      </a:r>
                      <a:endParaRPr lang="en-US" sz="1100" noProof="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pPr>
                      <a:r>
                        <a:rPr lang="cs-CZ" sz="1100" noProof="0" dirty="0">
                          <a:effectLst/>
                        </a:rPr>
                        <a:t>Minor influence </a:t>
                      </a:r>
                      <a:r>
                        <a:rPr lang="cs-CZ" sz="1100" noProof="0" dirty="0" err="1">
                          <a:effectLst/>
                        </a:rPr>
                        <a:t>of</a:t>
                      </a:r>
                      <a:r>
                        <a:rPr lang="cs-CZ" sz="1100" noProof="0" dirty="0">
                          <a:effectLst/>
                        </a:rPr>
                        <a:t> </a:t>
                      </a:r>
                      <a:r>
                        <a:rPr lang="cs-CZ" sz="1100" noProof="0" dirty="0" err="1">
                          <a:effectLst/>
                        </a:rPr>
                        <a:t>demand</a:t>
                      </a:r>
                      <a:r>
                        <a:rPr lang="cs-CZ" sz="1100" noProof="0" dirty="0">
                          <a:effectLst/>
                        </a:rPr>
                        <a:t> </a:t>
                      </a:r>
                      <a:r>
                        <a:rPr lang="cs-CZ" sz="1100" noProof="0" dirty="0" err="1">
                          <a:effectLst/>
                        </a:rPr>
                        <a:t>crisis</a:t>
                      </a:r>
                      <a:endParaRPr lang="en-US" sz="11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pPr>
                      <a:r>
                        <a:rPr lang="cs-CZ" sz="1100" noProof="0" dirty="0">
                          <a:effectLst/>
                        </a:rPr>
                        <a:t>Minor influence </a:t>
                      </a:r>
                      <a:r>
                        <a:rPr lang="cs-CZ" sz="1100" noProof="0" dirty="0" err="1">
                          <a:effectLst/>
                        </a:rPr>
                        <a:t>of</a:t>
                      </a:r>
                      <a:r>
                        <a:rPr lang="cs-CZ" sz="1100" noProof="0" dirty="0">
                          <a:effectLst/>
                        </a:rPr>
                        <a:t> </a:t>
                      </a:r>
                      <a:r>
                        <a:rPr lang="cs-CZ" sz="1100" noProof="0" dirty="0" err="1">
                          <a:effectLst/>
                        </a:rPr>
                        <a:t>demand</a:t>
                      </a:r>
                      <a:r>
                        <a:rPr lang="cs-CZ" sz="1100" noProof="0" dirty="0">
                          <a:effectLst/>
                        </a:rPr>
                        <a:t> </a:t>
                      </a:r>
                      <a:r>
                        <a:rPr lang="cs-CZ" sz="1100" noProof="0" dirty="0" err="1">
                          <a:effectLst/>
                        </a:rPr>
                        <a:t>crisis</a:t>
                      </a:r>
                      <a:endParaRPr lang="en-US" sz="11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pPr>
                      <a:r>
                        <a:rPr lang="cs-CZ" sz="1100" noProof="0" dirty="0">
                          <a:effectLst/>
                        </a:rPr>
                        <a:t>Least </a:t>
                      </a:r>
                      <a:r>
                        <a:rPr lang="cs-CZ" sz="1100" noProof="0" dirty="0" err="1">
                          <a:effectLst/>
                        </a:rPr>
                        <a:t>endangered</a:t>
                      </a:r>
                      <a:r>
                        <a:rPr lang="cs-CZ" sz="1100" noProof="0" dirty="0">
                          <a:effectLst/>
                        </a:rPr>
                        <a:t> </a:t>
                      </a:r>
                      <a:r>
                        <a:rPr lang="cs-CZ" sz="1100" noProof="0" dirty="0" err="1">
                          <a:effectLst/>
                        </a:rPr>
                        <a:t>companies</a:t>
                      </a:r>
                      <a:endParaRPr lang="en-US" sz="1100" noProof="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14509554"/>
                  </a:ext>
                </a:extLst>
              </a:tr>
            </a:tbl>
          </a:graphicData>
        </a:graphic>
      </p:graphicFrame>
    </p:spTree>
    <p:extLst>
      <p:ext uri="{BB962C8B-B14F-4D97-AF65-F5344CB8AC3E}">
        <p14:creationId xmlns:p14="http://schemas.microsoft.com/office/powerpoint/2010/main" val="1438385443"/>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3166</TotalTime>
  <Words>1118</Words>
  <Application>Microsoft Office PowerPoint</Application>
  <PresentationFormat>Panoramiczny</PresentationFormat>
  <Paragraphs>132</Paragraphs>
  <Slides>13</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13</vt:i4>
      </vt:variant>
    </vt:vector>
  </HeadingPairs>
  <TitlesOfParts>
    <vt:vector size="17" baseType="lpstr">
      <vt:lpstr>Arial</vt:lpstr>
      <vt:lpstr>Calibri</vt:lpstr>
      <vt:lpstr>Calibri Light</vt:lpstr>
      <vt:lpstr>Motiv Office</vt:lpstr>
      <vt:lpstr>Analysis of ESIF Measures Responding to COVID-19 Coronavirus Pandemic </vt:lpstr>
      <vt:lpstr>Objective of the evaluation</vt:lpstr>
      <vt:lpstr>Understanding of the objectives </vt:lpstr>
      <vt:lpstr>Tasks / activities</vt:lpstr>
      <vt:lpstr>Current status quo – work in progress</vt:lpstr>
      <vt:lpstr>1. Map, study and analyze (…)</vt:lpstr>
      <vt:lpstr>Prezentacja programu PowerPoint</vt:lpstr>
      <vt:lpstr>1. Map, study and analyze (…)</vt:lpstr>
      <vt:lpstr>2. Typology of COVID-impact</vt:lpstr>
      <vt:lpstr>2. Typology of COVID-impact</vt:lpstr>
      <vt:lpstr>2. Typology of COVID impact</vt:lpstr>
      <vt:lpstr>4. Good practice of other MS – in progress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Nastavení kritérií efektivity sociálních služeb  v Pardubickém kraji</dc:title>
  <dc:creator>Marek Petráš</dc:creator>
  <cp:lastModifiedBy>Marlena Skrzypczak</cp:lastModifiedBy>
  <cp:revision>161</cp:revision>
  <cp:lastPrinted>2018-03-08T08:13:43Z</cp:lastPrinted>
  <dcterms:created xsi:type="dcterms:W3CDTF">2018-03-07T08:48:06Z</dcterms:created>
  <dcterms:modified xsi:type="dcterms:W3CDTF">2021-06-08T07:32:09Z</dcterms:modified>
</cp:coreProperties>
</file>